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4"/>
  </p:notesMasterIdLst>
  <p:handoutMasterIdLst>
    <p:handoutMasterId r:id="rId15"/>
  </p:handoutMasterIdLst>
  <p:sldIdLst>
    <p:sldId id="298" r:id="rId2"/>
    <p:sldId id="297" r:id="rId3"/>
    <p:sldId id="338" r:id="rId4"/>
    <p:sldId id="334" r:id="rId5"/>
    <p:sldId id="339" r:id="rId6"/>
    <p:sldId id="335" r:id="rId7"/>
    <p:sldId id="337" r:id="rId8"/>
    <p:sldId id="336" r:id="rId9"/>
    <p:sldId id="340" r:id="rId10"/>
    <p:sldId id="341" r:id="rId11"/>
    <p:sldId id="342" r:id="rId12"/>
    <p:sldId id="343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75723" autoAdjust="0"/>
  </p:normalViewPr>
  <p:slideViewPr>
    <p:cSldViewPr>
      <p:cViewPr varScale="1">
        <p:scale>
          <a:sx n="51" d="100"/>
          <a:sy n="51" d="100"/>
        </p:scale>
        <p:origin x="2478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800" b="1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Positas College</a:t>
            </a:r>
          </a:p>
          <a:p>
            <a:pPr>
              <a:defRPr sz="16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1800" b="1" baseline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sz="1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 </a:t>
            </a:r>
            <a:r>
              <a:rPr lang="en-US" sz="18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Race-Ethnicity</a:t>
            </a:r>
            <a:endParaRPr lang="en-US" sz="16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6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16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(Of those who apply, the number who enroll – see </a:t>
            </a:r>
            <a:r>
              <a:rPr lang="en-US" sz="1600" b="1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percentages below</a:t>
            </a:r>
            <a:r>
              <a:rPr lang="en-US" sz="16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127573256854535"/>
          <c:y val="1.13897957877216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069292504240069E-2"/>
          <c:y val="0.13384610460277832"/>
          <c:w val="0.8913661345320425"/>
          <c:h val="0.70798316368990466"/>
        </c:manualLayout>
      </c:layout>
      <c:areaChart>
        <c:grouping val="standard"/>
        <c:varyColors val="0"/>
        <c:ser>
          <c:idx val="7"/>
          <c:order val="5"/>
          <c:tx>
            <c:strRef>
              <c:f>'RetRatebyRaceEthn (2)'!$B$10</c:f>
              <c:strCache>
                <c:ptCount val="1"/>
                <c:pt idx="0">
                  <c:v>Average 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delete val="1"/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(2)'!$C$10:$G$10</c:f>
              <c:numCache>
                <c:formatCode>0%</c:formatCode>
                <c:ptCount val="5"/>
                <c:pt idx="0">
                  <c:v>0.56000000000000005</c:v>
                </c:pt>
                <c:pt idx="1">
                  <c:v>0.53</c:v>
                </c:pt>
                <c:pt idx="2">
                  <c:v>0.54</c:v>
                </c:pt>
                <c:pt idx="3">
                  <c:v>0.52</c:v>
                </c:pt>
                <c:pt idx="4">
                  <c:v>0.49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01-7048-98BA-6328E9E77E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31457432"/>
        <c:axId val="231457824"/>
      </c:areaChart>
      <c:lineChart>
        <c:grouping val="standard"/>
        <c:varyColors val="0"/>
        <c:ser>
          <c:idx val="0"/>
          <c:order val="0"/>
          <c:tx>
            <c:strRef>
              <c:f>'RetRatebyRaceEthn (2)'!$B$4</c:f>
              <c:strCache>
                <c:ptCount val="1"/>
                <c:pt idx="0">
                  <c:v>African-American</c:v>
                </c:pt>
              </c:strCache>
            </c:strRef>
          </c:tx>
          <c:spPr>
            <a:ln w="444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(2)'!$C$4:$G$4</c:f>
              <c:numCache>
                <c:formatCode>0%</c:formatCode>
                <c:ptCount val="5"/>
                <c:pt idx="0">
                  <c:v>0.45</c:v>
                </c:pt>
                <c:pt idx="1">
                  <c:v>0.42</c:v>
                </c:pt>
                <c:pt idx="2">
                  <c:v>0.47</c:v>
                </c:pt>
                <c:pt idx="3">
                  <c:v>0.39</c:v>
                </c:pt>
                <c:pt idx="4">
                  <c:v>0.45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D58-964B-AEF6-0448BCCB8BE1}"/>
            </c:ext>
          </c:extLst>
        </c:ser>
        <c:ser>
          <c:idx val="1"/>
          <c:order val="1"/>
          <c:tx>
            <c:strRef>
              <c:f>'RetRatebyRaceEthn (2)'!$B$5</c:f>
              <c:strCache>
                <c:ptCount val="1"/>
                <c:pt idx="0">
                  <c:v>Asian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2174627700487886E-2"/>
                  <c:y val="1.4227642276422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216263582194182E-2"/>
                  <c:y val="-1.0122311261071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(2)'!$C$5:$G$5</c:f>
              <c:numCache>
                <c:formatCode>0%</c:formatCode>
                <c:ptCount val="5"/>
                <c:pt idx="0">
                  <c:v>0.54</c:v>
                </c:pt>
                <c:pt idx="1">
                  <c:v>0.5</c:v>
                </c:pt>
                <c:pt idx="2">
                  <c:v>0.55000000000000004</c:v>
                </c:pt>
                <c:pt idx="3">
                  <c:v>0.51</c:v>
                </c:pt>
                <c:pt idx="4">
                  <c:v>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D58-964B-AEF6-0448BCCB8BE1}"/>
            </c:ext>
          </c:extLst>
        </c:ser>
        <c:ser>
          <c:idx val="2"/>
          <c:order val="2"/>
          <c:tx>
            <c:strRef>
              <c:f>'RetRatebyRaceEthn (2)'!$B$6</c:f>
              <c:strCache>
                <c:ptCount val="1"/>
                <c:pt idx="0">
                  <c:v>Filipino</c:v>
                </c:pt>
              </c:strCache>
            </c:strRef>
          </c:tx>
          <c:spPr>
            <a:ln w="444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3587687420953526E-2"/>
                  <c:y val="-2.8455284552845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8040658955484424E-3"/>
                  <c:y val="-2.0244622522142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(2)'!$C$6:$G$6</c:f>
              <c:numCache>
                <c:formatCode>0%</c:formatCode>
                <c:ptCount val="5"/>
                <c:pt idx="0">
                  <c:v>0.55000000000000004</c:v>
                </c:pt>
                <c:pt idx="1">
                  <c:v>0.55000000000000004</c:v>
                </c:pt>
                <c:pt idx="2">
                  <c:v>0.64</c:v>
                </c:pt>
                <c:pt idx="3">
                  <c:v>0.57999999999999996</c:v>
                </c:pt>
                <c:pt idx="4">
                  <c:v>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D58-964B-AEF6-0448BCCB8BE1}"/>
            </c:ext>
          </c:extLst>
        </c:ser>
        <c:ser>
          <c:idx val="3"/>
          <c:order val="3"/>
          <c:tx>
            <c:strRef>
              <c:f>'RetRatebyRaceEthn (2)'!$B$7</c:f>
              <c:strCache>
                <c:ptCount val="1"/>
                <c:pt idx="0">
                  <c:v>Latinx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2174627700487886E-2"/>
                  <c:y val="-3.4552845528455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261194409312665E-3"/>
                  <c:y val="-2.2357723577235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8261194409311629E-3"/>
                  <c:y val="-6.09756097560975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(2)'!$C$7:$G$7</c:f>
              <c:numCache>
                <c:formatCode>0%</c:formatCode>
                <c:ptCount val="5"/>
                <c:pt idx="0">
                  <c:v>0.56000000000000005</c:v>
                </c:pt>
                <c:pt idx="1">
                  <c:v>0.52</c:v>
                </c:pt>
                <c:pt idx="2">
                  <c:v>0.54</c:v>
                </c:pt>
                <c:pt idx="3">
                  <c:v>0.55000000000000004</c:v>
                </c:pt>
                <c:pt idx="4">
                  <c:v>0.52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D58-964B-AEF6-0448BCCB8BE1}"/>
            </c:ext>
          </c:extLst>
        </c:ser>
        <c:ser>
          <c:idx val="6"/>
          <c:order val="4"/>
          <c:tx>
            <c:strRef>
              <c:f>'RetRatebyRaceEthn (2)'!$B$8</c:f>
              <c:strCache>
                <c:ptCount val="1"/>
                <c:pt idx="0">
                  <c:v>White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5217911054900264E-2"/>
                  <c:y val="-1.8292682926829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261194409312665E-3"/>
                  <c:y val="-1.8292682926829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2717537484190803E-2"/>
                  <c:y val="-2.8455284552845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(2)'!$C$8:$G$8</c:f>
              <c:numCache>
                <c:formatCode>0%</c:formatCode>
                <c:ptCount val="5"/>
                <c:pt idx="0">
                  <c:v>0.59</c:v>
                </c:pt>
                <c:pt idx="1">
                  <c:v>0.56999999999999995</c:v>
                </c:pt>
                <c:pt idx="2">
                  <c:v>0.56000000000000005</c:v>
                </c:pt>
                <c:pt idx="3">
                  <c:v>0.5</c:v>
                </c:pt>
                <c:pt idx="4">
                  <c:v>0.51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701-7048-98BA-6328E9E77E69}"/>
            </c:ext>
          </c:extLst>
        </c:ser>
        <c:ser>
          <c:idx val="4"/>
          <c:order val="6"/>
          <c:tx>
            <c:strRef>
              <c:f>'RetRatebyRaceEthn (2)'!$B$9</c:f>
              <c:strCache>
                <c:ptCount val="1"/>
                <c:pt idx="0">
                  <c:v>Multi-Ethnic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0761567980022253E-2"/>
                  <c:y val="-2.0325203252032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261194409312665E-3"/>
                  <c:y val="1.2195121951219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'RetRatebyRaceEthn (2)'!$C$9:$G$9</c:f>
              <c:numCache>
                <c:formatCode>0%</c:formatCode>
                <c:ptCount val="5"/>
                <c:pt idx="0">
                  <c:v>0.54</c:v>
                </c:pt>
                <c:pt idx="1">
                  <c:v>0.56000000000000005</c:v>
                </c:pt>
                <c:pt idx="2">
                  <c:v>0.53</c:v>
                </c:pt>
                <c:pt idx="3">
                  <c:v>0.6</c:v>
                </c:pt>
                <c:pt idx="4">
                  <c:v>0.6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31457432"/>
        <c:axId val="231457824"/>
      </c:lineChart>
      <c:catAx>
        <c:axId val="231457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1457824"/>
        <c:crosses val="autoZero"/>
        <c:auto val="1"/>
        <c:lblAlgn val="ctr"/>
        <c:lblOffset val="100"/>
        <c:noMultiLvlLbl val="0"/>
      </c:catAx>
      <c:valAx>
        <c:axId val="231457824"/>
        <c:scaling>
          <c:orientation val="minMax"/>
          <c:max val="0.70000000000000007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145743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48024057721529E-2"/>
          <c:y val="0.93893357985933623"/>
          <c:w val="0.89999994480185241"/>
          <c:h val="3.60184247319148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800" b="1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Positas College</a:t>
            </a:r>
          </a:p>
          <a:p>
            <a:pPr>
              <a:defRPr sz="16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1800" b="1" baseline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Success </a:t>
            </a:r>
            <a:r>
              <a:rPr lang="en-US" sz="1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 </a:t>
            </a:r>
            <a:r>
              <a:rPr lang="en-US" sz="18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Race-Ethnicity</a:t>
            </a:r>
            <a:endParaRPr lang="en-US" sz="18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6160297272160532"/>
          <c:y val="1.74873567633314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069292504240069E-2"/>
          <c:y val="0.13384610460277832"/>
          <c:w val="0.8913661345320425"/>
          <c:h val="0.70798316368990466"/>
        </c:manualLayout>
      </c:layout>
      <c:areaChart>
        <c:grouping val="standard"/>
        <c:varyColors val="0"/>
        <c:ser>
          <c:idx val="7"/>
          <c:order val="5"/>
          <c:tx>
            <c:strRef>
              <c:f>'RetRatebyRaceEthn (2)'!$B$10</c:f>
              <c:strCache>
                <c:ptCount val="1"/>
                <c:pt idx="0">
                  <c:v>Average 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delete val="1"/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(2)'!$C$10:$G$10</c:f>
              <c:numCache>
                <c:formatCode>0%</c:formatCode>
                <c:ptCount val="5"/>
                <c:pt idx="0">
                  <c:v>0.7</c:v>
                </c:pt>
                <c:pt idx="1">
                  <c:v>0.7</c:v>
                </c:pt>
                <c:pt idx="2">
                  <c:v>0.71</c:v>
                </c:pt>
                <c:pt idx="3">
                  <c:v>0.72</c:v>
                </c:pt>
                <c:pt idx="4">
                  <c:v>0.71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01-7048-98BA-6328E9E77E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31458608"/>
        <c:axId val="233915288"/>
      </c:areaChart>
      <c:lineChart>
        <c:grouping val="standard"/>
        <c:varyColors val="0"/>
        <c:ser>
          <c:idx val="0"/>
          <c:order val="0"/>
          <c:tx>
            <c:strRef>
              <c:f>'RetRatebyRaceEthn (2)'!$B$4</c:f>
              <c:strCache>
                <c:ptCount val="1"/>
                <c:pt idx="0">
                  <c:v>African-American</c:v>
                </c:pt>
              </c:strCache>
            </c:strRef>
          </c:tx>
          <c:spPr>
            <a:ln w="444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(2)'!$C$4:$G$4</c:f>
              <c:numCache>
                <c:formatCode>0%</c:formatCode>
                <c:ptCount val="5"/>
                <c:pt idx="0">
                  <c:v>0.56000000000000005</c:v>
                </c:pt>
                <c:pt idx="1">
                  <c:v>0.61</c:v>
                </c:pt>
                <c:pt idx="2">
                  <c:v>0.63</c:v>
                </c:pt>
                <c:pt idx="3">
                  <c:v>0.61</c:v>
                </c:pt>
                <c:pt idx="4">
                  <c:v>0.57999999999999996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D58-964B-AEF6-0448BCCB8BE1}"/>
            </c:ext>
          </c:extLst>
        </c:ser>
        <c:ser>
          <c:idx val="1"/>
          <c:order val="1"/>
          <c:tx>
            <c:strRef>
              <c:f>'RetRatebyRaceEthn (2)'!$B$5</c:f>
              <c:strCache>
                <c:ptCount val="1"/>
                <c:pt idx="0">
                  <c:v>Asian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1.1216263582194182E-2"/>
                  <c:y val="-1.0122311261071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6739552732106565E-2"/>
                  <c:y val="-2.8455284552845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261194409313702E-3"/>
                  <c:y val="-1.6260162601626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(2)'!$C$5:$G$5</c:f>
              <c:numCache>
                <c:formatCode>0%</c:formatCode>
                <c:ptCount val="5"/>
                <c:pt idx="0">
                  <c:v>0.76</c:v>
                </c:pt>
                <c:pt idx="1">
                  <c:v>0.75</c:v>
                </c:pt>
                <c:pt idx="2">
                  <c:v>0.75</c:v>
                </c:pt>
                <c:pt idx="3">
                  <c:v>0.77</c:v>
                </c:pt>
                <c:pt idx="4">
                  <c:v>0.76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D58-964B-AEF6-0448BCCB8BE1}"/>
            </c:ext>
          </c:extLst>
        </c:ser>
        <c:ser>
          <c:idx val="2"/>
          <c:order val="2"/>
          <c:tx>
            <c:strRef>
              <c:f>'RetRatebyRaceEthn (2)'!$B$6</c:f>
              <c:strCache>
                <c:ptCount val="1"/>
                <c:pt idx="0">
                  <c:v>Filipino</c:v>
                </c:pt>
              </c:strCache>
            </c:strRef>
          </c:tx>
          <c:spPr>
            <a:ln w="444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261194409312405E-3"/>
                  <c:y val="1.016260162601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8040658955484424E-3"/>
                  <c:y val="-2.0244622522142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261194409313702E-3"/>
                  <c:y val="-1.4227642276422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(2)'!$C$6:$G$6</c:f>
              <c:numCache>
                <c:formatCode>0%</c:formatCode>
                <c:ptCount val="5"/>
                <c:pt idx="0">
                  <c:v>0.72</c:v>
                </c:pt>
                <c:pt idx="1">
                  <c:v>0.72</c:v>
                </c:pt>
                <c:pt idx="2">
                  <c:v>0.73</c:v>
                </c:pt>
                <c:pt idx="3">
                  <c:v>0.73</c:v>
                </c:pt>
                <c:pt idx="4">
                  <c:v>0.73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D58-964B-AEF6-0448BCCB8BE1}"/>
            </c:ext>
          </c:extLst>
        </c:ser>
        <c:ser>
          <c:idx val="3"/>
          <c:order val="3"/>
          <c:tx>
            <c:strRef>
              <c:f>'RetRatebyRaceEthn (2)'!$B$7</c:f>
              <c:strCache>
                <c:ptCount val="1"/>
                <c:pt idx="0">
                  <c:v>Latinx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8261194409312665E-3"/>
                  <c:y val="-1.016260162601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8261194409313702E-3"/>
                  <c:y val="-2.032520325203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(2)'!$C$7:$G$7</c:f>
              <c:numCache>
                <c:formatCode>0%</c:formatCode>
                <c:ptCount val="5"/>
                <c:pt idx="0">
                  <c:v>0.66</c:v>
                </c:pt>
                <c:pt idx="1">
                  <c:v>0.66</c:v>
                </c:pt>
                <c:pt idx="2">
                  <c:v>0.66</c:v>
                </c:pt>
                <c:pt idx="3">
                  <c:v>0.68</c:v>
                </c:pt>
                <c:pt idx="4">
                  <c:v>0.65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D58-964B-AEF6-0448BCCB8BE1}"/>
            </c:ext>
          </c:extLst>
        </c:ser>
        <c:ser>
          <c:idx val="6"/>
          <c:order val="4"/>
          <c:tx>
            <c:strRef>
              <c:f>'RetRatebyRaceEthn (2)'!$B$8</c:f>
              <c:strCache>
                <c:ptCount val="1"/>
                <c:pt idx="0">
                  <c:v>White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261194409312405E-3"/>
                  <c:y val="-1.4227642276422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6739552732106565E-2"/>
                  <c:y val="-2.8455284552845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261194409313702E-3"/>
                  <c:y val="-1.6260162601626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2015</c:v>
                </c:pt>
                <c:pt idx="1">
                  <c:v>Fall 2016</c:v>
                </c:pt>
                <c:pt idx="2">
                  <c:v>Fall 2017</c:v>
                </c:pt>
                <c:pt idx="3">
                  <c:v>Fall 2018</c:v>
                </c:pt>
                <c:pt idx="4">
                  <c:v>Fall 2019</c:v>
                </c:pt>
              </c:strCache>
            </c:strRef>
          </c:cat>
          <c:val>
            <c:numRef>
              <c:f>'RetRatebyRaceEthn (2)'!$C$8:$G$8</c:f>
              <c:numCache>
                <c:formatCode>0%</c:formatCode>
                <c:ptCount val="5"/>
                <c:pt idx="0">
                  <c:v>0.73</c:v>
                </c:pt>
                <c:pt idx="1">
                  <c:v>0.74</c:v>
                </c:pt>
                <c:pt idx="2">
                  <c:v>0.73</c:v>
                </c:pt>
                <c:pt idx="3">
                  <c:v>0.75</c:v>
                </c:pt>
                <c:pt idx="4">
                  <c:v>0.75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701-7048-98BA-6328E9E77E69}"/>
            </c:ext>
          </c:extLst>
        </c:ser>
        <c:ser>
          <c:idx val="4"/>
          <c:order val="6"/>
          <c:tx>
            <c:strRef>
              <c:f>'RetRatebyRaceEthn (2)'!$B$9</c:f>
              <c:strCache>
                <c:ptCount val="1"/>
                <c:pt idx="0">
                  <c:v>Multi-Ethnic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1.8369776366053282E-2"/>
                  <c:y val="-2.032520325203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261194409312665E-3"/>
                  <c:y val="1.2195121951219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'RetRatebyRaceEthn (2)'!$C$9:$G$9</c:f>
              <c:numCache>
                <c:formatCode>0%</c:formatCode>
                <c:ptCount val="5"/>
                <c:pt idx="0">
                  <c:v>0.65</c:v>
                </c:pt>
                <c:pt idx="1">
                  <c:v>0.67</c:v>
                </c:pt>
                <c:pt idx="2">
                  <c:v>0.7</c:v>
                </c:pt>
                <c:pt idx="3">
                  <c:v>0.72</c:v>
                </c:pt>
                <c:pt idx="4">
                  <c:v>0.7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31458608"/>
        <c:axId val="233915288"/>
      </c:lineChart>
      <c:catAx>
        <c:axId val="23145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3915288"/>
        <c:crosses val="autoZero"/>
        <c:auto val="1"/>
        <c:lblAlgn val="ctr"/>
        <c:lblOffset val="100"/>
        <c:noMultiLvlLbl val="0"/>
      </c:catAx>
      <c:valAx>
        <c:axId val="233915288"/>
        <c:scaling>
          <c:orientation val="minMax"/>
          <c:max val="0.8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145860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48024057721529E-2"/>
          <c:y val="0.93893357985933623"/>
          <c:w val="0.89999994480185241"/>
          <c:h val="3.60184247319148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800" b="1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Positas College</a:t>
            </a:r>
          </a:p>
          <a:p>
            <a:pPr>
              <a:defRPr sz="16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1800" b="1" baseline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Fall-to-Fall Retention </a:t>
            </a:r>
            <a:r>
              <a:rPr lang="en-US" sz="1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 </a:t>
            </a:r>
            <a:r>
              <a:rPr lang="en-US" sz="1800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Race-Ethnicity</a:t>
            </a:r>
            <a:endParaRPr lang="en-US" sz="18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6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sz="16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First-Time College </a:t>
            </a:r>
            <a:r>
              <a:rPr lang="en-US" sz="1600" b="1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endParaRPr lang="en-US" sz="16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6160297272160532"/>
          <c:y val="1.74873567633314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069292504240069E-2"/>
          <c:y val="0.13384610460277832"/>
          <c:w val="0.8913661345320425"/>
          <c:h val="0.70798316368990466"/>
        </c:manualLayout>
      </c:layout>
      <c:areaChart>
        <c:grouping val="standard"/>
        <c:varyColors val="0"/>
        <c:ser>
          <c:idx val="7"/>
          <c:order val="5"/>
          <c:tx>
            <c:strRef>
              <c:f>'RetRatebyRaceEthn (2)'!$B$10</c:f>
              <c:strCache>
                <c:ptCount val="1"/>
                <c:pt idx="0">
                  <c:v>Average 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delete val="1"/>
          </c:dLbls>
          <c:cat>
            <c:strRef>
              <c:f>'RetRatebyRaceEthn (2)'!$C$3:$G$3</c:f>
              <c:strCache>
                <c:ptCount val="5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  <c:pt idx="4">
                  <c:v>Fall 2018</c:v>
                </c:pt>
              </c:strCache>
            </c:strRef>
          </c:cat>
          <c:val>
            <c:numRef>
              <c:f>'RetRatebyRaceEthn (2)'!$C$10:$G$10</c:f>
              <c:numCache>
                <c:formatCode>0%</c:formatCode>
                <c:ptCount val="5"/>
                <c:pt idx="0">
                  <c:v>0.621</c:v>
                </c:pt>
                <c:pt idx="1">
                  <c:v>0.67200000000000004</c:v>
                </c:pt>
                <c:pt idx="2">
                  <c:v>0.68799999999999994</c:v>
                </c:pt>
                <c:pt idx="3">
                  <c:v>0.66</c:v>
                </c:pt>
                <c:pt idx="4">
                  <c:v>0.68899999999999995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01-7048-98BA-6328E9E77E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33916072"/>
        <c:axId val="233916464"/>
      </c:areaChart>
      <c:lineChart>
        <c:grouping val="standard"/>
        <c:varyColors val="0"/>
        <c:ser>
          <c:idx val="0"/>
          <c:order val="0"/>
          <c:tx>
            <c:strRef>
              <c:f>'RetRatebyRaceEthn (2)'!$B$4</c:f>
              <c:strCache>
                <c:ptCount val="1"/>
                <c:pt idx="0">
                  <c:v>African-American</c:v>
                </c:pt>
              </c:strCache>
            </c:strRef>
          </c:tx>
          <c:spPr>
            <a:ln w="444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  <c:pt idx="4">
                  <c:v>Fall 2018</c:v>
                </c:pt>
              </c:strCache>
            </c:strRef>
          </c:cat>
          <c:val>
            <c:numRef>
              <c:f>'RetRatebyRaceEthn (2)'!$C$4:$G$4</c:f>
              <c:numCache>
                <c:formatCode>0%</c:formatCode>
                <c:ptCount val="5"/>
                <c:pt idx="0">
                  <c:v>0.45500000000000002</c:v>
                </c:pt>
                <c:pt idx="1">
                  <c:v>0.46500000000000002</c:v>
                </c:pt>
                <c:pt idx="2">
                  <c:v>0.44800000000000001</c:v>
                </c:pt>
                <c:pt idx="3">
                  <c:v>0.54800000000000004</c:v>
                </c:pt>
                <c:pt idx="4">
                  <c:v>0.54500000000000004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D58-964B-AEF6-0448BCCB8BE1}"/>
            </c:ext>
          </c:extLst>
        </c:ser>
        <c:ser>
          <c:idx val="1"/>
          <c:order val="1"/>
          <c:tx>
            <c:strRef>
              <c:f>'RetRatebyRaceEthn (2)'!$B$5</c:f>
              <c:strCache>
                <c:ptCount val="1"/>
                <c:pt idx="0">
                  <c:v>Asian</c:v>
                </c:pt>
              </c:strCache>
            </c:strRef>
          </c:tx>
          <c:spPr>
            <a:ln w="444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1.1216263582194182E-2"/>
                  <c:y val="-1.0122311261071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  <c:pt idx="4">
                  <c:v>Fall 2018</c:v>
                </c:pt>
              </c:strCache>
            </c:strRef>
          </c:cat>
          <c:val>
            <c:numRef>
              <c:f>'RetRatebyRaceEthn (2)'!$C$5:$G$5</c:f>
              <c:numCache>
                <c:formatCode>0%</c:formatCode>
                <c:ptCount val="5"/>
                <c:pt idx="0">
                  <c:v>0.71399999999999997</c:v>
                </c:pt>
                <c:pt idx="1">
                  <c:v>0.81100000000000005</c:v>
                </c:pt>
                <c:pt idx="2">
                  <c:v>0.80400000000000005</c:v>
                </c:pt>
                <c:pt idx="3">
                  <c:v>0.73699999999999999</c:v>
                </c:pt>
                <c:pt idx="4">
                  <c:v>0.75600000000000001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D58-964B-AEF6-0448BCCB8BE1}"/>
            </c:ext>
          </c:extLst>
        </c:ser>
        <c:ser>
          <c:idx val="2"/>
          <c:order val="2"/>
          <c:tx>
            <c:strRef>
              <c:f>'RetRatebyRaceEthn (2)'!$B$6</c:f>
              <c:strCache>
                <c:ptCount val="1"/>
                <c:pt idx="0">
                  <c:v>Filipino</c:v>
                </c:pt>
              </c:strCache>
            </c:strRef>
          </c:tx>
          <c:spPr>
            <a:ln w="444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2.8040658955484424E-3"/>
                  <c:y val="-2.0244622522142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  <c:pt idx="4">
                  <c:v>Fall 2018</c:v>
                </c:pt>
              </c:strCache>
            </c:strRef>
          </c:cat>
          <c:val>
            <c:numRef>
              <c:f>'RetRatebyRaceEthn (2)'!$C$6:$G$6</c:f>
              <c:numCache>
                <c:formatCode>0%</c:formatCode>
                <c:ptCount val="5"/>
                <c:pt idx="0">
                  <c:v>0.68600000000000005</c:v>
                </c:pt>
                <c:pt idx="1">
                  <c:v>0.74099999999999999</c:v>
                </c:pt>
                <c:pt idx="2">
                  <c:v>0.81100000000000005</c:v>
                </c:pt>
                <c:pt idx="3">
                  <c:v>0.69399999999999995</c:v>
                </c:pt>
                <c:pt idx="4">
                  <c:v>0.77200000000000002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D58-964B-AEF6-0448BCCB8BE1}"/>
            </c:ext>
          </c:extLst>
        </c:ser>
        <c:ser>
          <c:idx val="3"/>
          <c:order val="3"/>
          <c:tx>
            <c:strRef>
              <c:f>'RetRatebyRaceEthn (2)'!$B$7</c:f>
              <c:strCache>
                <c:ptCount val="1"/>
                <c:pt idx="0">
                  <c:v>Latinx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8261194409312665E-3"/>
                  <c:y val="-2.2357723577235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8261194409311629E-3"/>
                  <c:y val="-6.09756097560975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  <c:pt idx="4">
                  <c:v>Fall 2018</c:v>
                </c:pt>
              </c:strCache>
            </c:strRef>
          </c:cat>
          <c:val>
            <c:numRef>
              <c:f>'RetRatebyRaceEthn (2)'!$C$7:$G$7</c:f>
              <c:numCache>
                <c:formatCode>0%</c:formatCode>
                <c:ptCount val="5"/>
                <c:pt idx="0">
                  <c:v>0.58199999999999996</c:v>
                </c:pt>
                <c:pt idx="1">
                  <c:v>0.63</c:v>
                </c:pt>
                <c:pt idx="2">
                  <c:v>0.64800000000000002</c:v>
                </c:pt>
                <c:pt idx="3">
                  <c:v>0.61399999999999999</c:v>
                </c:pt>
                <c:pt idx="4">
                  <c:v>0.65400000000000003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D58-964B-AEF6-0448BCCB8BE1}"/>
            </c:ext>
          </c:extLst>
        </c:ser>
        <c:ser>
          <c:idx val="6"/>
          <c:order val="4"/>
          <c:tx>
            <c:strRef>
              <c:f>'RetRatebyRaceEthn (2)'!$B$8</c:f>
              <c:strCache>
                <c:ptCount val="1"/>
                <c:pt idx="0">
                  <c:v>White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1.2717537484190803E-2"/>
                  <c:y val="-2.8455284552845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'RetRatebyRaceEthn (2)'!$C$3:$G$3</c:f>
              <c:strCache>
                <c:ptCount val="5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  <c:pt idx="4">
                  <c:v>Fall 2018</c:v>
                </c:pt>
              </c:strCache>
            </c:strRef>
          </c:cat>
          <c:val>
            <c:numRef>
              <c:f>'RetRatebyRaceEthn (2)'!$C$8:$G$8</c:f>
              <c:numCache>
                <c:formatCode>0%</c:formatCode>
                <c:ptCount val="5"/>
                <c:pt idx="0">
                  <c:v>0.64800000000000002</c:v>
                </c:pt>
                <c:pt idx="1">
                  <c:v>0.67900000000000005</c:v>
                </c:pt>
                <c:pt idx="2">
                  <c:v>0.68899999999999995</c:v>
                </c:pt>
                <c:pt idx="3">
                  <c:v>0.68100000000000005</c:v>
                </c:pt>
                <c:pt idx="4">
                  <c:v>0.69599999999999995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701-7048-98BA-6328E9E77E69}"/>
            </c:ext>
          </c:extLst>
        </c:ser>
        <c:ser>
          <c:idx val="4"/>
          <c:order val="6"/>
          <c:tx>
            <c:strRef>
              <c:f>'RetRatebyRaceEthn (2)'!$B$9</c:f>
              <c:strCache>
                <c:ptCount val="1"/>
                <c:pt idx="0">
                  <c:v>Multi-Ethnic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2.8261194409312665E-3"/>
                  <c:y val="1.2195121951219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'RetRatebyRaceEthn (2)'!$C$9:$G$9</c:f>
              <c:numCache>
                <c:formatCode>0%</c:formatCode>
                <c:ptCount val="5"/>
                <c:pt idx="0">
                  <c:v>0.623</c:v>
                </c:pt>
                <c:pt idx="1">
                  <c:v>0.69899999999999995</c:v>
                </c:pt>
                <c:pt idx="2">
                  <c:v>0.73899999999999999</c:v>
                </c:pt>
                <c:pt idx="3">
                  <c:v>0.67600000000000005</c:v>
                </c:pt>
                <c:pt idx="4">
                  <c:v>0.71399999999999997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33916072"/>
        <c:axId val="233916464"/>
      </c:lineChart>
      <c:catAx>
        <c:axId val="233916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3916464"/>
        <c:crosses val="autoZero"/>
        <c:auto val="1"/>
        <c:lblAlgn val="ctr"/>
        <c:lblOffset val="100"/>
        <c:noMultiLvlLbl val="0"/>
      </c:catAx>
      <c:valAx>
        <c:axId val="233916464"/>
        <c:scaling>
          <c:orientation val="minMax"/>
          <c:max val="0.85000000000000009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391607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48024057721529E-2"/>
          <c:y val="0.93893357985933623"/>
          <c:w val="0.89999994480185241"/>
          <c:h val="3.60184247319148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"At LPC, there is a general respect for differences in Race-Ethnicity" </a:t>
            </a:r>
          </a:p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 2018 Student Satisfaction Survey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134848275544506"/>
          <c:y val="0.12074358974358977"/>
          <c:w val="0.8445323939770687"/>
          <c:h val="0.7352362204724409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'Sheet1 (2)'!$D$2</c:f>
              <c:strCache>
                <c:ptCount val="1"/>
                <c:pt idx="0">
                  <c:v>Strongly Agree or Agree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(2)'!$C$3:$C$9</c:f>
              <c:strCache>
                <c:ptCount val="7"/>
                <c:pt idx="0">
                  <c:v>Average</c:v>
                </c:pt>
                <c:pt idx="1">
                  <c:v>Multi-Ethnic</c:v>
                </c:pt>
                <c:pt idx="2">
                  <c:v>White</c:v>
                </c:pt>
                <c:pt idx="3">
                  <c:v>Latinx</c:v>
                </c:pt>
                <c:pt idx="4">
                  <c:v>Filipino</c:v>
                </c:pt>
                <c:pt idx="5">
                  <c:v>Asian</c:v>
                </c:pt>
                <c:pt idx="6">
                  <c:v>African American</c:v>
                </c:pt>
              </c:strCache>
            </c:strRef>
          </c:cat>
          <c:val>
            <c:numRef>
              <c:f>'Sheet1 (2)'!$D$3:$D$9</c:f>
              <c:numCache>
                <c:formatCode>0%</c:formatCode>
                <c:ptCount val="7"/>
                <c:pt idx="0">
                  <c:v>0.88328075709779175</c:v>
                </c:pt>
                <c:pt idx="1">
                  <c:v>0.96</c:v>
                </c:pt>
                <c:pt idx="2">
                  <c:v>0.9</c:v>
                </c:pt>
                <c:pt idx="3">
                  <c:v>0.89</c:v>
                </c:pt>
                <c:pt idx="4">
                  <c:v>0.91</c:v>
                </c:pt>
                <c:pt idx="5">
                  <c:v>0.86</c:v>
                </c:pt>
                <c:pt idx="6">
                  <c:v>0.72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6D-43B8-B5A8-BA4BDE02D819}"/>
            </c:ext>
          </c:extLst>
        </c:ser>
        <c:ser>
          <c:idx val="1"/>
          <c:order val="1"/>
          <c:tx>
            <c:strRef>
              <c:f>'Sheet1 (2)'!$E$2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239766081871343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(2)'!$C$3:$C$9</c:f>
              <c:strCache>
                <c:ptCount val="7"/>
                <c:pt idx="0">
                  <c:v>Average</c:v>
                </c:pt>
                <c:pt idx="1">
                  <c:v>Multi-Ethnic</c:v>
                </c:pt>
                <c:pt idx="2">
                  <c:v>White</c:v>
                </c:pt>
                <c:pt idx="3">
                  <c:v>Latinx</c:v>
                </c:pt>
                <c:pt idx="4">
                  <c:v>Filipino</c:v>
                </c:pt>
                <c:pt idx="5">
                  <c:v>Asian</c:v>
                </c:pt>
                <c:pt idx="6">
                  <c:v>African American</c:v>
                </c:pt>
              </c:strCache>
            </c:strRef>
          </c:cat>
          <c:val>
            <c:numRef>
              <c:f>'Sheet1 (2)'!$E$3:$E$9</c:f>
              <c:numCache>
                <c:formatCode>0%</c:formatCode>
                <c:ptCount val="7"/>
                <c:pt idx="0">
                  <c:v>8.9905362776025233E-2</c:v>
                </c:pt>
                <c:pt idx="1">
                  <c:v>0.03</c:v>
                </c:pt>
                <c:pt idx="2">
                  <c:v>0.09</c:v>
                </c:pt>
                <c:pt idx="3">
                  <c:v>0.08</c:v>
                </c:pt>
                <c:pt idx="4">
                  <c:v>0.06</c:v>
                </c:pt>
                <c:pt idx="5">
                  <c:v>0.08</c:v>
                </c:pt>
                <c:pt idx="6">
                  <c:v>0.23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6D-43B8-B5A8-BA4BDE02D819}"/>
            </c:ext>
          </c:extLst>
        </c:ser>
        <c:ser>
          <c:idx val="2"/>
          <c:order val="2"/>
          <c:tx>
            <c:strRef>
              <c:f>'Sheet1 (2)'!$F$2</c:f>
              <c:strCache>
                <c:ptCount val="1"/>
                <c:pt idx="0">
                  <c:v>Strongly Disagree or Disagree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92982456140349E-3"/>
                  <c:y val="-6.0801332406323905E-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051227149237925E-2"/>
                      <c:h val="5.122064511672882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(2)'!$C$3:$C$9</c:f>
              <c:strCache>
                <c:ptCount val="7"/>
                <c:pt idx="0">
                  <c:v>Average</c:v>
                </c:pt>
                <c:pt idx="1">
                  <c:v>Multi-Ethnic</c:v>
                </c:pt>
                <c:pt idx="2">
                  <c:v>White</c:v>
                </c:pt>
                <c:pt idx="3">
                  <c:v>Latinx</c:v>
                </c:pt>
                <c:pt idx="4">
                  <c:v>Filipino</c:v>
                </c:pt>
                <c:pt idx="5">
                  <c:v>Asian</c:v>
                </c:pt>
                <c:pt idx="6">
                  <c:v>African American</c:v>
                </c:pt>
              </c:strCache>
            </c:strRef>
          </c:cat>
          <c:val>
            <c:numRef>
              <c:f>'Sheet1 (2)'!$F$3:$F$9</c:f>
              <c:numCache>
                <c:formatCode>0%</c:formatCode>
                <c:ptCount val="7"/>
                <c:pt idx="0">
                  <c:v>2.6813880126182965E-2</c:v>
                </c:pt>
                <c:pt idx="1">
                  <c:v>1.0000000000000009E-2</c:v>
                </c:pt>
                <c:pt idx="2">
                  <c:v>1.0000000000000009E-2</c:v>
                </c:pt>
                <c:pt idx="3">
                  <c:v>3.0000000000000027E-2</c:v>
                </c:pt>
                <c:pt idx="4">
                  <c:v>3.0000000000000027E-2</c:v>
                </c:pt>
                <c:pt idx="5">
                  <c:v>6.0000000000000053E-2</c:v>
                </c:pt>
                <c:pt idx="6">
                  <c:v>5.0000000000000044E-2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96D-43B8-B5A8-BA4BDE02D81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4917256"/>
        <c:axId val="234917648"/>
      </c:barChart>
      <c:catAx>
        <c:axId val="234917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4917648"/>
        <c:crosses val="autoZero"/>
        <c:auto val="1"/>
        <c:lblAlgn val="ctr"/>
        <c:lblOffset val="100"/>
        <c:noMultiLvlLbl val="0"/>
      </c:catAx>
      <c:valAx>
        <c:axId val="23491764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491725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28947195340543"/>
          <c:y val="0.91652547314888688"/>
          <c:w val="0.80678559242795234"/>
          <c:h val="4.07578207297546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 feel</a:t>
            </a:r>
            <a:r>
              <a:rPr lang="en-US" sz="1800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welcome at Las Positas College</a:t>
            </a:r>
            <a:r>
              <a:rPr lang="en-US" sz="18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endParaRPr lang="en-US" sz="1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 2018 Student Satisfaction Survey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134848275544506"/>
          <c:y val="0.12074358974358977"/>
          <c:w val="0.8445323939770687"/>
          <c:h val="0.7352362204724409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'Sheet1 (2)'!$D$2</c:f>
              <c:strCache>
                <c:ptCount val="1"/>
                <c:pt idx="0">
                  <c:v>Strongly Agree or Agree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(2)'!$C$3:$C$9</c:f>
              <c:strCache>
                <c:ptCount val="7"/>
                <c:pt idx="0">
                  <c:v>Average</c:v>
                </c:pt>
                <c:pt idx="1">
                  <c:v>Multi-Ethnic</c:v>
                </c:pt>
                <c:pt idx="2">
                  <c:v>White</c:v>
                </c:pt>
                <c:pt idx="3">
                  <c:v>Latinx</c:v>
                </c:pt>
                <c:pt idx="4">
                  <c:v>Filipino</c:v>
                </c:pt>
                <c:pt idx="5">
                  <c:v>Asian</c:v>
                </c:pt>
                <c:pt idx="6">
                  <c:v>African American</c:v>
                </c:pt>
              </c:strCache>
            </c:strRef>
          </c:cat>
          <c:val>
            <c:numRef>
              <c:f>'Sheet1 (2)'!$D$3:$D$9</c:f>
              <c:numCache>
                <c:formatCode>0%</c:formatCode>
                <c:ptCount val="7"/>
                <c:pt idx="0">
                  <c:v>0.86</c:v>
                </c:pt>
                <c:pt idx="1">
                  <c:v>0.94</c:v>
                </c:pt>
                <c:pt idx="2">
                  <c:v>0.85</c:v>
                </c:pt>
                <c:pt idx="3">
                  <c:v>0.89</c:v>
                </c:pt>
                <c:pt idx="4">
                  <c:v>0.81</c:v>
                </c:pt>
                <c:pt idx="5">
                  <c:v>0.81</c:v>
                </c:pt>
                <c:pt idx="6">
                  <c:v>0.78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6D-43B8-B5A8-BA4BDE02D819}"/>
            </c:ext>
          </c:extLst>
        </c:ser>
        <c:ser>
          <c:idx val="1"/>
          <c:order val="1"/>
          <c:tx>
            <c:strRef>
              <c:f>'Sheet1 (2)'!$E$2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239766081871343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(2)'!$C$3:$C$9</c:f>
              <c:strCache>
                <c:ptCount val="7"/>
                <c:pt idx="0">
                  <c:v>Average</c:v>
                </c:pt>
                <c:pt idx="1">
                  <c:v>Multi-Ethnic</c:v>
                </c:pt>
                <c:pt idx="2">
                  <c:v>White</c:v>
                </c:pt>
                <c:pt idx="3">
                  <c:v>Latinx</c:v>
                </c:pt>
                <c:pt idx="4">
                  <c:v>Filipino</c:v>
                </c:pt>
                <c:pt idx="5">
                  <c:v>Asian</c:v>
                </c:pt>
                <c:pt idx="6">
                  <c:v>African American</c:v>
                </c:pt>
              </c:strCache>
            </c:strRef>
          </c:cat>
          <c:val>
            <c:numRef>
              <c:f>'Sheet1 (2)'!$E$3:$E$9</c:f>
              <c:numCache>
                <c:formatCode>0%</c:formatCode>
                <c:ptCount val="7"/>
                <c:pt idx="0">
                  <c:v>0.13</c:v>
                </c:pt>
                <c:pt idx="1">
                  <c:v>0.06</c:v>
                </c:pt>
                <c:pt idx="2">
                  <c:v>0.12</c:v>
                </c:pt>
                <c:pt idx="3">
                  <c:v>0.11</c:v>
                </c:pt>
                <c:pt idx="4">
                  <c:v>0.15</c:v>
                </c:pt>
                <c:pt idx="5">
                  <c:v>0.19</c:v>
                </c:pt>
                <c:pt idx="6">
                  <c:v>0.22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6D-43B8-B5A8-BA4BDE02D819}"/>
            </c:ext>
          </c:extLst>
        </c:ser>
        <c:ser>
          <c:idx val="2"/>
          <c:order val="2"/>
          <c:tx>
            <c:strRef>
              <c:f>'Sheet1 (2)'!$F$2</c:f>
              <c:strCache>
                <c:ptCount val="1"/>
                <c:pt idx="0">
                  <c:v>Strongly Disagree or Disagree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92982456140349E-3"/>
                  <c:y val="-6.0801332406323905E-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051227149237925E-2"/>
                      <c:h val="5.122064511672882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'Sheet1 (2)'!$C$3:$C$9</c:f>
              <c:strCache>
                <c:ptCount val="7"/>
                <c:pt idx="0">
                  <c:v>Average</c:v>
                </c:pt>
                <c:pt idx="1">
                  <c:v>Multi-Ethnic</c:v>
                </c:pt>
                <c:pt idx="2">
                  <c:v>White</c:v>
                </c:pt>
                <c:pt idx="3">
                  <c:v>Latinx</c:v>
                </c:pt>
                <c:pt idx="4">
                  <c:v>Filipino</c:v>
                </c:pt>
                <c:pt idx="5">
                  <c:v>Asian</c:v>
                </c:pt>
                <c:pt idx="6">
                  <c:v>African American</c:v>
                </c:pt>
              </c:strCache>
            </c:strRef>
          </c:cat>
          <c:val>
            <c:numRef>
              <c:f>'Sheet1 (2)'!$F$3:$F$9</c:f>
              <c:numCache>
                <c:formatCode>0%</c:formatCode>
                <c:ptCount val="7"/>
                <c:pt idx="0">
                  <c:v>0.01</c:v>
                </c:pt>
                <c:pt idx="1">
                  <c:v>0</c:v>
                </c:pt>
                <c:pt idx="2">
                  <c:v>3.0000000000000027E-2</c:v>
                </c:pt>
                <c:pt idx="3">
                  <c:v>0</c:v>
                </c:pt>
                <c:pt idx="4">
                  <c:v>3.9999999999999925E-2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96D-43B8-B5A8-BA4BDE02D81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4918824"/>
        <c:axId val="234919216"/>
      </c:barChart>
      <c:catAx>
        <c:axId val="234918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4919216"/>
        <c:crosses val="autoZero"/>
        <c:auto val="1"/>
        <c:lblAlgn val="ctr"/>
        <c:lblOffset val="100"/>
        <c:noMultiLvlLbl val="0"/>
      </c:catAx>
      <c:valAx>
        <c:axId val="23491921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49188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28947195340543"/>
          <c:y val="0.91652547314888688"/>
          <c:w val="0.80678559242795234"/>
          <c:h val="4.07578207297546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0.07018</cdr:x>
      <cdr:y>0.19737</cdr:y>
    </cdr:from>
    <cdr:to>
      <cdr:x>0.1239</cdr:x>
      <cdr:y>0.2361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" y="1143000"/>
          <a:ext cx="466725" cy="22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39</a:t>
          </a:r>
        </a:p>
      </cdr:txBody>
    </cdr:sp>
  </cdr:relSizeAnchor>
  <cdr:relSizeAnchor xmlns:cdr="http://schemas.openxmlformats.org/drawingml/2006/chartDrawing">
    <cdr:from>
      <cdr:x>0.0614</cdr:x>
      <cdr:y>0.28947</cdr:y>
    </cdr:from>
    <cdr:to>
      <cdr:x>0.11513</cdr:x>
      <cdr:y>0.32821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33400" y="1676400"/>
          <a:ext cx="466725" cy="22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219</a:t>
          </a:r>
        </a:p>
      </cdr:txBody>
    </cdr:sp>
  </cdr:relSizeAnchor>
  <cdr:relSizeAnchor xmlns:cdr="http://schemas.openxmlformats.org/drawingml/2006/chartDrawing">
    <cdr:from>
      <cdr:x>0.07018</cdr:x>
      <cdr:y>0.39474</cdr:y>
    </cdr:from>
    <cdr:to>
      <cdr:x>0.1239</cdr:x>
      <cdr:y>0.43347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09600" y="2286000"/>
          <a:ext cx="466725" cy="22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54</a:t>
          </a:r>
        </a:p>
      </cdr:txBody>
    </cdr:sp>
  </cdr:relSizeAnchor>
  <cdr:relSizeAnchor xmlns:cdr="http://schemas.openxmlformats.org/drawingml/2006/chartDrawing">
    <cdr:from>
      <cdr:x>0.0614</cdr:x>
      <cdr:y>0.5</cdr:y>
    </cdr:from>
    <cdr:to>
      <cdr:x>0.11513</cdr:x>
      <cdr:y>0.53873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33400" y="2895600"/>
          <a:ext cx="466725" cy="22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367</a:t>
          </a:r>
        </a:p>
      </cdr:txBody>
    </cdr:sp>
  </cdr:relSizeAnchor>
  <cdr:relSizeAnchor xmlns:cdr="http://schemas.openxmlformats.org/drawingml/2006/chartDrawing">
    <cdr:from>
      <cdr:x>0.0614</cdr:x>
      <cdr:y>0.60526</cdr:y>
    </cdr:from>
    <cdr:to>
      <cdr:x>0.11513</cdr:x>
      <cdr:y>0.644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533400" y="3505200"/>
          <a:ext cx="466725" cy="2243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452</a:t>
          </a:r>
        </a:p>
      </cdr:txBody>
    </cdr:sp>
  </cdr:relSizeAnchor>
  <cdr:relSizeAnchor xmlns:cdr="http://schemas.openxmlformats.org/drawingml/2006/chartDrawing">
    <cdr:from>
      <cdr:x>0.07018</cdr:x>
      <cdr:y>0.71053</cdr:y>
    </cdr:from>
    <cdr:to>
      <cdr:x>0.1239</cdr:x>
      <cdr:y>0.74926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09600" y="4114800"/>
          <a:ext cx="466725" cy="22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77</a:t>
          </a:r>
        </a:p>
      </cdr:txBody>
    </cdr:sp>
  </cdr:relSizeAnchor>
  <cdr:relSizeAnchor xmlns:cdr="http://schemas.openxmlformats.org/drawingml/2006/chartDrawing">
    <cdr:from>
      <cdr:x>0.05263</cdr:x>
      <cdr:y>0.81579</cdr:y>
    </cdr:from>
    <cdr:to>
      <cdr:x>0.12646</cdr:x>
      <cdr:y>0.84978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57200" y="4724400"/>
          <a:ext cx="641351" cy="196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/>
            <a:t>n = 1,268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0.07018</cdr:x>
      <cdr:y>0.19737</cdr:y>
    </cdr:from>
    <cdr:to>
      <cdr:x>0.1239</cdr:x>
      <cdr:y>0.2361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" y="1143000"/>
          <a:ext cx="466725" cy="22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</a:t>
          </a:r>
          <a:r>
            <a:rPr lang="en-US" sz="1000" dirty="0" smtClean="0"/>
            <a:t>37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0.0614</cdr:x>
      <cdr:y>0.28947</cdr:y>
    </cdr:from>
    <cdr:to>
      <cdr:x>0.11513</cdr:x>
      <cdr:y>0.32821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33400" y="1676400"/>
          <a:ext cx="466725" cy="22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</a:t>
          </a:r>
          <a:r>
            <a:rPr lang="en-US" sz="1000" dirty="0" smtClean="0"/>
            <a:t>219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0.07018</cdr:x>
      <cdr:y>0.39474</cdr:y>
    </cdr:from>
    <cdr:to>
      <cdr:x>0.1239</cdr:x>
      <cdr:y>0.43347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09600" y="2286000"/>
          <a:ext cx="466725" cy="22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</a:t>
          </a:r>
          <a:r>
            <a:rPr lang="en-US" sz="1000" dirty="0" smtClean="0"/>
            <a:t>52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0.0614</cdr:x>
      <cdr:y>0.5</cdr:y>
    </cdr:from>
    <cdr:to>
      <cdr:x>0.11513</cdr:x>
      <cdr:y>0.53873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33400" y="2895600"/>
          <a:ext cx="466725" cy="22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</a:t>
          </a:r>
          <a:r>
            <a:rPr lang="en-US" sz="1000" dirty="0" smtClean="0"/>
            <a:t>361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0.0614</cdr:x>
      <cdr:y>0.60526</cdr:y>
    </cdr:from>
    <cdr:to>
      <cdr:x>0.11513</cdr:x>
      <cdr:y>0.644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533400" y="3505200"/>
          <a:ext cx="466725" cy="2243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</a:t>
          </a:r>
          <a:r>
            <a:rPr lang="en-US" sz="1000" dirty="0" smtClean="0"/>
            <a:t>447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0.07018</cdr:x>
      <cdr:y>0.71053</cdr:y>
    </cdr:from>
    <cdr:to>
      <cdr:x>0.1239</cdr:x>
      <cdr:y>0.74926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09600" y="4114800"/>
          <a:ext cx="466725" cy="224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</a:t>
          </a:r>
          <a:r>
            <a:rPr lang="en-US" sz="1000" dirty="0" smtClean="0"/>
            <a:t>74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0.05263</cdr:x>
      <cdr:y>0.81579</cdr:y>
    </cdr:from>
    <cdr:to>
      <cdr:x>0.12646</cdr:x>
      <cdr:y>0.84978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57200" y="4724400"/>
          <a:ext cx="641351" cy="196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n = </a:t>
          </a:r>
          <a:r>
            <a:rPr lang="en-US" sz="1000" dirty="0" smtClean="0"/>
            <a:t>1,249</a:t>
          </a:r>
          <a:endParaRPr lang="en-US" sz="1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098" cy="464205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414" y="1"/>
            <a:ext cx="2972098" cy="464205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33A90F31-60C0-4985-9726-2D495A35D2D5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2972098" cy="464205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414" y="8830659"/>
            <a:ext cx="2972098" cy="464205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3AB04D2C-3C6D-46EE-AEA0-CCD92C0BD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37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1BAB2BE2-2E90-4B94-996A-F4241A311974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2" tIns="46151" rIns="92302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302" tIns="46151" rIns="92302" bIns="461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CC01832B-A824-478E-B52E-7630A768F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88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0" dirty="0" smtClean="0"/>
              <a:t> lot of work went into this presentation.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want to acknowledge David Rodriguez and Olivia Lyles for their contribution to the data for this presentation.  In order to provide valid and reliable data, it does take a team.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Thanks, team.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presentation will be short, but it took an enormous amount of work to produce the content.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1832B-A824-478E-B52E-7630A768F6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65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Will be showing a lot of data points in a short period of time.  Don’t focus on each data points – there are too many, but do focus on the trends for each race-ethnicity group.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Step back and look at the trends.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1832B-A824-478E-B52E-7630A768F6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71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Averages – </a:t>
            </a:r>
          </a:p>
          <a:p>
            <a:r>
              <a:rPr lang="en-US" dirty="0" smtClean="0"/>
              <a:t>- </a:t>
            </a:r>
            <a:r>
              <a:rPr lang="en-US" baseline="0" dirty="0" smtClean="0"/>
              <a:t>  </a:t>
            </a:r>
            <a:r>
              <a:rPr lang="en-US" dirty="0" smtClean="0"/>
              <a:t>Fall 15: 56%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16: 53%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17: 54%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18: 52%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19: 49%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Concentrated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What institutional structures, policies, and practices that can help address this?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1832B-A824-478E-B52E-7630A768F6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2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Averages – </a:t>
            </a:r>
          </a:p>
          <a:p>
            <a:r>
              <a:rPr lang="en-US" dirty="0" smtClean="0"/>
              <a:t>- </a:t>
            </a:r>
            <a:r>
              <a:rPr lang="en-US" baseline="0" dirty="0" smtClean="0"/>
              <a:t>  </a:t>
            </a:r>
            <a:r>
              <a:rPr lang="en-US" dirty="0" smtClean="0"/>
              <a:t>Fall 15: 70%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16: 70%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17: 71%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18: 72%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19: 71%</a:t>
            </a:r>
            <a:endParaRPr lang="en-US" dirty="0" smtClean="0"/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What institutional structures, policies, and practices that can help address this?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1832B-A824-478E-B52E-7630A768F6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03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Retention</a:t>
            </a:r>
            <a:r>
              <a:rPr lang="en-US" baseline="0" dirty="0" smtClean="0"/>
              <a:t> defined as enrolled in the fall and are still here by the next fall—new first-time </a:t>
            </a:r>
            <a:r>
              <a:rPr lang="en-US" baseline="0" smtClean="0"/>
              <a:t>college students.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Averages – </a:t>
            </a:r>
          </a:p>
          <a:p>
            <a:r>
              <a:rPr lang="en-US" dirty="0" smtClean="0"/>
              <a:t>- </a:t>
            </a:r>
            <a:r>
              <a:rPr lang="en-US" baseline="0" dirty="0" smtClean="0"/>
              <a:t>  </a:t>
            </a:r>
            <a:r>
              <a:rPr lang="en-US" dirty="0" smtClean="0"/>
              <a:t>Fall 15: 62%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16: 67%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17: 69%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18: 66%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Fall 19: 69%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three metrics</a:t>
            </a:r>
            <a:r>
              <a:rPr lang="en-US" baseline="0" dirty="0" smtClean="0"/>
              <a:t> (access, success, and retention, AA students are disproportionately affected. </a:t>
            </a:r>
          </a:p>
          <a:p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What institutional structures, policies, and practices that can help address these?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This is not necessarily true at all colleges.  For example, our sister colleges isn’t seeing the same trend…. Access rates aren’t always lowest for AA.  There is opportunity for us.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1832B-A824-478E-B52E-7630A768F6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48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1832B-A824-478E-B52E-7630A768F67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43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1832B-A824-478E-B52E-7630A768F6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2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73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6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7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08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4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61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0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2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1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2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236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58952"/>
            <a:ext cx="7772400" cy="356616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/>
              <a:t>Key Outcomes by Race-Ethnicity </a:t>
            </a:r>
            <a:br>
              <a:rPr lang="en-US" sz="4000" dirty="0" smtClean="0"/>
            </a:br>
            <a:r>
              <a:rPr lang="en-US" sz="4000" dirty="0" smtClean="0"/>
              <a:t>at Las Positas College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79277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/>
              <a:t>Presented by Rajinder </a:t>
            </a:r>
            <a:r>
              <a:rPr lang="en-US" dirty="0" smtClean="0"/>
              <a:t>S. Samra </a:t>
            </a:r>
            <a:endParaRPr lang="en-US" dirty="0"/>
          </a:p>
          <a:p>
            <a:pPr algn="ctr"/>
            <a:r>
              <a:rPr lang="en-US" dirty="0"/>
              <a:t>Director of Research, </a:t>
            </a:r>
            <a:r>
              <a:rPr lang="en-US" dirty="0" smtClean="0"/>
              <a:t>Planning, and </a:t>
            </a:r>
            <a:r>
              <a:rPr lang="en-US" dirty="0"/>
              <a:t>institutional Effectiveness</a:t>
            </a:r>
          </a:p>
          <a:p>
            <a:pPr algn="ctr"/>
            <a:r>
              <a:rPr lang="en-US" dirty="0" smtClean="0"/>
              <a:t>College Day </a:t>
            </a:r>
            <a:r>
              <a:rPr lang="en-US" smtClean="0"/>
              <a:t>– </a:t>
            </a:r>
            <a:r>
              <a:rPr lang="en-US" smtClean="0"/>
              <a:t>Call </a:t>
            </a:r>
            <a:r>
              <a:rPr lang="en-US" dirty="0" smtClean="0"/>
              <a:t>to Action</a:t>
            </a:r>
            <a:endParaRPr lang="en-US" dirty="0"/>
          </a:p>
          <a:p>
            <a:pPr algn="ctr"/>
            <a:r>
              <a:rPr lang="en-US" dirty="0" smtClean="0"/>
              <a:t>8.14.20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00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6407C5F3-9374-4268-9F6E-D9DFB494E7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981843"/>
              </p:ext>
            </p:extLst>
          </p:nvPr>
        </p:nvGraphicFramePr>
        <p:xfrm>
          <a:off x="228600" y="304800"/>
          <a:ext cx="8686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136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category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6407C5F3-9374-4268-9F6E-D9DFB494E7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423807"/>
              </p:ext>
            </p:extLst>
          </p:nvPr>
        </p:nvGraphicFramePr>
        <p:xfrm>
          <a:off x="228600" y="304800"/>
          <a:ext cx="8686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071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category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Thanks for your attention.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7706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816864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Access Rates </a:t>
            </a:r>
            <a:r>
              <a:rPr lang="en-US" dirty="0" smtClean="0"/>
              <a:t>(of those who apply, the number who enroll)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smtClean="0"/>
              <a:t>Course Success Rates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Fall-to-Fall Retention Rates</a:t>
            </a:r>
            <a:endParaRPr lang="en-US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Selected Campus Climate Survey Results</a:t>
            </a:r>
            <a:endParaRPr lang="en-US" sz="36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3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Access Rates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4195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A73F0784-0A8D-4647-8A1F-3E6F8C6F33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656904"/>
              </p:ext>
            </p:extLst>
          </p:nvPr>
        </p:nvGraphicFramePr>
        <p:xfrm>
          <a:off x="4011" y="1"/>
          <a:ext cx="8987589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821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924800" cy="2765425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Course Success Rates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3198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A73F0784-0A8D-4647-8A1F-3E6F8C6F33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031980"/>
              </p:ext>
            </p:extLst>
          </p:nvPr>
        </p:nvGraphicFramePr>
        <p:xfrm>
          <a:off x="0" y="0"/>
          <a:ext cx="8987589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370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924800" cy="2765425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Fall-to-Fall Retention Rates of New First-Time College Students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9244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A73F0784-0A8D-4647-8A1F-3E6F8C6F33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569446"/>
              </p:ext>
            </p:extLst>
          </p:nvPr>
        </p:nvGraphicFramePr>
        <p:xfrm>
          <a:off x="0" y="30480"/>
          <a:ext cx="8987589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043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Selected Campus Climate Survey Results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014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LPC Colors">
      <a:dk1>
        <a:sysClr val="windowText" lastClr="000000"/>
      </a:dk1>
      <a:lt1>
        <a:sysClr val="window" lastClr="FFFFFF"/>
      </a:lt1>
      <a:dk2>
        <a:srgbClr val="600000"/>
      </a:dk2>
      <a:lt2>
        <a:srgbClr val="E7E6E6"/>
      </a:lt2>
      <a:accent1>
        <a:srgbClr val="800000"/>
      </a:accent1>
      <a:accent2>
        <a:srgbClr val="C00000"/>
      </a:accent2>
      <a:accent3>
        <a:srgbClr val="FFCC99"/>
      </a:accent3>
      <a:accent4>
        <a:srgbClr val="FFE6CC"/>
      </a:accent4>
      <a:accent5>
        <a:srgbClr val="E0C6AD"/>
      </a:accent5>
      <a:accent6>
        <a:srgbClr val="AF967C"/>
      </a:accent6>
      <a:hlink>
        <a:srgbClr val="0563C1"/>
      </a:hlink>
      <a:folHlink>
        <a:srgbClr val="954F72"/>
      </a:folHlink>
    </a:clrScheme>
    <a:fontScheme name="Constantia-Franklin Gothic Book">
      <a:maj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3268</TotalTime>
  <Words>513</Words>
  <Application>Microsoft Office PowerPoint</Application>
  <PresentationFormat>On-screen Show (4:3)</PresentationFormat>
  <Paragraphs>92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Franklin Gothic Book</vt:lpstr>
      <vt:lpstr>Times New Roman</vt:lpstr>
      <vt:lpstr>Retrospect</vt:lpstr>
      <vt:lpstr>Key Outcomes by Race-Ethnicity  at Las Positas College</vt:lpstr>
      <vt:lpstr>Topics</vt:lpstr>
      <vt:lpstr>Access Rates</vt:lpstr>
      <vt:lpstr>PowerPoint Presentation</vt:lpstr>
      <vt:lpstr>Course Success Rates</vt:lpstr>
      <vt:lpstr>PowerPoint Presentation</vt:lpstr>
      <vt:lpstr>Fall-to-Fall Retention Rates of New First-Time College Students</vt:lpstr>
      <vt:lpstr>PowerPoint Presentation</vt:lpstr>
      <vt:lpstr>Selected Campus Climate Survey Results</vt:lpstr>
      <vt:lpstr>PowerPoint Presentation</vt:lpstr>
      <vt:lpstr>PowerPoint Presentation</vt:lpstr>
      <vt:lpstr>Thanks for your attention.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Scan &amp; Status of Institution –Set Standards</dc:title>
  <dc:creator>David Rodriguez</dc:creator>
  <cp:lastModifiedBy>Rajinder</cp:lastModifiedBy>
  <cp:revision>291</cp:revision>
  <cp:lastPrinted>2017-08-10T16:03:15Z</cp:lastPrinted>
  <dcterms:created xsi:type="dcterms:W3CDTF">2006-08-16T00:00:00Z</dcterms:created>
  <dcterms:modified xsi:type="dcterms:W3CDTF">2020-08-14T18:28:40Z</dcterms:modified>
</cp:coreProperties>
</file>