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257" r:id="rId3"/>
    <p:sldId id="277" r:id="rId4"/>
    <p:sldId id="276" r:id="rId5"/>
    <p:sldId id="258" r:id="rId6"/>
    <p:sldId id="259" r:id="rId7"/>
    <p:sldId id="260" r:id="rId8"/>
    <p:sldId id="262" r:id="rId9"/>
    <p:sldId id="261" r:id="rId10"/>
    <p:sldId id="272" r:id="rId11"/>
    <p:sldId id="271" r:id="rId12"/>
    <p:sldId id="278" r:id="rId13"/>
    <p:sldId id="279" r:id="rId14"/>
    <p:sldId id="264" r:id="rId15"/>
    <p:sldId id="280" r:id="rId16"/>
    <p:sldId id="265" r:id="rId17"/>
    <p:sldId id="266" r:id="rId18"/>
    <p:sldId id="267" r:id="rId19"/>
    <p:sldId id="268" r:id="rId20"/>
    <p:sldId id="273" r:id="rId21"/>
    <p:sldId id="274" r:id="rId22"/>
    <p:sldId id="281" r:id="rId23"/>
    <p:sldId id="282" r:id="rId24"/>
    <p:sldId id="283" r:id="rId25"/>
    <p:sldId id="270" r:id="rId26"/>
    <p:sldId id="275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65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891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1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1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1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1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2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2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2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2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2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2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2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2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2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2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3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3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3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3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3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3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3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3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8938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8939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8940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008713-2B61-42AE-91A6-C6A5FB74028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89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6" grpId="0"/>
      <p:bldP spid="3893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9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9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9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3C93B0-3A43-4A42-A46F-10418A1179B7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81EFFA-4473-4A5A-BE4A-9283F2BBB61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4AB532-7D86-448B-B6E2-AA156004EAB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2D45EF-65D3-4958-9144-1BAFF698146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C1DFE6-828A-41C6-9AE2-730BBB20FD1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F679A0-1038-403A-8064-5E2039BD38C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D22CCB-AA85-418E-A656-DA431912D93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3BE0B1-4D39-4F74-8146-2C9BC60553F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62F262-1F30-468F-87FB-E38823F3A93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860F68-FD02-45C5-8745-C4BD2B544977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789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89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89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89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89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89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89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89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89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90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90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90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90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90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90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90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90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90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90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91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1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791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91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91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3791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C10F150-A894-4941-A0D4-E8B7B7A769B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791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79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2" grpId="0"/>
      <p:bldP spid="37913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9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9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9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9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9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9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9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91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9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9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9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91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9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9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9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9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9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9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9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9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mmarquis@laspostiascollege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mmarquis@laspostiascollege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Las Positas College </a:t>
            </a:r>
            <a:br>
              <a:rPr lang="en-US" dirty="0"/>
            </a:br>
            <a:r>
              <a:rPr lang="en-US" dirty="0"/>
              <a:t>ESL Program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Trivia Challenge</a:t>
            </a:r>
          </a:p>
        </p:txBody>
      </p:sp>
      <p:pic>
        <p:nvPicPr>
          <p:cNvPr id="205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038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0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152400"/>
            <a:ext cx="7772400" cy="1470025"/>
          </a:xfrm>
        </p:spPr>
        <p:txBody>
          <a:bodyPr/>
          <a:lstStyle/>
          <a:p>
            <a:r>
              <a:rPr lang="en-US" sz="4400" dirty="0"/>
              <a:t>ESL Assessment Scores</a:t>
            </a:r>
            <a:br>
              <a:rPr lang="en-US" sz="4400" dirty="0"/>
            </a:br>
            <a:endParaRPr lang="en-US" sz="4400" dirty="0"/>
          </a:p>
        </p:txBody>
      </p:sp>
      <p:graphicFrame>
        <p:nvGraphicFramePr>
          <p:cNvPr id="47156" name="Group 52"/>
          <p:cNvGraphicFramePr>
            <a:graphicFrameLocks noGrp="1"/>
          </p:cNvGraphicFramePr>
          <p:nvPr/>
        </p:nvGraphicFramePr>
        <p:xfrm>
          <a:off x="1447800" y="1066800"/>
          <a:ext cx="6096000" cy="3142616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225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CELSA Score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Writing Score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ESL Level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20-34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35-48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49-55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56-64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65-69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70-75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57" name="Text Box 53"/>
          <p:cNvSpPr txBox="1">
            <a:spLocks noChangeArrowheads="1"/>
          </p:cNvSpPr>
          <p:nvPr/>
        </p:nvSpPr>
        <p:spPr bwMode="auto">
          <a:xfrm>
            <a:off x="2574925" y="4603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7158" name="Text Box 54"/>
          <p:cNvSpPr txBox="1">
            <a:spLocks noChangeArrowheads="1"/>
          </p:cNvSpPr>
          <p:nvPr/>
        </p:nvSpPr>
        <p:spPr bwMode="auto">
          <a:xfrm>
            <a:off x="762000" y="4495800"/>
            <a:ext cx="7772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Students who assess below 131A are encouraged to study English at an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Intensive English language program until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they reach the beginning level at LPC.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1A=131A,130A,133	2A=121A,120A,123,126	3A=24, 23 or 26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1B=131B,130B,133	2B=121B,120B,123,126	3B=25, 23 or 26</a:t>
            </a:r>
          </a:p>
          <a:p>
            <a:endParaRPr lang="en-US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ESL Program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6875"/>
            <a:ext cx="65532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589" y="2716212"/>
            <a:ext cx="1023937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ESL Curriculum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ESL 131A, </a:t>
            </a:r>
            <a:r>
              <a:rPr lang="en-US" dirty="0">
                <a:solidFill>
                  <a:srgbClr val="FFFF00"/>
                </a:solidFill>
              </a:rPr>
              <a:t>130A</a:t>
            </a:r>
            <a:r>
              <a:rPr lang="en-US" dirty="0"/>
              <a:t> </a:t>
            </a:r>
            <a:r>
              <a:rPr lang="en-US" dirty="0">
                <a:solidFill>
                  <a:schemeClr val="folHlink"/>
                </a:solidFill>
              </a:rPr>
              <a:t>133</a:t>
            </a:r>
          </a:p>
          <a:p>
            <a:r>
              <a:rPr lang="en-US" dirty="0"/>
              <a:t>ESL 131B, </a:t>
            </a:r>
            <a:r>
              <a:rPr lang="en-US" dirty="0">
                <a:solidFill>
                  <a:srgbClr val="FFFF00"/>
                </a:solidFill>
              </a:rPr>
              <a:t>130B</a:t>
            </a:r>
            <a:r>
              <a:rPr lang="en-US" dirty="0"/>
              <a:t> </a:t>
            </a:r>
            <a:r>
              <a:rPr lang="en-US" dirty="0">
                <a:solidFill>
                  <a:schemeClr val="folHlink"/>
                </a:solidFill>
              </a:rPr>
              <a:t>133</a:t>
            </a:r>
          </a:p>
          <a:p>
            <a:r>
              <a:rPr lang="en-US" dirty="0"/>
              <a:t>ESL 121A, </a:t>
            </a:r>
            <a:r>
              <a:rPr lang="en-US" dirty="0">
                <a:solidFill>
                  <a:srgbClr val="FFFF00"/>
                </a:solidFill>
              </a:rPr>
              <a:t>120A</a:t>
            </a:r>
            <a:r>
              <a:rPr lang="en-US" dirty="0"/>
              <a:t> </a:t>
            </a:r>
            <a:r>
              <a:rPr lang="en-US" dirty="0">
                <a:solidFill>
                  <a:schemeClr val="folHlink"/>
                </a:solidFill>
              </a:rPr>
              <a:t>123</a:t>
            </a:r>
          </a:p>
          <a:p>
            <a:r>
              <a:rPr lang="en-US" dirty="0"/>
              <a:t>ESL 121B, </a:t>
            </a:r>
            <a:r>
              <a:rPr lang="en-US" dirty="0">
                <a:solidFill>
                  <a:srgbClr val="FFFF00"/>
                </a:solidFill>
              </a:rPr>
              <a:t>120B</a:t>
            </a:r>
            <a:r>
              <a:rPr lang="en-US" dirty="0"/>
              <a:t> </a:t>
            </a:r>
            <a:r>
              <a:rPr lang="en-US" dirty="0">
                <a:solidFill>
                  <a:schemeClr val="folHlink"/>
                </a:solidFill>
              </a:rPr>
              <a:t>123</a:t>
            </a:r>
          </a:p>
          <a:p>
            <a:r>
              <a:rPr lang="en-US" dirty="0" smtClean="0"/>
              <a:t>ESL </a:t>
            </a:r>
            <a:r>
              <a:rPr lang="en-US" dirty="0"/>
              <a:t>24, </a:t>
            </a:r>
            <a:r>
              <a:rPr lang="en-US" dirty="0" smtClean="0">
                <a:solidFill>
                  <a:srgbClr val="FFFF00"/>
                </a:solidFill>
              </a:rPr>
              <a:t>23</a:t>
            </a:r>
            <a:r>
              <a:rPr lang="en-US" dirty="0" smtClean="0"/>
              <a:t> </a:t>
            </a:r>
            <a:r>
              <a:rPr lang="en-US" dirty="0">
                <a:solidFill>
                  <a:srgbClr val="FFFF00"/>
                </a:solidFill>
              </a:rPr>
              <a:t>or </a:t>
            </a:r>
            <a:r>
              <a:rPr lang="en-US" dirty="0" smtClean="0">
                <a:solidFill>
                  <a:srgbClr val="FFFF00"/>
                </a:solidFill>
              </a:rPr>
              <a:t>26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ESL 25, </a:t>
            </a:r>
            <a:r>
              <a:rPr lang="en-US" dirty="0">
                <a:solidFill>
                  <a:srgbClr val="FFFF00"/>
                </a:solidFill>
              </a:rPr>
              <a:t>23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or 26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9551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called?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68425"/>
            <a:ext cx="7315200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91534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 to success is a strong foundation!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lphaUcPeriod"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48075"/>
            <a:ext cx="62484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1612"/>
            <a:ext cx="4797425" cy="3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6:  2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lphaUcPeriod"/>
            </a:pPr>
            <a:r>
              <a:rPr lang="en-US" dirty="0"/>
              <a:t>How many gifts should each student give his/her teacher to be sure to get a good grade?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lphaUcPeriod"/>
            </a:pPr>
            <a:r>
              <a:rPr lang="en-US" dirty="0"/>
              <a:t>How many hours of homework will </a:t>
            </a:r>
            <a:r>
              <a:rPr lang="en-US" dirty="0" smtClean="0"/>
              <a:t>students have </a:t>
            </a:r>
            <a:r>
              <a:rPr lang="en-US" dirty="0"/>
              <a:t>for each hour of class?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lphaUcPeriod"/>
            </a:pPr>
            <a:r>
              <a:rPr lang="en-US" dirty="0"/>
              <a:t>How many </a:t>
            </a:r>
            <a:r>
              <a:rPr lang="en-US" dirty="0" smtClean="0"/>
              <a:t>U.S. politicians have a brain?</a:t>
            </a:r>
            <a:endParaRPr lang="en-US" dirty="0"/>
          </a:p>
          <a:p>
            <a:pPr marL="609600" indent="-609600">
              <a:lnSpc>
                <a:spcPct val="90000"/>
              </a:lnSpc>
            </a:pPr>
            <a:endParaRPr lang="en-US" dirty="0"/>
          </a:p>
          <a:p>
            <a:pPr marL="609600" indent="-609600">
              <a:lnSpc>
                <a:spcPct val="90000"/>
              </a:lnSpc>
            </a:pPr>
            <a:r>
              <a:rPr lang="en-US" dirty="0"/>
              <a:t>Answer:  B.  Let’s do the math...</a:t>
            </a:r>
          </a:p>
        </p:txBody>
      </p:sp>
      <p:pic>
        <p:nvPicPr>
          <p:cNvPr id="13316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5562600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915298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3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z="3000" dirty="0"/>
              <a:t>Answer 7:  The Integrated Learning Center, Self-Access Learning Materials, Instructor’s Office Hours, the Tutoring Center, the Writing Center, the LPC Library.</a:t>
            </a:r>
            <a:r>
              <a:rPr lang="en-US" sz="3800" dirty="0"/>
              <a:t/>
            </a:r>
            <a:br>
              <a:rPr lang="en-US" sz="3800" dirty="0"/>
            </a:br>
            <a:r>
              <a:rPr lang="en-US" sz="3800" dirty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1"/>
            <a:ext cx="8229600" cy="4114800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 dirty="0"/>
              <a:t>Where can I eat my lunch?</a:t>
            </a:r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 dirty="0"/>
              <a:t>Where can I get help with my classes?</a:t>
            </a:r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 dirty="0"/>
              <a:t>Where is the best place to find a new boyfriend or girlfriend?</a:t>
            </a:r>
          </a:p>
          <a:p>
            <a:pPr marL="609600" indent="-609600"/>
            <a:endParaRPr lang="en-US" dirty="0"/>
          </a:p>
          <a:p>
            <a:pPr marL="609600" indent="-609600"/>
            <a:r>
              <a:rPr lang="en-US" dirty="0"/>
              <a:t>Answer:  B</a:t>
            </a:r>
          </a:p>
        </p:txBody>
      </p:sp>
      <p:pic>
        <p:nvPicPr>
          <p:cNvPr id="14340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791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4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8:  Daytime and Evening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lphaUcPeriod"/>
            </a:pPr>
            <a:r>
              <a:rPr lang="en-US" dirty="0"/>
              <a:t>When should I brush my teeth?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lphaUcPeriod"/>
            </a:pPr>
            <a:r>
              <a:rPr lang="en-US" dirty="0"/>
              <a:t>When should students bring coffee to their teachers?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lphaUcPeriod"/>
            </a:pPr>
            <a:r>
              <a:rPr lang="en-US" dirty="0"/>
              <a:t>When does LPC offer ESL courses?</a:t>
            </a:r>
          </a:p>
          <a:p>
            <a:pPr marL="609600" indent="-609600">
              <a:lnSpc>
                <a:spcPct val="90000"/>
              </a:lnSpc>
            </a:pPr>
            <a:endParaRPr lang="en-US" dirty="0"/>
          </a:p>
          <a:p>
            <a:pPr marL="609600" indent="-609600">
              <a:lnSpc>
                <a:spcPct val="90000"/>
              </a:lnSpc>
            </a:pPr>
            <a:r>
              <a:rPr lang="en-US" dirty="0"/>
              <a:t>Answer:  C.  We offer both daytime and evening choices for most of our classes.  Evening classes can be an excellent choice for International students!</a:t>
            </a:r>
          </a:p>
        </p:txBody>
      </p:sp>
      <p:pic>
        <p:nvPicPr>
          <p:cNvPr id="1536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486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53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Answer 9:  </a:t>
            </a:r>
            <a:r>
              <a:rPr lang="en-US" sz="3800" dirty="0" smtClean="0"/>
              <a:t>International Students Club</a:t>
            </a:r>
            <a:endParaRPr lang="en-US" sz="38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AutoNum type="alphaUcPeriod"/>
            </a:pPr>
            <a:r>
              <a:rPr lang="en-US" sz="2800" dirty="0"/>
              <a:t>What is the name of the international organization dedicated to creating dance parties for world peace?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AutoNum type="alphaUcPeriod"/>
            </a:pPr>
            <a:r>
              <a:rPr lang="en-US" sz="2800" dirty="0"/>
              <a:t>What is the name of the international restaurant on Dublin </a:t>
            </a:r>
            <a:r>
              <a:rPr lang="en-US" sz="2800" dirty="0" smtClean="0"/>
              <a:t>Boulevard specializing in </a:t>
            </a:r>
            <a:r>
              <a:rPr lang="en-US" sz="2800" i="1" dirty="0" err="1" smtClean="0"/>
              <a:t>dolsot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bibimbap</a:t>
            </a:r>
            <a:r>
              <a:rPr lang="en-US" sz="2800" dirty="0" smtClean="0"/>
              <a:t>?</a:t>
            </a:r>
            <a:endParaRPr lang="en-US" sz="2800" dirty="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AutoNum type="alphaUcPeriod"/>
            </a:pPr>
            <a:r>
              <a:rPr lang="en-US" sz="2800" dirty="0"/>
              <a:t>What is the name of the most fun student club on campus?</a:t>
            </a:r>
          </a:p>
          <a:p>
            <a:pPr marL="609600" indent="-609600">
              <a:lnSpc>
                <a:spcPct val="80000"/>
              </a:lnSpc>
            </a:pPr>
            <a:endParaRPr lang="en-US" sz="2800" dirty="0"/>
          </a:p>
          <a:p>
            <a:pPr marL="609600" indent="-609600">
              <a:lnSpc>
                <a:spcPct val="80000"/>
              </a:lnSpc>
            </a:pPr>
            <a:r>
              <a:rPr lang="en-US" sz="2800" dirty="0"/>
              <a:t>Answer: C. Get Involved!  It’s fun, it’s a great way to meet people, and it looks great on your transfer application!</a:t>
            </a:r>
          </a:p>
        </p:txBody>
      </p:sp>
      <p:pic>
        <p:nvPicPr>
          <p:cNvPr id="16388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562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63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10:  Stupid and Mean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lphaUcPeriod"/>
            </a:pPr>
            <a:r>
              <a:rPr lang="en-US" dirty="0"/>
              <a:t>What are the names of </a:t>
            </a:r>
            <a:r>
              <a:rPr lang="en-US" dirty="0" smtClean="0"/>
              <a:t>Sean’s </a:t>
            </a:r>
            <a:r>
              <a:rPr lang="en-US" dirty="0"/>
              <a:t>brothers? 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lphaUcPeriod"/>
            </a:pPr>
            <a:r>
              <a:rPr lang="en-US" dirty="0" smtClean="0"/>
              <a:t>Who are the two Republican candidates running for president?</a:t>
            </a:r>
            <a:endParaRPr lang="en-US" dirty="0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lphaUcPeriod"/>
            </a:pPr>
            <a:r>
              <a:rPr lang="en-US" dirty="0"/>
              <a:t>What are 2 qualities that you will never find in LPC ESL teachers?</a:t>
            </a:r>
          </a:p>
          <a:p>
            <a:pPr marL="609600" indent="-609600">
              <a:lnSpc>
                <a:spcPct val="90000"/>
              </a:lnSpc>
            </a:pPr>
            <a:endParaRPr lang="en-US" dirty="0"/>
          </a:p>
          <a:p>
            <a:pPr marL="609600" indent="-609600">
              <a:lnSpc>
                <a:spcPct val="90000"/>
              </a:lnSpc>
            </a:pPr>
            <a:r>
              <a:rPr lang="en-US" dirty="0"/>
              <a:t>Answer: C.  Please get to know your teachers!  They really want to get to know you!</a:t>
            </a:r>
          </a:p>
        </p:txBody>
      </p:sp>
      <p:pic>
        <p:nvPicPr>
          <p:cNvPr id="1741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SN00920A0000[1]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362200"/>
            <a:ext cx="304800" cy="304800"/>
          </a:xfrm>
          <a:prstGeom prst="rect">
            <a:avLst/>
          </a:prstGeom>
          <a:noFill/>
        </p:spPr>
      </p:pic>
      <p:pic>
        <p:nvPicPr>
          <p:cNvPr id="1741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5562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6" fill="hold"/>
                                        <p:tgtEl>
                                          <p:spTgt spid="174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85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5" fill="hold"/>
                                        <p:tgtEl>
                                          <p:spTgt spid="174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2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800" dirty="0"/>
          </a:p>
        </p:txBody>
      </p:sp>
      <p:pic>
        <p:nvPicPr>
          <p:cNvPr id="4" name="Content Placeholder 3" descr="esl-350x20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76400"/>
            <a:ext cx="6355065" cy="3794125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41500"/>
            <a:ext cx="5334000" cy="318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Answer 11: It is the most important thing you’ll need to succeed as a student at a U.S. college.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267200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 dirty="0"/>
              <a:t>What is “a lot of money?”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 dirty="0" smtClean="0"/>
              <a:t>What </a:t>
            </a:r>
            <a:r>
              <a:rPr lang="en-US" dirty="0"/>
              <a:t>is a good sense of humor</a:t>
            </a:r>
            <a:r>
              <a:rPr lang="en-US" dirty="0" smtClean="0"/>
              <a:t>?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 dirty="0" smtClean="0"/>
              <a:t>What is English?</a:t>
            </a:r>
            <a:endParaRPr lang="en-US" dirty="0"/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lphaUcPeriod"/>
            </a:pPr>
            <a:endParaRPr lang="en-US" dirty="0"/>
          </a:p>
          <a:p>
            <a:pPr marL="609600" indent="-609600"/>
            <a:endParaRPr lang="en-US" dirty="0"/>
          </a:p>
          <a:p>
            <a:pPr marL="609600" indent="-609600"/>
            <a:r>
              <a:rPr lang="en-US" dirty="0"/>
              <a:t>Answer: C</a:t>
            </a:r>
          </a:p>
        </p:txBody>
      </p:sp>
      <p:pic>
        <p:nvPicPr>
          <p:cNvPr id="52228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724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2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2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39825"/>
          </a:xfrm>
        </p:spPr>
        <p:txBody>
          <a:bodyPr/>
          <a:lstStyle/>
          <a:p>
            <a:r>
              <a:rPr lang="en-US" sz="3800" dirty="0"/>
              <a:t>Answer 12: Take as many units as you can and try to finish your classes (especially ESL classes) as quickly as possible.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1"/>
            <a:ext cx="8229600" cy="4419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 dirty="0"/>
              <a:t>What is the best way to do well in college?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 dirty="0"/>
              <a:t>What is the best way to do poorly in college?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 dirty="0"/>
              <a:t>What is the best way to save lots of money?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/>
              <a:t>Answer: B.  Take your time, enjoy your education, and build a solid foundation in English!</a:t>
            </a:r>
          </a:p>
        </p:txBody>
      </p:sp>
      <p:pic>
        <p:nvPicPr>
          <p:cNvPr id="5325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32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5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39825"/>
          </a:xfrm>
        </p:spPr>
        <p:txBody>
          <a:bodyPr/>
          <a:lstStyle/>
          <a:p>
            <a:r>
              <a:rPr lang="en-US" sz="3800" dirty="0" smtClean="0"/>
              <a:t>ESL Advice</a:t>
            </a:r>
            <a:endParaRPr lang="en-US" sz="380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marL="631825" indent="-514350" eaLnBrk="1" hangingPunct="1">
              <a:buFont typeface="Corbel" pitchFamily="34" charset="0"/>
              <a:buAutoNum type="arabicPeriod"/>
            </a:pPr>
            <a:r>
              <a:rPr lang="en-US" dirty="0"/>
              <a:t>Work Hard</a:t>
            </a:r>
          </a:p>
          <a:p>
            <a:pPr marL="631825" indent="-514350" eaLnBrk="1" hangingPunct="1">
              <a:buFont typeface="Corbel" pitchFamily="34" charset="0"/>
              <a:buAutoNum type="arabicPeriod"/>
            </a:pPr>
            <a:r>
              <a:rPr lang="en-US" dirty="0"/>
              <a:t>Be Patient</a:t>
            </a:r>
          </a:p>
          <a:p>
            <a:pPr marL="631825" indent="-514350" eaLnBrk="1" hangingPunct="1">
              <a:buFont typeface="Corbel" pitchFamily="34" charset="0"/>
              <a:buAutoNum type="arabicPeriod"/>
            </a:pPr>
            <a:r>
              <a:rPr lang="en-US" dirty="0"/>
              <a:t>Get to know your class-mates – Speak English</a:t>
            </a:r>
          </a:p>
          <a:p>
            <a:pPr marL="631825" indent="-514350" eaLnBrk="1" hangingPunct="1">
              <a:buFont typeface="Corbel" pitchFamily="34" charset="0"/>
              <a:buAutoNum type="arabicPeriod"/>
            </a:pPr>
            <a:r>
              <a:rPr lang="en-US" dirty="0"/>
              <a:t>Get to know your instructors</a:t>
            </a:r>
          </a:p>
          <a:p>
            <a:pPr marL="631825" indent="-514350" eaLnBrk="1" hangingPunct="1">
              <a:buFont typeface="Corbel" pitchFamily="34" charset="0"/>
              <a:buAutoNum type="arabicPeriod"/>
            </a:pPr>
            <a:r>
              <a:rPr lang="en-US" dirty="0"/>
              <a:t>Have fun!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lphaUcPeriod"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0292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8003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39825"/>
          </a:xfrm>
        </p:spPr>
        <p:txBody>
          <a:bodyPr/>
          <a:lstStyle/>
          <a:p>
            <a:r>
              <a:rPr lang="en-US" sz="3800" dirty="0" smtClean="0"/>
              <a:t>Remedial English</a:t>
            </a:r>
            <a:endParaRPr lang="en-US" sz="380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2700" dirty="0"/>
              <a:t>Non-native English speaking International students are strongly advised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en-US" sz="2700" dirty="0"/>
              <a:t>to take remedial English classes (English 100A or 104)</a:t>
            </a:r>
          </a:p>
          <a:p>
            <a:pPr lvl="1" eaLnBrk="1" hangingPunct="1">
              <a:defRPr/>
            </a:pPr>
            <a:r>
              <a:rPr lang="en-US" sz="2700" dirty="0"/>
              <a:t>Designed for native English speakers who did not learn appropriate skills for College level English</a:t>
            </a:r>
          </a:p>
          <a:p>
            <a:pPr lvl="1" eaLnBrk="1" hangingPunct="1">
              <a:defRPr/>
            </a:pPr>
            <a:r>
              <a:rPr lang="en-US" sz="2700" dirty="0"/>
              <a:t>ESL is much better preparation for non-native English speakers to be eligible for and SUCCEED in English 1A (Critical Reading and Composition)!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lphaUcPeriod"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09600"/>
            <a:ext cx="1195387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76630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39825"/>
          </a:xfrm>
        </p:spPr>
        <p:txBody>
          <a:bodyPr/>
          <a:lstStyle/>
          <a:p>
            <a:r>
              <a:rPr lang="en-US" sz="3800" dirty="0" smtClean="0"/>
              <a:t>LPC English Language Proficiency Policy</a:t>
            </a:r>
            <a:endParaRPr lang="en-US" sz="380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/>
              <a:t>Students can enroll in </a:t>
            </a:r>
            <a:r>
              <a:rPr lang="en-US" sz="2000" b="1" dirty="0"/>
              <a:t>Academic Classes </a:t>
            </a:r>
            <a:r>
              <a:rPr lang="en-US" sz="2000" dirty="0"/>
              <a:t>when they: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Provide English language proficiency by: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2000" dirty="0"/>
              <a:t>TOEFL (</a:t>
            </a:r>
            <a:r>
              <a:rPr lang="en-US" sz="2000" dirty="0" err="1"/>
              <a:t>iBT</a:t>
            </a:r>
            <a:r>
              <a:rPr lang="en-US" sz="2000" dirty="0"/>
              <a:t>) score of 45 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2000" dirty="0"/>
              <a:t>IELTS score of 4.5   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2000" dirty="0"/>
              <a:t>ITEP with Level 4 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2000" dirty="0"/>
              <a:t>STEP </a:t>
            </a:r>
            <a:r>
              <a:rPr lang="en-US" sz="2000" dirty="0" err="1"/>
              <a:t>Eiken</a:t>
            </a:r>
            <a:r>
              <a:rPr lang="en-US" sz="2000" dirty="0"/>
              <a:t> with Grade 2A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</a:p>
          <a:p>
            <a:pPr marL="996696" lvl="2" eaLnBrk="1" fontAlgn="auto" hangingPunct="1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Reach ESL 2B (High Intermediate) level (strongly recommended to take ESL classes along with Academic classes)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/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Lower ESL level with Counselor approval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6835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Thank you for choosing to come to Las Positas College to study!  We hope that you have fun and learn many new things...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 dirty="0"/>
              <a:t>We look forward to getting to know you!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ESL Program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Marilyn Marquis</a:t>
            </a:r>
          </a:p>
          <a:p>
            <a:pPr>
              <a:buFont typeface="Wingdings 2" pitchFamily="18" charset="2"/>
              <a:buNone/>
            </a:pPr>
            <a:r>
              <a:rPr lang="en-US" sz="2800" dirty="0"/>
              <a:t>	ESL </a:t>
            </a:r>
            <a:r>
              <a:rPr lang="en-US" sz="2800" dirty="0" smtClean="0"/>
              <a:t>Instructor</a:t>
            </a:r>
            <a:endParaRPr lang="en-US" sz="2800" dirty="0"/>
          </a:p>
          <a:p>
            <a:pPr>
              <a:buFont typeface="Wingdings 2" pitchFamily="18" charset="2"/>
              <a:buNone/>
            </a:pPr>
            <a:r>
              <a:rPr lang="en-US" sz="2800" dirty="0"/>
              <a:t>	Office: Building #2400</a:t>
            </a:r>
          </a:p>
          <a:p>
            <a:pPr>
              <a:buFont typeface="Wingdings 2" pitchFamily="18" charset="2"/>
              <a:buNone/>
            </a:pPr>
            <a:r>
              <a:rPr lang="en-US" sz="2800" dirty="0"/>
              <a:t>	Room: 2411P</a:t>
            </a:r>
          </a:p>
          <a:p>
            <a:pPr>
              <a:buFont typeface="Wingdings 2" pitchFamily="18" charset="2"/>
              <a:buNone/>
            </a:pPr>
            <a:r>
              <a:rPr lang="en-US" sz="2800" dirty="0"/>
              <a:t>	Phone: 925-424-1209</a:t>
            </a:r>
          </a:p>
          <a:p>
            <a:pPr>
              <a:buFont typeface="Wingdings 2" pitchFamily="18" charset="2"/>
              <a:buNone/>
            </a:pPr>
            <a:r>
              <a:rPr lang="en-US" sz="2800" dirty="0"/>
              <a:t>	E-mail: </a:t>
            </a:r>
            <a:r>
              <a:rPr lang="en-US" sz="2800" dirty="0">
                <a:hlinkClick r:id="rId2"/>
              </a:rPr>
              <a:t>mmarquis@laspostiascollege.edu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pic>
        <p:nvPicPr>
          <p:cNvPr id="4" name="Picture 5" descr="marily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46937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ESL Program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Jonathan Brickman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/>
              <a:t>	ESL </a:t>
            </a:r>
            <a:r>
              <a:rPr lang="en-US" sz="2800" dirty="0" smtClean="0"/>
              <a:t>Coordinator/ Instructor</a:t>
            </a:r>
            <a:endParaRPr lang="en-US" sz="2800" dirty="0"/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/>
              <a:t>	Office: Building #2400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/>
              <a:t>	Room: 2411N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/>
              <a:t>	Phone: 925-424-1216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/>
              <a:t>	E-mail: </a:t>
            </a:r>
            <a:r>
              <a:rPr lang="en-US" sz="2800" dirty="0">
                <a:hlinkClick r:id="rId2"/>
              </a:rPr>
              <a:t>jbrickman@laspostiascollege.edu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26955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84721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play the game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This is a trivia game like some games you may have seen on TV in your country.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There will be many questions that will help you learn a little about Las Positas College and the ESL Program here.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For each question, you will be given the answer and must choose the correct question that goes with the answer.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Discuss with your group and when you think you have the correct answer, raise your hand.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Now, let’s try a practice...</a:t>
            </a:r>
          </a:p>
        </p:txBody>
      </p:sp>
    </p:spTree>
    <p:extLst>
      <p:ext uri="{BB962C8B-B14F-4D97-AF65-F5344CB8AC3E}">
        <p14:creationId xmlns:p14="http://schemas.microsoft.com/office/powerpoint/2010/main" val="291397574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(Practice) The answer is “all over the world.”  What is the question?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 dirty="0"/>
              <a:t>Where did </a:t>
            </a:r>
            <a:r>
              <a:rPr lang="en-US" dirty="0" smtClean="0"/>
              <a:t>Sean </a:t>
            </a:r>
            <a:r>
              <a:rPr lang="en-US" dirty="0"/>
              <a:t>go </a:t>
            </a:r>
            <a:r>
              <a:rPr lang="en-US" dirty="0" smtClean="0"/>
              <a:t>this during his summer vacation? </a:t>
            </a:r>
            <a:endParaRPr lang="en-US" dirty="0"/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 dirty="0"/>
              <a:t>What is the name of the new </a:t>
            </a:r>
            <a:r>
              <a:rPr lang="en-US" dirty="0" smtClean="0"/>
              <a:t>Lady Gaga CD?</a:t>
            </a:r>
            <a:endParaRPr lang="en-US" dirty="0"/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 dirty="0"/>
              <a:t>Where are LPC students from?</a:t>
            </a:r>
          </a:p>
          <a:p>
            <a:pPr marL="609600" indent="-609600">
              <a:buClr>
                <a:schemeClr val="tx1"/>
              </a:buClr>
              <a:buFontTx/>
              <a:buNone/>
            </a:pPr>
            <a:endParaRPr lang="en-US" dirty="0"/>
          </a:p>
          <a:p>
            <a:pPr marL="609600" indent="-609600">
              <a:buClr>
                <a:schemeClr val="tx1"/>
              </a:buClr>
              <a:buFontTx/>
              <a:buNone/>
            </a:pPr>
            <a:r>
              <a:rPr lang="en-US" dirty="0"/>
              <a:t>Answer:  C. </a:t>
            </a:r>
          </a:p>
        </p:txBody>
      </p:sp>
      <p:pic>
        <p:nvPicPr>
          <p:cNvPr id="6150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9683" y="4638136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62000" indent="-762000">
              <a:buFontTx/>
              <a:buAutoNum type="arabicPeriod"/>
            </a:pPr>
            <a:r>
              <a:rPr lang="en-US" sz="3800" dirty="0"/>
              <a:t>The answer is: </a:t>
            </a:r>
            <a:r>
              <a:rPr lang="en-US" sz="3800" dirty="0" smtClean="0"/>
              <a:t>September 3, 2013.  </a:t>
            </a:r>
            <a:r>
              <a:rPr lang="en-US" sz="3800" dirty="0"/>
              <a:t>What is the question?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lphaUcPeriod"/>
            </a:pPr>
            <a:r>
              <a:rPr lang="en-US" dirty="0"/>
              <a:t>When is American Independence Day?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lphaUcPeriod"/>
            </a:pPr>
            <a:r>
              <a:rPr lang="en-US" dirty="0"/>
              <a:t>When do LPC ESL classes begin?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lphaUcPeriod"/>
            </a:pPr>
            <a:r>
              <a:rPr lang="en-US" dirty="0" smtClean="0"/>
              <a:t>When will the next Star Wars movie come out?</a:t>
            </a:r>
            <a:endParaRPr lang="en-US" dirty="0"/>
          </a:p>
          <a:p>
            <a:pPr marL="609600" indent="-609600">
              <a:lnSpc>
                <a:spcPct val="90000"/>
              </a:lnSpc>
            </a:pPr>
            <a:endParaRPr lang="en-US" dirty="0"/>
          </a:p>
          <a:p>
            <a:pPr marL="609600" indent="-609600">
              <a:lnSpc>
                <a:spcPct val="90000"/>
              </a:lnSpc>
            </a:pPr>
            <a:r>
              <a:rPr lang="en-US" dirty="0"/>
              <a:t>Answer: B:  ESL Classes begin </a:t>
            </a:r>
            <a:r>
              <a:rPr lang="en-US" dirty="0" smtClean="0"/>
              <a:t>the first class meeting after September 3 (This is a Tuesday).  Please </a:t>
            </a:r>
            <a:r>
              <a:rPr lang="en-US" dirty="0"/>
              <a:t>note that this is </a:t>
            </a:r>
            <a:r>
              <a:rPr lang="en-US" u="sng" dirty="0"/>
              <a:t>two weeks after</a:t>
            </a:r>
            <a:r>
              <a:rPr lang="en-US" dirty="0"/>
              <a:t> most other LPC classes begin. Check the Class Schedule!</a:t>
            </a:r>
          </a:p>
        </p:txBody>
      </p:sp>
      <p:pic>
        <p:nvPicPr>
          <p:cNvPr id="819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486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81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2:  </a:t>
            </a:r>
            <a:r>
              <a:rPr lang="en-US" dirty="0" smtClean="0"/>
              <a:t>December 20, 2013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 dirty="0"/>
              <a:t>What day do </a:t>
            </a:r>
            <a:r>
              <a:rPr lang="en-US" dirty="0" smtClean="0"/>
              <a:t>Americans celebrate Teachers’ Day (the most important holiday on the calendar)?</a:t>
            </a:r>
            <a:endParaRPr lang="en-US" dirty="0"/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 dirty="0"/>
              <a:t>When is </a:t>
            </a:r>
            <a:r>
              <a:rPr lang="en-US" dirty="0" smtClean="0"/>
              <a:t>Cindy’s </a:t>
            </a:r>
            <a:r>
              <a:rPr lang="en-US" dirty="0"/>
              <a:t>birthday?</a:t>
            </a:r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 dirty="0"/>
              <a:t>When does the </a:t>
            </a:r>
            <a:r>
              <a:rPr lang="en-US" dirty="0" smtClean="0"/>
              <a:t>Fall 2013 semester </a:t>
            </a:r>
            <a:r>
              <a:rPr lang="en-US" dirty="0"/>
              <a:t>end?</a:t>
            </a:r>
          </a:p>
          <a:p>
            <a:pPr marL="609600" indent="-609600"/>
            <a:endParaRPr lang="en-US" dirty="0"/>
          </a:p>
          <a:p>
            <a:pPr marL="609600" indent="-609600"/>
            <a:r>
              <a:rPr lang="en-US" dirty="0"/>
              <a:t>Answer:  C.  The </a:t>
            </a:r>
            <a:r>
              <a:rPr lang="en-US" dirty="0" smtClean="0"/>
              <a:t>Fall 2013 semester </a:t>
            </a:r>
            <a:r>
              <a:rPr lang="en-US" dirty="0"/>
              <a:t>ends on </a:t>
            </a:r>
            <a:r>
              <a:rPr lang="en-US" dirty="0" smtClean="0"/>
              <a:t>December 20, 2013...</a:t>
            </a:r>
            <a:r>
              <a:rPr lang="en-US" dirty="0"/>
              <a:t>sorry, no early holidays...</a:t>
            </a:r>
          </a:p>
        </p:txBody>
      </p:sp>
      <p:pic>
        <p:nvPicPr>
          <p:cNvPr id="9220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5562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92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3: Reading and Writing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Clr>
                <a:schemeClr val="tx1"/>
              </a:buClr>
              <a:buFontTx/>
              <a:buAutoNum type="alphaUcPeriod"/>
            </a:pPr>
            <a:r>
              <a:rPr lang="en-US" sz="2800" dirty="0"/>
              <a:t>What are </a:t>
            </a:r>
            <a:r>
              <a:rPr lang="en-US" sz="2800" dirty="0" smtClean="0"/>
              <a:t>Barak Obama’s greatest strengths?</a:t>
            </a:r>
            <a:endParaRPr lang="en-US" sz="2800" dirty="0"/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FontTx/>
              <a:buAutoNum type="alphaUcPeriod"/>
            </a:pPr>
            <a:r>
              <a:rPr lang="en-US" sz="2800" dirty="0"/>
              <a:t>What skills does </a:t>
            </a:r>
            <a:r>
              <a:rPr lang="en-US" sz="2800" dirty="0" smtClean="0"/>
              <a:t>Cindy </a:t>
            </a:r>
            <a:r>
              <a:rPr lang="en-US" sz="2800" dirty="0"/>
              <a:t>have most trouble with in Korean?</a:t>
            </a:r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FontTx/>
              <a:buAutoNum type="alphaUcPeriod"/>
            </a:pPr>
            <a:r>
              <a:rPr lang="en-US" sz="2800" dirty="0"/>
              <a:t>What skills do most of our ESL classes emphasize?</a:t>
            </a:r>
          </a:p>
          <a:p>
            <a:pPr marL="533400" indent="-533400">
              <a:lnSpc>
                <a:spcPct val="90000"/>
              </a:lnSpc>
            </a:pPr>
            <a:endParaRPr lang="en-US" sz="2800" dirty="0"/>
          </a:p>
          <a:p>
            <a:pPr marL="533400" indent="-533400">
              <a:lnSpc>
                <a:spcPct val="90000"/>
              </a:lnSpc>
            </a:pPr>
            <a:r>
              <a:rPr lang="en-US" sz="2800" dirty="0"/>
              <a:t>Answer: C.  We also offer Oral Communication at the </a:t>
            </a:r>
            <a:r>
              <a:rPr lang="en-US" sz="2800" dirty="0" smtClean="0"/>
              <a:t>Beginning (ESL 133) and Intermediate (ESL 123) levels.</a:t>
            </a:r>
            <a:endParaRPr lang="en-US" sz="2800" dirty="0"/>
          </a:p>
        </p:txBody>
      </p:sp>
      <p:pic>
        <p:nvPicPr>
          <p:cNvPr id="11268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486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1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4:  6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 dirty="0"/>
              <a:t>How many children does </a:t>
            </a:r>
            <a:r>
              <a:rPr lang="en-US" dirty="0" smtClean="0"/>
              <a:t>Sean </a:t>
            </a:r>
            <a:r>
              <a:rPr lang="en-US" dirty="0"/>
              <a:t>have?</a:t>
            </a:r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 dirty="0"/>
              <a:t>How many levels are there in the ESL Program?</a:t>
            </a:r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 dirty="0"/>
              <a:t>How </a:t>
            </a:r>
            <a:r>
              <a:rPr lang="en-US" dirty="0" smtClean="0"/>
              <a:t>many burritos does Rachel eat per week?</a:t>
            </a:r>
            <a:endParaRPr lang="en-US" dirty="0"/>
          </a:p>
          <a:p>
            <a:pPr marL="609600" indent="-609600"/>
            <a:endParaRPr lang="en-US" dirty="0"/>
          </a:p>
          <a:p>
            <a:pPr marL="609600" indent="-609600"/>
            <a:r>
              <a:rPr lang="en-US" dirty="0"/>
              <a:t>Answer:  B.  There are six levels to our core reading/writing classes: 131A, 131B, 121A, 121B, 24, 25.</a:t>
            </a:r>
          </a:p>
        </p:txBody>
      </p:sp>
      <p:pic>
        <p:nvPicPr>
          <p:cNvPr id="1024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5562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02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219</TotalTime>
  <Words>1122</Words>
  <Application>Microsoft Office PowerPoint</Application>
  <PresentationFormat>On-screen Show (4:3)</PresentationFormat>
  <Paragraphs>153</Paragraphs>
  <Slides>26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Corbel</vt:lpstr>
      <vt:lpstr>Tahoma</vt:lpstr>
      <vt:lpstr>Wingdings</vt:lpstr>
      <vt:lpstr>Wingdings 2</vt:lpstr>
      <vt:lpstr>Curtain Call</vt:lpstr>
      <vt:lpstr>Las Positas College  ESL Program</vt:lpstr>
      <vt:lpstr>PowerPoint Presentation</vt:lpstr>
      <vt:lpstr>ESL Program</vt:lpstr>
      <vt:lpstr>How to play the game</vt:lpstr>
      <vt:lpstr>(Practice) The answer is “all over the world.”  What is the question?</vt:lpstr>
      <vt:lpstr>The answer is: September 3, 2013.  What is the question?</vt:lpstr>
      <vt:lpstr>Answer 2:  December 20, 2013</vt:lpstr>
      <vt:lpstr>Answer 3: Reading and Writing</vt:lpstr>
      <vt:lpstr>Answer 4:  6</vt:lpstr>
      <vt:lpstr>ESL Assessment Scores </vt:lpstr>
      <vt:lpstr>ESL Program</vt:lpstr>
      <vt:lpstr>The ESL Curriculum</vt:lpstr>
      <vt:lpstr>What is this called?</vt:lpstr>
      <vt:lpstr>The key to success is a strong foundation!</vt:lpstr>
      <vt:lpstr>Answer 6:  2</vt:lpstr>
      <vt:lpstr>Answer 7:  The Integrated Learning Center, Self-Access Learning Materials, Instructor’s Office Hours, the Tutoring Center, the Writing Center, the LPC Library.  </vt:lpstr>
      <vt:lpstr>Answer 8:  Daytime and Evening</vt:lpstr>
      <vt:lpstr>Answer 9:  International Students Club</vt:lpstr>
      <vt:lpstr>Answer 10:  Stupid and Mean</vt:lpstr>
      <vt:lpstr>Answer 11: It is the most important thing you’ll need to succeed as a student at a U.S. college.</vt:lpstr>
      <vt:lpstr>Answer 12: Take as many units as you can and try to finish your classes (especially ESL classes) as quickly as possible.</vt:lpstr>
      <vt:lpstr>ESL Advice</vt:lpstr>
      <vt:lpstr>Remedial English</vt:lpstr>
      <vt:lpstr>LPC English Language Proficiency Policy</vt:lpstr>
      <vt:lpstr>Thank you for choosing to come to Las Positas College to study!  We hope that you have fun and learn many new things...</vt:lpstr>
      <vt:lpstr>ESL Program</vt:lpstr>
    </vt:vector>
  </TitlesOfParts>
  <Company>CLPCCD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 Program</dc:title>
  <dc:creator>Jonathan Brickman</dc:creator>
  <cp:lastModifiedBy>Sean Day</cp:lastModifiedBy>
  <cp:revision>24</cp:revision>
  <dcterms:created xsi:type="dcterms:W3CDTF">2008-08-06T16:46:59Z</dcterms:created>
  <dcterms:modified xsi:type="dcterms:W3CDTF">2014-12-23T17:17:44Z</dcterms:modified>
</cp:coreProperties>
</file>