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5"/>
  </p:notesMasterIdLst>
  <p:sldIdLst>
    <p:sldId id="256" r:id="rId2"/>
    <p:sldId id="257" r:id="rId3"/>
    <p:sldId id="258" r:id="rId4"/>
    <p:sldId id="287" r:id="rId5"/>
    <p:sldId id="283" r:id="rId6"/>
    <p:sldId id="278" r:id="rId7"/>
    <p:sldId id="286" r:id="rId8"/>
    <p:sldId id="265" r:id="rId9"/>
    <p:sldId id="267" r:id="rId10"/>
    <p:sldId id="262" r:id="rId11"/>
    <p:sldId id="259" r:id="rId12"/>
    <p:sldId id="280"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7" d="100"/>
          <a:sy n="77" d="100"/>
        </p:scale>
        <p:origin x="2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08846-B8E5-48AA-8062-8DE68A698BFA}" type="datetimeFigureOut">
              <a:rPr lang="en-US" smtClean="0"/>
              <a:t>8/14/2017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F2D82-BC45-4EDE-8D2C-7CDA96B8AF1B}" type="slidenum">
              <a:rPr lang="en-US" smtClean="0"/>
              <a:t>‹#›</a:t>
            </a:fld>
            <a:endParaRPr lang="en-US"/>
          </a:p>
        </p:txBody>
      </p:sp>
    </p:spTree>
    <p:extLst>
      <p:ext uri="{BB962C8B-B14F-4D97-AF65-F5344CB8AC3E}">
        <p14:creationId xmlns:p14="http://schemas.microsoft.com/office/powerpoint/2010/main" val="215688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1</a:t>
            </a:fld>
            <a:endParaRPr lang="en-US"/>
          </a:p>
        </p:txBody>
      </p:sp>
    </p:spTree>
    <p:extLst>
      <p:ext uri="{BB962C8B-B14F-4D97-AF65-F5344CB8AC3E}">
        <p14:creationId xmlns:p14="http://schemas.microsoft.com/office/powerpoint/2010/main" val="2685741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F2D82-BC45-4EDE-8D2C-7CDA96B8AF1B}" type="slidenum">
              <a:rPr lang="en-US" smtClean="0"/>
              <a:t>12</a:t>
            </a:fld>
            <a:endParaRPr lang="en-US"/>
          </a:p>
        </p:txBody>
      </p:sp>
    </p:spTree>
    <p:extLst>
      <p:ext uri="{BB962C8B-B14F-4D97-AF65-F5344CB8AC3E}">
        <p14:creationId xmlns:p14="http://schemas.microsoft.com/office/powerpoint/2010/main" val="2053531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13</a:t>
            </a:fld>
            <a:endParaRPr lang="en-US"/>
          </a:p>
        </p:txBody>
      </p:sp>
    </p:spTree>
    <p:extLst>
      <p:ext uri="{BB962C8B-B14F-4D97-AF65-F5344CB8AC3E}">
        <p14:creationId xmlns:p14="http://schemas.microsoft.com/office/powerpoint/2010/main" val="320899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2</a:t>
            </a:fld>
            <a:endParaRPr lang="en-US"/>
          </a:p>
        </p:txBody>
      </p:sp>
    </p:spTree>
    <p:extLst>
      <p:ext uri="{BB962C8B-B14F-4D97-AF65-F5344CB8AC3E}">
        <p14:creationId xmlns:p14="http://schemas.microsoft.com/office/powerpoint/2010/main" val="125134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F2D82-BC45-4EDE-8D2C-7CDA96B8AF1B}" type="slidenum">
              <a:rPr lang="en-US" smtClean="0"/>
              <a:t>3</a:t>
            </a:fld>
            <a:endParaRPr lang="en-US"/>
          </a:p>
        </p:txBody>
      </p:sp>
    </p:spTree>
    <p:extLst>
      <p:ext uri="{BB962C8B-B14F-4D97-AF65-F5344CB8AC3E}">
        <p14:creationId xmlns:p14="http://schemas.microsoft.com/office/powerpoint/2010/main" val="328430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F2D82-BC45-4EDE-8D2C-7CDA96B8AF1B}" type="slidenum">
              <a:rPr lang="en-US" smtClean="0"/>
              <a:t>4</a:t>
            </a:fld>
            <a:endParaRPr lang="en-US"/>
          </a:p>
        </p:txBody>
      </p:sp>
    </p:spTree>
    <p:extLst>
      <p:ext uri="{BB962C8B-B14F-4D97-AF65-F5344CB8AC3E}">
        <p14:creationId xmlns:p14="http://schemas.microsoft.com/office/powerpoint/2010/main" val="62901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6</a:t>
            </a:fld>
            <a:endParaRPr lang="en-US"/>
          </a:p>
        </p:txBody>
      </p:sp>
    </p:spTree>
    <p:extLst>
      <p:ext uri="{BB962C8B-B14F-4D97-AF65-F5344CB8AC3E}">
        <p14:creationId xmlns:p14="http://schemas.microsoft.com/office/powerpoint/2010/main" val="269069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8</a:t>
            </a:fld>
            <a:endParaRPr lang="en-US"/>
          </a:p>
        </p:txBody>
      </p:sp>
    </p:spTree>
    <p:extLst>
      <p:ext uri="{BB962C8B-B14F-4D97-AF65-F5344CB8AC3E}">
        <p14:creationId xmlns:p14="http://schemas.microsoft.com/office/powerpoint/2010/main" val="45033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9</a:t>
            </a:fld>
            <a:endParaRPr lang="en-US"/>
          </a:p>
        </p:txBody>
      </p:sp>
    </p:spTree>
    <p:extLst>
      <p:ext uri="{BB962C8B-B14F-4D97-AF65-F5344CB8AC3E}">
        <p14:creationId xmlns:p14="http://schemas.microsoft.com/office/powerpoint/2010/main" val="76536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10</a:t>
            </a:fld>
            <a:endParaRPr lang="en-US"/>
          </a:p>
        </p:txBody>
      </p:sp>
    </p:spTree>
    <p:extLst>
      <p:ext uri="{BB962C8B-B14F-4D97-AF65-F5344CB8AC3E}">
        <p14:creationId xmlns:p14="http://schemas.microsoft.com/office/powerpoint/2010/main" val="2683081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F2D82-BC45-4EDE-8D2C-7CDA96B8AF1B}" type="slidenum">
              <a:rPr lang="en-US" smtClean="0"/>
              <a:t>11</a:t>
            </a:fld>
            <a:endParaRPr lang="en-US"/>
          </a:p>
        </p:txBody>
      </p:sp>
    </p:spTree>
    <p:extLst>
      <p:ext uri="{BB962C8B-B14F-4D97-AF65-F5344CB8AC3E}">
        <p14:creationId xmlns:p14="http://schemas.microsoft.com/office/powerpoint/2010/main" val="320657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C0E6D7-3879-41FA-938F-0A0CB48EAFDF}"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84788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27378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997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4293135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3134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633862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0E6D7-3879-41FA-938F-0A0CB48EAFDF}"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58430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0E6D7-3879-41FA-938F-0A0CB48EAFDF}"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81925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0E6D7-3879-41FA-938F-0A0CB48EAFDF}"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20289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415519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C0E6D7-3879-41FA-938F-0A0CB48EAFDF}" type="datetimeFigureOut">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66246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C0E6D7-3879-41FA-938F-0A0CB48EAFDF}" type="datetimeFigureOut">
              <a:rPr lang="en-US" smtClean="0"/>
              <a:t>8/14/2017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744929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C0E6D7-3879-41FA-938F-0A0CB48EAFDF}" type="datetimeFigureOut">
              <a:rPr lang="en-US" smtClean="0"/>
              <a:t>8/14/2017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336907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0E6D7-3879-41FA-938F-0A0CB48EAFDF}" type="datetimeFigureOut">
              <a:rPr lang="en-US" smtClean="0"/>
              <a:t>8/14/2017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365696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C0E6D7-3879-41FA-938F-0A0CB48EAFDF}" type="datetimeFigureOut">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94713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C0E6D7-3879-41FA-938F-0A0CB48EAFDF}" type="datetimeFigureOut">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63858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C0E6D7-3879-41FA-938F-0A0CB48EAFDF}" type="datetimeFigureOut">
              <a:rPr lang="en-US" smtClean="0"/>
              <a:t>8/14/2017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161C6AEF-AAFA-4BA6-BD4B-3F867DE6DCE8}" type="slidenum">
              <a:rPr lang="en-US" smtClean="0"/>
              <a:t>‹#›</a:t>
            </a:fld>
            <a:endParaRPr lang="en-US"/>
          </a:p>
        </p:txBody>
      </p:sp>
    </p:spTree>
    <p:extLst>
      <p:ext uri="{BB962C8B-B14F-4D97-AF65-F5344CB8AC3E}">
        <p14:creationId xmlns:p14="http://schemas.microsoft.com/office/powerpoint/2010/main" val="48936599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DzSnvxejenY"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Working Together: </a:t>
            </a:r>
            <a:r>
              <a:rPr lang="en-US" sz="4400" dirty="0" smtClean="0"/>
              <a:t>Grading Theories and Practices</a:t>
            </a:r>
            <a:endParaRPr lang="en-US" sz="4400" dirty="0"/>
          </a:p>
        </p:txBody>
      </p:sp>
      <p:sp>
        <p:nvSpPr>
          <p:cNvPr id="3" name="Subtitle 2"/>
          <p:cNvSpPr>
            <a:spLocks noGrp="1"/>
          </p:cNvSpPr>
          <p:nvPr>
            <p:ph type="subTitle" idx="1"/>
          </p:nvPr>
        </p:nvSpPr>
        <p:spPr/>
        <p:txBody>
          <a:bodyPr>
            <a:noAutofit/>
          </a:bodyPr>
          <a:lstStyle/>
          <a:p>
            <a:r>
              <a:rPr lang="en-US" sz="2400" dirty="0"/>
              <a:t>FLEX Day – </a:t>
            </a:r>
            <a:r>
              <a:rPr lang="en-US" sz="2400" dirty="0" smtClean="0"/>
              <a:t>October 24, 2017</a:t>
            </a:r>
            <a:endParaRPr lang="en-US" sz="2400" dirty="0"/>
          </a:p>
          <a:p>
            <a:r>
              <a:rPr lang="en-US" sz="2400" dirty="0" smtClean="0"/>
              <a:t>1:00 </a:t>
            </a:r>
            <a:r>
              <a:rPr lang="en-US" sz="2400" dirty="0"/>
              <a:t>P</a:t>
            </a:r>
            <a:r>
              <a:rPr lang="en-US" sz="2400" dirty="0" smtClean="0"/>
              <a:t>M </a:t>
            </a:r>
            <a:r>
              <a:rPr lang="en-US" sz="2400" dirty="0"/>
              <a:t>– </a:t>
            </a:r>
            <a:r>
              <a:rPr lang="en-US" sz="2400" dirty="0"/>
              <a:t>2</a:t>
            </a:r>
            <a:r>
              <a:rPr lang="en-US" sz="2400" dirty="0" smtClean="0"/>
              <a:t>:50 </a:t>
            </a:r>
            <a:r>
              <a:rPr lang="en-US" sz="2400" dirty="0"/>
              <a:t>P</a:t>
            </a:r>
            <a:r>
              <a:rPr lang="en-US" sz="2400" dirty="0" smtClean="0"/>
              <a:t>M</a:t>
            </a:r>
            <a:r>
              <a:rPr lang="en-US" sz="2400" dirty="0"/>
              <a:t/>
            </a:r>
            <a:br>
              <a:rPr lang="en-US" sz="2400" dirty="0"/>
            </a:br>
            <a:r>
              <a:rPr lang="en-US" sz="2400" dirty="0"/>
              <a:t>Room 2470</a:t>
            </a:r>
          </a:p>
          <a:p>
            <a:r>
              <a:rPr lang="en-US" sz="2400" dirty="0"/>
              <a:t>Organized by Howard Blumenfeld, Steve </a:t>
            </a:r>
            <a:r>
              <a:rPr lang="en-US" sz="2400" dirty="0" err="1"/>
              <a:t>Chiolis</a:t>
            </a:r>
            <a:r>
              <a:rPr lang="en-US" sz="2400" dirty="0"/>
              <a:t>, </a:t>
            </a:r>
            <a:br>
              <a:rPr lang="en-US" sz="2400" dirty="0"/>
            </a:br>
            <a:r>
              <a:rPr lang="en-US" sz="2400" dirty="0"/>
              <a:t>Marty Nash, and Marsha </a:t>
            </a:r>
            <a:r>
              <a:rPr lang="en-US" sz="2400" dirty="0" err="1"/>
              <a:t>Vernoga</a:t>
            </a:r>
            <a:r>
              <a:rPr lang="en-US" sz="2400" dirty="0"/>
              <a:t> with special guests Elena Cole and Frances Hui</a:t>
            </a:r>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03" y="402476"/>
            <a:ext cx="1887358" cy="18103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2558" y="13269"/>
            <a:ext cx="4908461" cy="2295397"/>
          </a:xfrm>
          <a:prstGeom prst="rect">
            <a:avLst/>
          </a:prstGeom>
        </p:spPr>
      </p:pic>
    </p:spTree>
    <p:extLst>
      <p:ext uri="{BB962C8B-B14F-4D97-AF65-F5344CB8AC3E}">
        <p14:creationId xmlns:p14="http://schemas.microsoft.com/office/powerpoint/2010/main" val="299554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Breakout Sessions</a:t>
            </a:r>
          </a:p>
        </p:txBody>
      </p:sp>
      <p:sp>
        <p:nvSpPr>
          <p:cNvPr id="3" name="Content Placeholder 2"/>
          <p:cNvSpPr>
            <a:spLocks noGrp="1"/>
          </p:cNvSpPr>
          <p:nvPr>
            <p:ph idx="1"/>
          </p:nvPr>
        </p:nvSpPr>
        <p:spPr>
          <a:xfrm>
            <a:off x="677863" y="2160588"/>
            <a:ext cx="9328429" cy="3881437"/>
          </a:xfrm>
        </p:spPr>
        <p:txBody>
          <a:bodyPr vert="horz" lIns="91440" tIns="45720" rIns="91440" bIns="45720" rtlCol="0" anchor="t">
            <a:noAutofit/>
          </a:bodyPr>
          <a:lstStyle/>
          <a:p>
            <a:r>
              <a:rPr lang="en-US" sz="4000" dirty="0"/>
              <a:t>Group breakout session facilitators:</a:t>
            </a:r>
          </a:p>
          <a:p>
            <a:pPr marL="457200" lvl="1" indent="0">
              <a:buNone/>
            </a:pPr>
            <a:endParaRPr lang="en-US" sz="2800" dirty="0"/>
          </a:p>
          <a:p>
            <a:pPr lvl="1">
              <a:buFont typeface="Arial" panose="020B0604020202020204" pitchFamily="34" charset="0"/>
              <a:buChar char="•"/>
            </a:pPr>
            <a:r>
              <a:rPr lang="en-US" sz="4000" b="1" dirty="0"/>
              <a:t>Marty Nash &amp; </a:t>
            </a:r>
            <a:r>
              <a:rPr lang="en-US" sz="4000" b="1" dirty="0" smtClean="0"/>
              <a:t>Steve Chiolis</a:t>
            </a:r>
            <a:endParaRPr lang="en-US" sz="4000" b="1" dirty="0"/>
          </a:p>
          <a:p>
            <a:pPr lvl="1">
              <a:buFont typeface="Arial" panose="020B0604020202020204" pitchFamily="34" charset="0"/>
              <a:buChar char="•"/>
            </a:pPr>
            <a:r>
              <a:rPr lang="en-US" sz="4000" b="1" dirty="0"/>
              <a:t>Marsha Vernoga &amp; </a:t>
            </a:r>
            <a:r>
              <a:rPr lang="en-US" sz="4000" b="1" dirty="0" smtClean="0"/>
              <a:t>Elizabeth Owens</a:t>
            </a:r>
            <a:endParaRPr lang="en-US" sz="4000" b="1" dirty="0"/>
          </a:p>
          <a:p>
            <a:pPr lvl="1">
              <a:buFont typeface="Arial" panose="020B0604020202020204" pitchFamily="34" charset="0"/>
              <a:buChar char="•"/>
            </a:pPr>
            <a:r>
              <a:rPr lang="en-US" sz="4000" b="1" dirty="0" smtClean="0"/>
              <a:t>Howard Blumenfeld</a:t>
            </a:r>
            <a:endParaRPr lang="en-US" sz="4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292" y="349250"/>
            <a:ext cx="1841500" cy="18415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6292" y="4597052"/>
            <a:ext cx="2135841" cy="1850525"/>
          </a:xfrm>
          <a:prstGeom prst="rect">
            <a:avLst/>
          </a:prstGeom>
        </p:spPr>
      </p:pic>
    </p:spTree>
    <p:extLst>
      <p:ext uri="{BB962C8B-B14F-4D97-AF65-F5344CB8AC3E}">
        <p14:creationId xmlns:p14="http://schemas.microsoft.com/office/powerpoint/2010/main" val="185625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dirty="0"/>
              <a:t>Questions to answer in groups</a:t>
            </a:r>
          </a:p>
        </p:txBody>
      </p:sp>
      <p:sp>
        <p:nvSpPr>
          <p:cNvPr id="8" name="TextBox 7"/>
          <p:cNvSpPr txBox="1"/>
          <p:nvPr/>
        </p:nvSpPr>
        <p:spPr>
          <a:xfrm>
            <a:off x="200417" y="1225689"/>
            <a:ext cx="7565720" cy="3724096"/>
          </a:xfrm>
          <a:prstGeom prst="rect">
            <a:avLst/>
          </a:prstGeom>
          <a:noFill/>
        </p:spPr>
        <p:txBody>
          <a:bodyPr wrap="square" rtlCol="0" anchor="t">
            <a:spAutoFit/>
          </a:bodyPr>
          <a:lstStyle/>
          <a:p>
            <a:endParaRPr lang="en-US" sz="2400" dirty="0"/>
          </a:p>
          <a:p>
            <a:pPr marL="800100" lvl="1" indent="-342900">
              <a:buFont typeface="Wingdings" panose="05000000000000000000" pitchFamily="2" charset="2"/>
              <a:buChar char="§"/>
            </a:pPr>
            <a:r>
              <a:rPr lang="en-US" sz="3200" dirty="0" smtClean="0"/>
              <a:t>Question #1</a:t>
            </a:r>
            <a:endParaRPr lang="en-US" sz="3200" dirty="0"/>
          </a:p>
          <a:p>
            <a:pPr lvl="1"/>
            <a:endParaRPr lang="en-US" sz="3200" dirty="0"/>
          </a:p>
          <a:p>
            <a:pPr marL="800100" lvl="1" indent="-342900">
              <a:buFont typeface="Wingdings" panose="05000000000000000000" pitchFamily="2" charset="2"/>
              <a:buChar char="§"/>
            </a:pPr>
            <a:r>
              <a:rPr lang="en-US" sz="3200" dirty="0" smtClean="0"/>
              <a:t>Question #2</a:t>
            </a:r>
            <a:endParaRPr lang="en-US" sz="3200" dirty="0"/>
          </a:p>
          <a:p>
            <a:pPr marL="800100" lvl="1" indent="-342900">
              <a:buFont typeface="Wingdings" panose="05000000000000000000" pitchFamily="2" charset="2"/>
              <a:buChar char="§"/>
            </a:pPr>
            <a:endParaRPr lang="en-US" sz="3200" dirty="0"/>
          </a:p>
          <a:p>
            <a:pPr marL="800100" lvl="1" indent="-342900">
              <a:buFont typeface="Wingdings" panose="05000000000000000000" pitchFamily="2" charset="2"/>
              <a:buChar char="§"/>
            </a:pPr>
            <a:r>
              <a:rPr lang="en-US" sz="3200" dirty="0" smtClean="0"/>
              <a:t>Question #3</a:t>
            </a:r>
            <a:r>
              <a:rPr lang="en-US" sz="2800" dirty="0"/>
              <a:t/>
            </a:r>
            <a:br>
              <a:rPr lang="en-US" sz="2800" dirty="0"/>
            </a:br>
            <a:endParaRPr lang="en-US" sz="2800" dirty="0"/>
          </a:p>
          <a:p>
            <a:endParaRPr lang="en-US" sz="2400" dirty="0"/>
          </a:p>
        </p:txBody>
      </p:sp>
      <p:sp>
        <p:nvSpPr>
          <p:cNvPr id="9" name="TextBox 8"/>
          <p:cNvSpPr txBox="1"/>
          <p:nvPr/>
        </p:nvSpPr>
        <p:spPr>
          <a:xfrm>
            <a:off x="3983277" y="193040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775" y="2980020"/>
            <a:ext cx="4009753" cy="33080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3651" y="57469"/>
            <a:ext cx="1841920" cy="2540579"/>
          </a:xfrm>
          <a:prstGeom prst="rect">
            <a:avLst/>
          </a:prstGeom>
        </p:spPr>
      </p:pic>
    </p:spTree>
    <p:extLst>
      <p:ext uri="{BB962C8B-B14F-4D97-AF65-F5344CB8AC3E}">
        <p14:creationId xmlns:p14="http://schemas.microsoft.com/office/powerpoint/2010/main" val="500752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dirty="0" smtClean="0"/>
              <a:t>Reflections</a:t>
            </a:r>
            <a:endParaRPr lang="en-US" dirty="0"/>
          </a:p>
        </p:txBody>
      </p:sp>
      <p:sp>
        <p:nvSpPr>
          <p:cNvPr id="8" name="TextBox 7"/>
          <p:cNvSpPr txBox="1"/>
          <p:nvPr/>
        </p:nvSpPr>
        <p:spPr>
          <a:xfrm>
            <a:off x="200417" y="1225689"/>
            <a:ext cx="7565720" cy="2123658"/>
          </a:xfrm>
          <a:prstGeom prst="rect">
            <a:avLst/>
          </a:prstGeom>
          <a:noFill/>
        </p:spPr>
        <p:txBody>
          <a:bodyPr wrap="square" rtlCol="0" anchor="t">
            <a:spAutoFit/>
          </a:bodyPr>
          <a:lstStyle/>
          <a:p>
            <a:endParaRPr lang="en-US" sz="2400" dirty="0"/>
          </a:p>
          <a:p>
            <a:pPr marL="800100" lvl="1" indent="-342900">
              <a:buFont typeface="Wingdings" panose="05000000000000000000" pitchFamily="2" charset="2"/>
              <a:buChar char="§"/>
            </a:pPr>
            <a:r>
              <a:rPr lang="en-US" sz="2800" dirty="0" smtClean="0"/>
              <a:t>Briefly s</a:t>
            </a:r>
            <a:r>
              <a:rPr lang="en-US" sz="2800" dirty="0" smtClean="0"/>
              <a:t>ummarize highlights of small group discussions.</a:t>
            </a:r>
            <a:r>
              <a:rPr lang="en-US" sz="2800" dirty="0"/>
              <a:t/>
            </a:r>
            <a:br>
              <a:rPr lang="en-US" sz="2800" dirty="0"/>
            </a:br>
            <a:endParaRPr lang="en-US" sz="2800" dirty="0"/>
          </a:p>
          <a:p>
            <a:endParaRPr lang="en-US" sz="2400" dirty="0"/>
          </a:p>
        </p:txBody>
      </p:sp>
      <p:sp>
        <p:nvSpPr>
          <p:cNvPr id="9" name="TextBox 8"/>
          <p:cNvSpPr txBox="1"/>
          <p:nvPr/>
        </p:nvSpPr>
        <p:spPr>
          <a:xfrm>
            <a:off x="3983277" y="1930400"/>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3349347"/>
            <a:ext cx="5054120" cy="33666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054" y="320931"/>
            <a:ext cx="3393326" cy="3933173"/>
          </a:xfrm>
          <a:prstGeom prst="rect">
            <a:avLst/>
          </a:prstGeom>
        </p:spPr>
      </p:pic>
    </p:spTree>
    <p:extLst>
      <p:ext uri="{BB962C8B-B14F-4D97-AF65-F5344CB8AC3E}">
        <p14:creationId xmlns:p14="http://schemas.microsoft.com/office/powerpoint/2010/main" val="325974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we go from here?</a:t>
            </a:r>
          </a:p>
        </p:txBody>
      </p:sp>
      <p:sp>
        <p:nvSpPr>
          <p:cNvPr id="4" name="Content Placeholder 3"/>
          <p:cNvSpPr>
            <a:spLocks noGrp="1"/>
          </p:cNvSpPr>
          <p:nvPr>
            <p:ph idx="1"/>
          </p:nvPr>
        </p:nvSpPr>
        <p:spPr>
          <a:xfrm>
            <a:off x="677334" y="2160589"/>
            <a:ext cx="8720666" cy="4011611"/>
          </a:xfrm>
        </p:spPr>
        <p:txBody>
          <a:bodyPr vert="horz" lIns="91440" tIns="45720" rIns="91440" bIns="45720" rtlCol="0" anchor="t">
            <a:noAutofit/>
          </a:bodyPr>
          <a:lstStyle/>
          <a:p>
            <a:r>
              <a:rPr lang="en-US" sz="2800" dirty="0" smtClean="0"/>
              <a:t>Changed format of “Working Together” Small Group Conversations</a:t>
            </a:r>
            <a:endParaRPr lang="en-US" sz="2800" dirty="0"/>
          </a:p>
          <a:p>
            <a:r>
              <a:rPr lang="en-US" sz="2800" dirty="0" smtClean="0"/>
              <a:t>The </a:t>
            </a:r>
            <a:r>
              <a:rPr lang="en-US" sz="2800" dirty="0"/>
              <a:t>Teaching Institute </a:t>
            </a:r>
            <a:endParaRPr lang="en-US" sz="2800" dirty="0" smtClean="0"/>
          </a:p>
          <a:p>
            <a:r>
              <a:rPr lang="en-US" sz="2800" dirty="0" smtClean="0"/>
              <a:t>Other Workshops</a:t>
            </a:r>
          </a:p>
          <a:p>
            <a:r>
              <a:rPr lang="en-US" sz="2800" dirty="0" smtClean="0"/>
              <a:t>Hand </a:t>
            </a:r>
            <a:r>
              <a:rPr lang="en-US" sz="2800" smtClean="0"/>
              <a:t>out surveys</a:t>
            </a:r>
            <a:endParaRPr lang="en-US" sz="2800" dirty="0"/>
          </a:p>
          <a:p>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149" y="4026074"/>
            <a:ext cx="3815335" cy="2146126"/>
          </a:xfrm>
          <a:prstGeom prst="rect">
            <a:avLst/>
          </a:prstGeom>
        </p:spPr>
      </p:pic>
    </p:spTree>
    <p:extLst>
      <p:ext uri="{BB962C8B-B14F-4D97-AF65-F5344CB8AC3E}">
        <p14:creationId xmlns:p14="http://schemas.microsoft.com/office/powerpoint/2010/main" val="273588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734" y="195943"/>
            <a:ext cx="3750129" cy="25000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4554" y="2843349"/>
            <a:ext cx="3810000" cy="3810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306" y="3376668"/>
            <a:ext cx="3137248" cy="327668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7683" y="738324"/>
            <a:ext cx="3333750" cy="210502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4554" y="146918"/>
            <a:ext cx="3469593" cy="259813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9004" y="3038465"/>
            <a:ext cx="3601233" cy="3002528"/>
          </a:xfrm>
          <a:prstGeom prst="rect">
            <a:avLst/>
          </a:prstGeom>
        </p:spPr>
      </p:pic>
    </p:spTree>
    <p:extLst>
      <p:ext uri="{BB962C8B-B14F-4D97-AF65-F5344CB8AC3E}">
        <p14:creationId xmlns:p14="http://schemas.microsoft.com/office/powerpoint/2010/main" val="3563093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De-Grading Education</a:t>
            </a:r>
            <a:endParaRPr lang="en-US" dirty="0"/>
          </a:p>
        </p:txBody>
      </p:sp>
      <p:pic>
        <p:nvPicPr>
          <p:cNvPr id="6" name="Picture 5"/>
          <p:cNvPicPr>
            <a:picLocks noChangeAspect="1"/>
          </p:cNvPicPr>
          <p:nvPr/>
        </p:nvPicPr>
        <p:blipFill>
          <a:blip r:embed="rId3"/>
          <a:stretch>
            <a:fillRect/>
          </a:stretch>
        </p:blipFill>
        <p:spPr>
          <a:xfrm>
            <a:off x="9056318" y="609600"/>
            <a:ext cx="2353197" cy="2986750"/>
          </a:xfrm>
          <a:prstGeom prst="rect">
            <a:avLst/>
          </a:prstGeom>
          <a:ln w="12700" cap="flat">
            <a:solidFill>
              <a:schemeClr val="tx1"/>
            </a:solidFill>
          </a:ln>
        </p:spPr>
      </p:pic>
      <p:sp>
        <p:nvSpPr>
          <p:cNvPr id="8" name="TextBox 7"/>
          <p:cNvSpPr txBox="1"/>
          <p:nvPr/>
        </p:nvSpPr>
        <p:spPr>
          <a:xfrm>
            <a:off x="677334" y="1615858"/>
            <a:ext cx="7978151" cy="2677656"/>
          </a:xfrm>
          <a:prstGeom prst="rect">
            <a:avLst/>
          </a:prstGeom>
          <a:noFill/>
        </p:spPr>
        <p:txBody>
          <a:bodyPr wrap="square" rtlCol="0">
            <a:spAutoFit/>
          </a:bodyPr>
          <a:lstStyle/>
          <a:p>
            <a:r>
              <a:rPr lang="en-US" sz="2800" dirty="0" smtClean="0"/>
              <a:t>Elizabeth </a:t>
            </a:r>
            <a:r>
              <a:rPr lang="en-US" sz="2800" dirty="0" err="1" smtClean="0"/>
              <a:t>Wissner</a:t>
            </a:r>
            <a:r>
              <a:rPr lang="en-US" sz="2800" dirty="0" smtClean="0"/>
              <a:t>-Gross is an author and educational strategist based in New York.  She has helped many high school and college students to discover their passions and get into the right college or university to further their studies.  </a:t>
            </a:r>
            <a:endParaRPr lang="en-US" sz="2800" dirty="0"/>
          </a:p>
        </p:txBody>
      </p:sp>
    </p:spTree>
    <p:extLst>
      <p:ext uri="{BB962C8B-B14F-4D97-AF65-F5344CB8AC3E}">
        <p14:creationId xmlns:p14="http://schemas.microsoft.com/office/powerpoint/2010/main" val="146618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De-Grading Education</a:t>
            </a:r>
            <a:endParaRPr lang="en-US" dirty="0"/>
          </a:p>
        </p:txBody>
      </p:sp>
      <p:pic>
        <p:nvPicPr>
          <p:cNvPr id="4" name="DzSnvxejenY"/>
          <p:cNvPicPr>
            <a:picLocks noRot="1" noChangeAspect="1"/>
          </p:cNvPicPr>
          <p:nvPr>
            <a:videoFile r:link="rId1"/>
          </p:nvPr>
        </p:nvPicPr>
        <p:blipFill>
          <a:blip r:embed="rId4"/>
          <a:stretch>
            <a:fillRect/>
          </a:stretch>
        </p:blipFill>
        <p:spPr>
          <a:xfrm>
            <a:off x="578285" y="1692188"/>
            <a:ext cx="7939414" cy="4881698"/>
          </a:xfrm>
          <a:prstGeom prst="rect">
            <a:avLst/>
          </a:prstGeom>
        </p:spPr>
      </p:pic>
    </p:spTree>
    <p:extLst>
      <p:ext uri="{BB962C8B-B14F-4D97-AF65-F5344CB8AC3E}">
        <p14:creationId xmlns:p14="http://schemas.microsoft.com/office/powerpoint/2010/main" val="928941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 of Grading (Steve Chiolis)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3556" y="4837369"/>
            <a:ext cx="1749860" cy="17265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0374" y="255700"/>
            <a:ext cx="2453042" cy="2617940"/>
          </a:xfrm>
          <a:prstGeom prst="rect">
            <a:avLst/>
          </a:prstGeom>
          <a:ln w="63500">
            <a:solidFill>
              <a:schemeClr val="tx1">
                <a:lumMod val="95000"/>
                <a:lumOff val="5000"/>
              </a:schemeClr>
            </a:solidFill>
          </a:ln>
        </p:spPr>
      </p:pic>
      <p:sp>
        <p:nvSpPr>
          <p:cNvPr id="7" name="Rectangle 6"/>
          <p:cNvSpPr/>
          <p:nvPr/>
        </p:nvSpPr>
        <p:spPr>
          <a:xfrm>
            <a:off x="793314" y="1930399"/>
            <a:ext cx="7411233" cy="2246769"/>
          </a:xfrm>
          <a:prstGeom prst="rect">
            <a:avLst/>
          </a:prstGeom>
        </p:spPr>
        <p:txBody>
          <a:bodyPr wrap="square">
            <a:spAutoFit/>
          </a:bodyPr>
          <a:lstStyle/>
          <a:p>
            <a:pPr marL="285750" indent="-285750">
              <a:buFont typeface="Arial" panose="020B0604020202020204" pitchFamily="34" charset="0"/>
              <a:buChar char="•"/>
            </a:pPr>
            <a:r>
              <a:rPr lang="en-US" sz="2800" dirty="0" smtClean="0"/>
              <a:t>Bullet Points about the evolution of modern grading as an educational norm in the classroom, including what methods of evaluation preceded modern grading practices.</a:t>
            </a:r>
            <a:endParaRPr lang="en-US" sz="2800" dirty="0"/>
          </a:p>
        </p:txBody>
      </p:sp>
    </p:spTree>
    <p:extLst>
      <p:ext uri="{BB962C8B-B14F-4D97-AF65-F5344CB8AC3E}">
        <p14:creationId xmlns:p14="http://schemas.microsoft.com/office/powerpoint/2010/main" val="397045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Grade or not to Grade? That is the Question (Howard </a:t>
            </a:r>
            <a:r>
              <a:rPr lang="en-US" dirty="0"/>
              <a:t>Blumenfeld)</a:t>
            </a:r>
          </a:p>
        </p:txBody>
      </p:sp>
      <p:pic>
        <p:nvPicPr>
          <p:cNvPr id="4" name="Picture 3"/>
          <p:cNvPicPr>
            <a:picLocks noChangeAspect="1"/>
          </p:cNvPicPr>
          <p:nvPr/>
        </p:nvPicPr>
        <p:blipFill>
          <a:blip r:embed="rId3"/>
          <a:stretch>
            <a:fillRect/>
          </a:stretch>
        </p:blipFill>
        <p:spPr>
          <a:xfrm>
            <a:off x="9274002" y="158304"/>
            <a:ext cx="2711745" cy="2676754"/>
          </a:xfrm>
          <a:prstGeom prst="rect">
            <a:avLst/>
          </a:prstGeom>
          <a:ln w="38100" cap="sq">
            <a:solidFill>
              <a:schemeClr val="tx1"/>
            </a:solidFill>
          </a:ln>
        </p:spPr>
      </p:pic>
      <p:sp>
        <p:nvSpPr>
          <p:cNvPr id="3" name="Rectangle 2"/>
          <p:cNvSpPr/>
          <p:nvPr/>
        </p:nvSpPr>
        <p:spPr>
          <a:xfrm>
            <a:off x="677333" y="2234893"/>
            <a:ext cx="6951017" cy="2677656"/>
          </a:xfrm>
          <a:prstGeom prst="rect">
            <a:avLst/>
          </a:prstGeom>
        </p:spPr>
        <p:txBody>
          <a:bodyPr wrap="square">
            <a:spAutoFit/>
          </a:bodyPr>
          <a:lstStyle/>
          <a:p>
            <a:pPr marL="285750" indent="-285750">
              <a:buFont typeface="Arial" panose="020B0604020202020204" pitchFamily="34" charset="0"/>
              <a:buChar char="•"/>
            </a:pPr>
            <a:r>
              <a:rPr lang="en-US" sz="2800" dirty="0"/>
              <a:t>Bullet Points about </a:t>
            </a:r>
            <a:r>
              <a:rPr lang="en-US" sz="2800" dirty="0" smtClean="0"/>
              <a:t>deciding whether or not to grade certain assignments, quizzes, etc.  Can we motivate students to learn without using the fear of grades? What about dropped assignments, leniency, and extra credit?</a:t>
            </a:r>
            <a:endParaRPr lang="en-US" sz="2800" dirty="0"/>
          </a:p>
        </p:txBody>
      </p:sp>
    </p:spTree>
    <p:extLst>
      <p:ext uri="{BB962C8B-B14F-4D97-AF65-F5344CB8AC3E}">
        <p14:creationId xmlns:p14="http://schemas.microsoft.com/office/powerpoint/2010/main" val="381423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39" y="646138"/>
            <a:ext cx="9961637" cy="1320800"/>
          </a:xfrm>
        </p:spPr>
        <p:txBody>
          <a:bodyPr/>
          <a:lstStyle/>
          <a:p>
            <a:r>
              <a:rPr lang="en-US" dirty="0" smtClean="0"/>
              <a:t>Honoring the Teaching Process (Marty </a:t>
            </a:r>
            <a:r>
              <a:rPr lang="en-US" dirty="0"/>
              <a:t>Nash)</a:t>
            </a:r>
          </a:p>
        </p:txBody>
      </p:sp>
      <p:pic>
        <p:nvPicPr>
          <p:cNvPr id="7" name="Picture 6"/>
          <p:cNvPicPr>
            <a:picLocks noChangeAspect="1"/>
          </p:cNvPicPr>
          <p:nvPr/>
        </p:nvPicPr>
        <p:blipFill>
          <a:blip r:embed="rId2"/>
          <a:stretch>
            <a:fillRect/>
          </a:stretch>
        </p:blipFill>
        <p:spPr>
          <a:xfrm>
            <a:off x="9555210" y="116620"/>
            <a:ext cx="2347236" cy="2379837"/>
          </a:xfrm>
          <a:prstGeom prst="rect">
            <a:avLst/>
          </a:prstGeom>
          <a:ln w="38100">
            <a:solidFill>
              <a:schemeClr val="tx1"/>
            </a:solidFill>
          </a:ln>
        </p:spPr>
      </p:pic>
      <p:sp>
        <p:nvSpPr>
          <p:cNvPr id="3" name="Rectangle 2"/>
          <p:cNvSpPr/>
          <p:nvPr/>
        </p:nvSpPr>
        <p:spPr>
          <a:xfrm>
            <a:off x="439339" y="1770033"/>
            <a:ext cx="7364376" cy="1569660"/>
          </a:xfrm>
          <a:prstGeom prst="rect">
            <a:avLst/>
          </a:prstGeom>
        </p:spPr>
        <p:txBody>
          <a:bodyPr wrap="square">
            <a:spAutoFit/>
          </a:bodyPr>
          <a:lstStyle/>
          <a:p>
            <a:pPr marL="285750" indent="-285750">
              <a:buFont typeface="Arial" panose="020B0604020202020204" pitchFamily="34" charset="0"/>
              <a:buChar char="•"/>
            </a:pPr>
            <a:r>
              <a:rPr lang="en-US" sz="3200" dirty="0" smtClean="0"/>
              <a:t>Bullet Points discussing the difference between teaching as a process and a product.</a:t>
            </a:r>
            <a:endParaRPr lang="en-US" sz="3200" dirty="0"/>
          </a:p>
        </p:txBody>
      </p:sp>
    </p:spTree>
    <p:extLst>
      <p:ext uri="{BB962C8B-B14F-4D97-AF65-F5344CB8AC3E}">
        <p14:creationId xmlns:p14="http://schemas.microsoft.com/office/powerpoint/2010/main" val="382232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Purpose of Feedback (Elizabeth Owens)</a:t>
            </a:r>
            <a:endParaRPr lang="en-US" dirty="0">
              <a:solidFill>
                <a:schemeClr val="tx1"/>
              </a:solidFill>
            </a:endParaRPr>
          </a:p>
        </p:txBody>
      </p:sp>
      <p:sp>
        <p:nvSpPr>
          <p:cNvPr id="3" name="Rectangle 2"/>
          <p:cNvSpPr/>
          <p:nvPr/>
        </p:nvSpPr>
        <p:spPr>
          <a:xfrm>
            <a:off x="677863" y="1931988"/>
            <a:ext cx="8255124" cy="1754326"/>
          </a:xfrm>
          <a:prstGeom prst="rect">
            <a:avLst/>
          </a:prstGeom>
        </p:spPr>
        <p:txBody>
          <a:bodyPr wrap="square" anchor="t">
            <a:spAutoFit/>
          </a:bodyPr>
          <a:lstStyle/>
          <a:p>
            <a:pPr marL="285750" indent="-285750">
              <a:buFont typeface="Arial" panose="020B0604020202020204" pitchFamily="34" charset="0"/>
              <a:buChar char="•"/>
            </a:pPr>
            <a:r>
              <a:rPr lang="en-US" sz="3600" dirty="0" smtClean="0">
                <a:latin typeface="Trebuchet MS" charset="0"/>
              </a:rPr>
              <a:t>Is feedback defending the grade you’ve given or is it really for the student?</a:t>
            </a:r>
            <a:endParaRPr lang="en-US" sz="3600" dirty="0"/>
          </a:p>
        </p:txBody>
      </p:sp>
      <p:pic>
        <p:nvPicPr>
          <p:cNvPr id="4" name="Picture 3"/>
          <p:cNvPicPr>
            <a:picLocks noChangeAspect="1"/>
          </p:cNvPicPr>
          <p:nvPr/>
        </p:nvPicPr>
        <p:blipFill>
          <a:blip r:embed="rId3"/>
          <a:stretch>
            <a:fillRect/>
          </a:stretch>
        </p:blipFill>
        <p:spPr>
          <a:xfrm>
            <a:off x="9213815" y="470182"/>
            <a:ext cx="2626152" cy="2072601"/>
          </a:xfrm>
          <a:prstGeom prst="rect">
            <a:avLst/>
          </a:prstGeom>
          <a:ln>
            <a:solidFill>
              <a:schemeClr val="tx1"/>
            </a:solidFill>
          </a:ln>
        </p:spPr>
      </p:pic>
    </p:spTree>
    <p:extLst>
      <p:ext uri="{BB962C8B-B14F-4D97-AF65-F5344CB8AC3E}">
        <p14:creationId xmlns:p14="http://schemas.microsoft.com/office/powerpoint/2010/main" val="201115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Students Grade Themselves and Each Other?</a:t>
            </a:r>
            <a:r>
              <a:rPr lang="en-US" dirty="0">
                <a:solidFill>
                  <a:schemeClr val="tx1"/>
                </a:solidFill>
              </a:rPr>
              <a:t> </a:t>
            </a:r>
            <a:r>
              <a:rPr lang="en-US" dirty="0" smtClean="0"/>
              <a:t>(</a:t>
            </a:r>
            <a:r>
              <a:rPr lang="en-US" dirty="0"/>
              <a:t>Marsha Vernoga)</a:t>
            </a:r>
            <a:endParaRPr lang="en-US"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3970" y="334439"/>
            <a:ext cx="2517249" cy="2517249"/>
          </a:xfrm>
          <a:prstGeom prst="rect">
            <a:avLst/>
          </a:prstGeom>
          <a:ln w="63500">
            <a:solidFill>
              <a:schemeClr val="tx1"/>
            </a:solidFill>
          </a:ln>
        </p:spPr>
      </p:pic>
      <p:sp>
        <p:nvSpPr>
          <p:cNvPr id="7" name="Rectangle 6"/>
          <p:cNvSpPr/>
          <p:nvPr/>
        </p:nvSpPr>
        <p:spPr>
          <a:xfrm>
            <a:off x="504564" y="1820636"/>
            <a:ext cx="7480183" cy="2062103"/>
          </a:xfrm>
          <a:prstGeom prst="rect">
            <a:avLst/>
          </a:prstGeom>
        </p:spPr>
        <p:txBody>
          <a:bodyPr wrap="square" anchor="t">
            <a:spAutoFit/>
          </a:bodyPr>
          <a:lstStyle/>
          <a:p>
            <a:endParaRPr lang="en-US" sz="3200" dirty="0" smtClean="0"/>
          </a:p>
          <a:p>
            <a:pPr marL="342900" indent="-342900">
              <a:buFont typeface="Arial" panose="020B0604020202020204" pitchFamily="34" charset="0"/>
              <a:buChar char="•"/>
            </a:pPr>
            <a:r>
              <a:rPr lang="en-US" sz="3600" dirty="0" smtClean="0"/>
              <a:t>Bullet Points for self-generated rubrics and answer keys.</a:t>
            </a:r>
            <a:r>
              <a:rPr lang="en-US" sz="2400" dirty="0" smtClean="0"/>
              <a:t/>
            </a:r>
            <a:br>
              <a:rPr lang="en-US" sz="2400" dirty="0" smtClean="0"/>
            </a:br>
            <a:endParaRPr lang="en-US" sz="2400" dirty="0"/>
          </a:p>
        </p:txBody>
      </p:sp>
    </p:spTree>
    <p:extLst>
      <p:ext uri="{BB962C8B-B14F-4D97-AF65-F5344CB8AC3E}">
        <p14:creationId xmlns:p14="http://schemas.microsoft.com/office/powerpoint/2010/main" val="2039579260"/>
      </p:ext>
    </p:extLst>
  </p:cSld>
  <p:clrMapOvr>
    <a:masterClrMapping/>
  </p:clrMapOvr>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2440</TotalTime>
  <Words>298</Words>
  <Application>Microsoft Office PowerPoint</Application>
  <PresentationFormat>Widescreen</PresentationFormat>
  <Paragraphs>50</Paragraphs>
  <Slides>13</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Trebuchet MS</vt:lpstr>
      <vt:lpstr>Wingdings</vt:lpstr>
      <vt:lpstr>Wingdings 3</vt:lpstr>
      <vt:lpstr>Facet</vt:lpstr>
      <vt:lpstr>Working Together: Grading Theories and Practices</vt:lpstr>
      <vt:lpstr>PowerPoint Presentation</vt:lpstr>
      <vt:lpstr>De-Grading Education</vt:lpstr>
      <vt:lpstr>De-Grading Education</vt:lpstr>
      <vt:lpstr>A Brief History of Grading (Steve Chiolis)</vt:lpstr>
      <vt:lpstr>To Grade or not to Grade? That is the Question (Howard Blumenfeld)</vt:lpstr>
      <vt:lpstr>Honoring the Teaching Process (Marty Nash)</vt:lpstr>
      <vt:lpstr>The Purpose of Feedback (Elizabeth Owens)</vt:lpstr>
      <vt:lpstr>Can Students Grade Themselves and Each Other? (Marsha Vernoga)</vt:lpstr>
      <vt:lpstr>Small Group Breakout Sessions</vt:lpstr>
      <vt:lpstr>Questions to answer in groups</vt:lpstr>
      <vt:lpstr>Reflections</vt:lpstr>
      <vt:lpstr>Where do we go from here?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dc:title>
  <dc:creator>Howard Blumenfeld</dc:creator>
  <cp:lastModifiedBy>Howard Blumenfeld</cp:lastModifiedBy>
  <cp:revision>240</cp:revision>
  <dcterms:created xsi:type="dcterms:W3CDTF">2016-01-11T21:58:29Z</dcterms:created>
  <dcterms:modified xsi:type="dcterms:W3CDTF">2017-08-15T04:43:51Z</dcterms:modified>
</cp:coreProperties>
</file>