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chivo Black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nva Sans" panose="020B0604020202020204" charset="0"/>
      <p:regular r:id="rId15"/>
    </p:embeddedFont>
    <p:embeddedFont>
      <p:font typeface="Have Heart One" panose="020B0604020202020204" charset="0"/>
      <p:regular r:id="rId16"/>
    </p:embeddedFont>
    <p:embeddedFont>
      <p:font typeface="Poppins" panose="00000500000000000000" pitchFamily="2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31074" y="6189697"/>
            <a:ext cx="3408248" cy="340824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131074" y="1193386"/>
            <a:ext cx="3408248" cy="3408248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867461" y="1155286"/>
            <a:ext cx="12634461" cy="475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0"/>
              </a:lnSpc>
              <a:spcBef>
                <a:spcPts val="9436"/>
              </a:spcBef>
            </a:pPr>
            <a:r>
              <a:rPr lang="en-US" sz="10153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Fostering a Sense of Belonging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67461" y="8222108"/>
            <a:ext cx="10260552" cy="118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New Faculty Meeting</a:t>
            </a:r>
          </a:p>
          <a:p>
            <a:pPr marL="0" lvl="0" indent="0"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December 10,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7461" y="6212679"/>
            <a:ext cx="9003209" cy="100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119"/>
              </a:lnSpc>
              <a:spcBef>
                <a:spcPct val="0"/>
              </a:spcBef>
            </a:pPr>
            <a:r>
              <a:rPr lang="en-US" sz="57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Caring Campus at LPC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690497" y="820407"/>
            <a:ext cx="11520255" cy="8646185"/>
            <a:chOff x="0" y="0"/>
            <a:chExt cx="8909050" cy="6686423"/>
          </a:xfrm>
        </p:grpSpPr>
        <p:sp>
          <p:nvSpPr>
            <p:cNvPr id="3" name="Freeform 3"/>
            <p:cNvSpPr/>
            <p:nvPr/>
          </p:nvSpPr>
          <p:spPr>
            <a:xfrm>
              <a:off x="9525" y="9525"/>
              <a:ext cx="8890000" cy="6667373"/>
            </a:xfrm>
            <a:custGeom>
              <a:avLst/>
              <a:gdLst/>
              <a:ahLst/>
              <a:cxnLst/>
              <a:rect l="l" t="t" r="r" b="b"/>
              <a:pathLst>
                <a:path w="8890000" h="6667373">
                  <a:moveTo>
                    <a:pt x="0" y="0"/>
                  </a:moveTo>
                  <a:lnTo>
                    <a:pt x="8890000" y="0"/>
                  </a:lnTo>
                  <a:lnTo>
                    <a:pt x="8890000" y="6667373"/>
                  </a:lnTo>
                  <a:lnTo>
                    <a:pt x="0" y="66673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82372" y="372872"/>
              <a:ext cx="8544306" cy="5940679"/>
            </a:xfrm>
            <a:custGeom>
              <a:avLst/>
              <a:gdLst/>
              <a:ahLst/>
              <a:cxnLst/>
              <a:rect l="l" t="t" r="r" b="b"/>
              <a:pathLst>
                <a:path w="8544306" h="5940679">
                  <a:moveTo>
                    <a:pt x="0" y="0"/>
                  </a:moveTo>
                  <a:lnTo>
                    <a:pt x="8544306" y="0"/>
                  </a:lnTo>
                  <a:lnTo>
                    <a:pt x="8544306" y="5940679"/>
                  </a:lnTo>
                  <a:lnTo>
                    <a:pt x="0" y="5940679"/>
                  </a:lnTo>
                  <a:close/>
                </a:path>
              </a:pathLst>
            </a:custGeom>
            <a:blipFill>
              <a:blip r:embed="rId2"/>
              <a:stretch>
                <a:fillRect l="-5995" r="-599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909050" cy="6686423"/>
            </a:xfrm>
            <a:custGeom>
              <a:avLst/>
              <a:gdLst/>
              <a:ahLst/>
              <a:cxnLst/>
              <a:rect l="l" t="t" r="r" b="b"/>
              <a:pathLst>
                <a:path w="8909050" h="6686423">
                  <a:moveTo>
                    <a:pt x="8909050" y="6686423"/>
                  </a:moveTo>
                  <a:lnTo>
                    <a:pt x="0" y="6686423"/>
                  </a:lnTo>
                  <a:lnTo>
                    <a:pt x="0" y="0"/>
                  </a:lnTo>
                  <a:lnTo>
                    <a:pt x="8909050" y="0"/>
                  </a:lnTo>
                  <a:lnTo>
                    <a:pt x="8909050" y="6686423"/>
                  </a:lnTo>
                  <a:close/>
                  <a:moveTo>
                    <a:pt x="19050" y="6667373"/>
                  </a:moveTo>
                  <a:lnTo>
                    <a:pt x="8890000" y="6667373"/>
                  </a:lnTo>
                  <a:lnTo>
                    <a:pt x="8890000" y="19050"/>
                  </a:lnTo>
                  <a:lnTo>
                    <a:pt x="19050" y="19050"/>
                  </a:lnTo>
                  <a:lnTo>
                    <a:pt x="19050" y="6667373"/>
                  </a:lnTo>
                  <a:close/>
                  <a:moveTo>
                    <a:pt x="8736203" y="6323076"/>
                  </a:moveTo>
                  <a:lnTo>
                    <a:pt x="172847" y="6323076"/>
                  </a:lnTo>
                  <a:lnTo>
                    <a:pt x="172847" y="363347"/>
                  </a:lnTo>
                  <a:lnTo>
                    <a:pt x="8736203" y="363347"/>
                  </a:lnTo>
                  <a:lnTo>
                    <a:pt x="8736203" y="6323076"/>
                  </a:lnTo>
                  <a:close/>
                  <a:moveTo>
                    <a:pt x="191897" y="6304026"/>
                  </a:moveTo>
                  <a:lnTo>
                    <a:pt x="8717153" y="6304026"/>
                  </a:lnTo>
                  <a:lnTo>
                    <a:pt x="8717153" y="382397"/>
                  </a:lnTo>
                  <a:lnTo>
                    <a:pt x="191897" y="382397"/>
                  </a:lnTo>
                  <a:lnTo>
                    <a:pt x="191897" y="6304026"/>
                  </a:lnTo>
                  <a:close/>
                </a:path>
              </a:pathLst>
            </a:custGeom>
            <a:solidFill>
              <a:srgbClr val="85051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380305" y="706107"/>
            <a:ext cx="5570545" cy="1830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850511"/>
                </a:solidFill>
                <a:latin typeface="Archivo Black"/>
                <a:ea typeface="Archivo Black"/>
                <a:cs typeface="Archivo Black"/>
                <a:sym typeface="Archivo Black"/>
              </a:rPr>
              <a:t>What is Caring Campus?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493173" y="2740682"/>
            <a:ext cx="5570545" cy="641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Caring Campus is a program that encourages connection with students by faculty, classified professionals, and administrators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Studies show that when students feel a sense of belonging, they persist at higher rates. For this reason, LPC has adopted three behavior commitments. 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37646"/>
            <a:ext cx="16230600" cy="4015910"/>
            <a:chOff x="0" y="0"/>
            <a:chExt cx="21640800" cy="535454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205" r="3205"/>
            <a:stretch>
              <a:fillRect/>
            </a:stretch>
          </p:blipFill>
          <p:spPr>
            <a:xfrm>
              <a:off x="0" y="0"/>
              <a:ext cx="21640800" cy="5354546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1124367"/>
            <a:ext cx="11658267" cy="2762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41"/>
              </a:lnSpc>
              <a:spcBef>
                <a:spcPts val="7901"/>
              </a:spcBef>
            </a:pPr>
            <a:r>
              <a:rPr lang="en-US" sz="11095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Behavioral Committments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932572"/>
            <a:ext cx="4389816" cy="325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spc="17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03.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1756" y="2309031"/>
            <a:ext cx="3346320" cy="1330996"/>
            <a:chOff x="0" y="0"/>
            <a:chExt cx="5290747" cy="2104390"/>
          </a:xfrm>
        </p:grpSpPr>
        <p:sp>
          <p:nvSpPr>
            <p:cNvPr id="3" name="Freeform 3"/>
            <p:cNvSpPr/>
            <p:nvPr/>
          </p:nvSpPr>
          <p:spPr>
            <a:xfrm>
              <a:off x="27438" y="-267"/>
              <a:ext cx="5278859" cy="2106424"/>
            </a:xfrm>
            <a:custGeom>
              <a:avLst/>
              <a:gdLst/>
              <a:ahLst/>
              <a:cxnLst/>
              <a:rect l="l" t="t" r="r" b="b"/>
              <a:pathLst>
                <a:path w="5278859" h="2106424">
                  <a:moveTo>
                    <a:pt x="5256357" y="799097"/>
                  </a:moveTo>
                  <a:cubicBezTo>
                    <a:pt x="5254040" y="623837"/>
                    <a:pt x="5235500" y="411747"/>
                    <a:pt x="5235500" y="221247"/>
                  </a:cubicBezTo>
                  <a:cubicBezTo>
                    <a:pt x="5235500" y="169177"/>
                    <a:pt x="5233182" y="65037"/>
                    <a:pt x="5221595" y="12967"/>
                  </a:cubicBezTo>
                  <a:cubicBezTo>
                    <a:pt x="4943501" y="12967"/>
                    <a:pt x="4644549" y="267"/>
                    <a:pt x="4364137" y="267"/>
                  </a:cubicBezTo>
                  <a:cubicBezTo>
                    <a:pt x="2906459" y="2807"/>
                    <a:pt x="1462685" y="-1003"/>
                    <a:pt x="7324" y="267"/>
                  </a:cubicBezTo>
                  <a:cubicBezTo>
                    <a:pt x="7324" y="170447"/>
                    <a:pt x="-1946" y="359677"/>
                    <a:pt x="371" y="529857"/>
                  </a:cubicBezTo>
                  <a:cubicBezTo>
                    <a:pt x="5006" y="847357"/>
                    <a:pt x="11959" y="1166127"/>
                    <a:pt x="11959" y="1483627"/>
                  </a:cubicBezTo>
                  <a:cubicBezTo>
                    <a:pt x="11959" y="1637297"/>
                    <a:pt x="9641" y="1789697"/>
                    <a:pt x="23546" y="1943367"/>
                  </a:cubicBezTo>
                  <a:cubicBezTo>
                    <a:pt x="28181" y="1992897"/>
                    <a:pt x="32816" y="2041157"/>
                    <a:pt x="42086" y="2090687"/>
                  </a:cubicBezTo>
                  <a:cubicBezTo>
                    <a:pt x="347990" y="2093227"/>
                    <a:pt x="651576" y="2097037"/>
                    <a:pt x="957480" y="2102117"/>
                  </a:cubicBezTo>
                  <a:cubicBezTo>
                    <a:pt x="1770906" y="2114817"/>
                    <a:pt x="2561158" y="2094497"/>
                    <a:pt x="3400077" y="2103387"/>
                  </a:cubicBezTo>
                  <a:cubicBezTo>
                    <a:pt x="4032741" y="2109737"/>
                    <a:pt x="4653819" y="2090687"/>
                    <a:pt x="5276010" y="2090687"/>
                  </a:cubicBezTo>
                  <a:cubicBezTo>
                    <a:pt x="5276010" y="2074177"/>
                    <a:pt x="5277280" y="1977657"/>
                    <a:pt x="5278549" y="1961147"/>
                  </a:cubicBezTo>
                  <a:cubicBezTo>
                    <a:pt x="5281090" y="1862087"/>
                    <a:pt x="5267119" y="1676667"/>
                    <a:pt x="5268390" y="1577607"/>
                  </a:cubicBezTo>
                  <a:cubicBezTo>
                    <a:pt x="5274740" y="1169937"/>
                    <a:pt x="5260992" y="1150887"/>
                    <a:pt x="5256357" y="799097"/>
                  </a:cubicBezTo>
                  <a:close/>
                </a:path>
              </a:pathLst>
            </a:custGeom>
            <a:blipFill>
              <a:blip r:embed="rId2"/>
              <a:stretch>
                <a:fillRect t="-18917" b="-1891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414614" y="4636102"/>
            <a:ext cx="5494408" cy="4605215"/>
            <a:chOff x="0" y="0"/>
            <a:chExt cx="2510714" cy="2104390"/>
          </a:xfrm>
        </p:grpSpPr>
        <p:sp>
          <p:nvSpPr>
            <p:cNvPr id="5" name="Freeform 5"/>
            <p:cNvSpPr/>
            <p:nvPr/>
          </p:nvSpPr>
          <p:spPr>
            <a:xfrm>
              <a:off x="13020" y="-267"/>
              <a:ext cx="2513243" cy="2106424"/>
            </a:xfrm>
            <a:custGeom>
              <a:avLst/>
              <a:gdLst/>
              <a:ahLst/>
              <a:cxnLst/>
              <a:rect l="l" t="t" r="r" b="b"/>
              <a:pathLst>
                <a:path w="2513243" h="2106424">
                  <a:moveTo>
                    <a:pt x="2494395" y="799097"/>
                  </a:moveTo>
                  <a:cubicBezTo>
                    <a:pt x="2493295" y="623837"/>
                    <a:pt x="2484497" y="411747"/>
                    <a:pt x="2484497" y="221247"/>
                  </a:cubicBezTo>
                  <a:cubicBezTo>
                    <a:pt x="2484497" y="169177"/>
                    <a:pt x="2483398" y="65037"/>
                    <a:pt x="2477899" y="12967"/>
                  </a:cubicBezTo>
                  <a:cubicBezTo>
                    <a:pt x="2345930" y="12967"/>
                    <a:pt x="2204063" y="267"/>
                    <a:pt x="2070994" y="267"/>
                  </a:cubicBezTo>
                  <a:cubicBezTo>
                    <a:pt x="1379255" y="2807"/>
                    <a:pt x="694115" y="-1003"/>
                    <a:pt x="3476" y="267"/>
                  </a:cubicBezTo>
                  <a:cubicBezTo>
                    <a:pt x="3476" y="170447"/>
                    <a:pt x="-923" y="359677"/>
                    <a:pt x="177" y="529857"/>
                  </a:cubicBezTo>
                  <a:cubicBezTo>
                    <a:pt x="2376" y="847357"/>
                    <a:pt x="5676" y="1166127"/>
                    <a:pt x="5676" y="1483627"/>
                  </a:cubicBezTo>
                  <a:cubicBezTo>
                    <a:pt x="5676" y="1637297"/>
                    <a:pt x="4576" y="1789697"/>
                    <a:pt x="11174" y="1943367"/>
                  </a:cubicBezTo>
                  <a:cubicBezTo>
                    <a:pt x="13374" y="1992897"/>
                    <a:pt x="15573" y="2041157"/>
                    <a:pt x="19972" y="2090687"/>
                  </a:cubicBezTo>
                  <a:cubicBezTo>
                    <a:pt x="165138" y="2093227"/>
                    <a:pt x="309205" y="2097037"/>
                    <a:pt x="454371" y="2102117"/>
                  </a:cubicBezTo>
                  <a:cubicBezTo>
                    <a:pt x="840381" y="2114817"/>
                    <a:pt x="1215393" y="2094497"/>
                    <a:pt x="1613500" y="2103387"/>
                  </a:cubicBezTo>
                  <a:cubicBezTo>
                    <a:pt x="1913730" y="2109737"/>
                    <a:pt x="2208462" y="2090687"/>
                    <a:pt x="2510394" y="2090687"/>
                  </a:cubicBezTo>
                  <a:cubicBezTo>
                    <a:pt x="2510394" y="2074177"/>
                    <a:pt x="2511664" y="1977657"/>
                    <a:pt x="2512934" y="1961147"/>
                  </a:cubicBezTo>
                  <a:cubicBezTo>
                    <a:pt x="2515474" y="1862087"/>
                    <a:pt x="2501504" y="1676667"/>
                    <a:pt x="2502774" y="1577607"/>
                  </a:cubicBezTo>
                  <a:cubicBezTo>
                    <a:pt x="2509124" y="1169937"/>
                    <a:pt x="2496594" y="1150887"/>
                    <a:pt x="2494395" y="799097"/>
                  </a:cubicBezTo>
                  <a:close/>
                </a:path>
              </a:pathLst>
            </a:custGeom>
            <a:blipFill>
              <a:blip r:embed="rId3"/>
              <a:stretch>
                <a:fillRect l="-12756" t="-12" r="-12916" b="-12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1021756" y="5319852"/>
            <a:ext cx="5426359" cy="3938448"/>
            <a:chOff x="0" y="0"/>
            <a:chExt cx="2899410" cy="2104390"/>
          </a:xfrm>
        </p:grpSpPr>
        <p:sp>
          <p:nvSpPr>
            <p:cNvPr id="7" name="Freeform 7"/>
            <p:cNvSpPr/>
            <p:nvPr/>
          </p:nvSpPr>
          <p:spPr>
            <a:xfrm>
              <a:off x="15036" y="-267"/>
              <a:ext cx="2899923" cy="2106424"/>
            </a:xfrm>
            <a:custGeom>
              <a:avLst/>
              <a:gdLst/>
              <a:ahLst/>
              <a:cxnLst/>
              <a:rect l="l" t="t" r="r" b="b"/>
              <a:pathLst>
                <a:path w="2899923" h="2106424">
                  <a:moveTo>
                    <a:pt x="2880564" y="799097"/>
                  </a:moveTo>
                  <a:cubicBezTo>
                    <a:pt x="2879294" y="623837"/>
                    <a:pt x="2869134" y="411747"/>
                    <a:pt x="2869134" y="221247"/>
                  </a:cubicBezTo>
                  <a:cubicBezTo>
                    <a:pt x="2869134" y="169177"/>
                    <a:pt x="2867864" y="65037"/>
                    <a:pt x="2861514" y="12967"/>
                  </a:cubicBezTo>
                  <a:cubicBezTo>
                    <a:pt x="2709114" y="12967"/>
                    <a:pt x="2545284" y="267"/>
                    <a:pt x="2391614" y="267"/>
                  </a:cubicBezTo>
                  <a:cubicBezTo>
                    <a:pt x="1592784" y="2807"/>
                    <a:pt x="801574" y="-1003"/>
                    <a:pt x="4014" y="267"/>
                  </a:cubicBezTo>
                  <a:cubicBezTo>
                    <a:pt x="4014" y="170447"/>
                    <a:pt x="-1066" y="359677"/>
                    <a:pt x="204" y="529857"/>
                  </a:cubicBezTo>
                  <a:cubicBezTo>
                    <a:pt x="2744" y="847357"/>
                    <a:pt x="6554" y="1166127"/>
                    <a:pt x="6554" y="1483627"/>
                  </a:cubicBezTo>
                  <a:cubicBezTo>
                    <a:pt x="6554" y="1637297"/>
                    <a:pt x="5284" y="1789697"/>
                    <a:pt x="12904" y="1943367"/>
                  </a:cubicBezTo>
                  <a:cubicBezTo>
                    <a:pt x="15444" y="1992897"/>
                    <a:pt x="17984" y="2041157"/>
                    <a:pt x="23064" y="2090687"/>
                  </a:cubicBezTo>
                  <a:cubicBezTo>
                    <a:pt x="190704" y="2093227"/>
                    <a:pt x="357074" y="2097037"/>
                    <a:pt x="524714" y="2102117"/>
                  </a:cubicBezTo>
                  <a:cubicBezTo>
                    <a:pt x="970484" y="2114817"/>
                    <a:pt x="1403554" y="2094497"/>
                    <a:pt x="1863294" y="2103387"/>
                  </a:cubicBezTo>
                  <a:cubicBezTo>
                    <a:pt x="2210004" y="2109737"/>
                    <a:pt x="2550364" y="2090687"/>
                    <a:pt x="2897074" y="2090687"/>
                  </a:cubicBezTo>
                  <a:cubicBezTo>
                    <a:pt x="2897074" y="2074177"/>
                    <a:pt x="2898344" y="1977657"/>
                    <a:pt x="2899614" y="1961147"/>
                  </a:cubicBezTo>
                  <a:cubicBezTo>
                    <a:pt x="2902154" y="1862087"/>
                    <a:pt x="2888184" y="1676667"/>
                    <a:pt x="2889454" y="1577607"/>
                  </a:cubicBezTo>
                  <a:cubicBezTo>
                    <a:pt x="2895804" y="1169937"/>
                    <a:pt x="2883104" y="1150887"/>
                    <a:pt x="2880564" y="799097"/>
                  </a:cubicBezTo>
                  <a:close/>
                </a:path>
              </a:pathLst>
            </a:custGeom>
            <a:blipFill>
              <a:blip r:embed="rId4"/>
              <a:stretch>
                <a:fillRect l="-4409" r="-440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1021756" y="1537505"/>
            <a:ext cx="8124825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0"/>
              </a:lnSpc>
              <a:spcBef>
                <a:spcPts val="2563"/>
              </a:spcBef>
            </a:pPr>
            <a:r>
              <a:rPr lang="en-US" sz="3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Wear a nametag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4614" y="3870927"/>
            <a:ext cx="3884246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4"/>
              </a:lnSpc>
              <a:spcBef>
                <a:spcPts val="2634"/>
              </a:spcBef>
            </a:pPr>
            <a:r>
              <a:rPr lang="en-US" sz="36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Warm Handoff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21756" y="4177314"/>
            <a:ext cx="5174156" cy="955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4"/>
              </a:lnSpc>
              <a:spcBef>
                <a:spcPts val="2634"/>
              </a:spcBef>
            </a:pPr>
            <a:r>
              <a:rPr lang="en-US" sz="36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Cross Departmental Awaremess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5410" y="985708"/>
            <a:ext cx="7586899" cy="1988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</a:pPr>
            <a:r>
              <a:rPr lang="en-US" sz="56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LPC’s Behaviorial Commitments</a:t>
            </a: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560" y="251922"/>
            <a:ext cx="3618079" cy="3165820"/>
            <a:chOff x="0" y="0"/>
            <a:chExt cx="812800" cy="7112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blipFill>
              <a:blip r:embed="rId2"/>
              <a:stretch>
                <a:fillRect l="-15624" r="-15624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13091424" y="5385215"/>
            <a:ext cx="5023282" cy="4395372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blipFill>
              <a:blip r:embed="rId3"/>
              <a:stretch>
                <a:fillRect l="-15624" r="-1562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 rot="-347998">
            <a:off x="1805948" y="3726124"/>
            <a:ext cx="13775721" cy="3222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0"/>
              </a:lnSpc>
            </a:pPr>
            <a:r>
              <a:rPr lang="en-US" sz="20000">
                <a:solidFill>
                  <a:srgbClr val="FFFFFF"/>
                </a:solidFill>
                <a:latin typeface="Have Heart One"/>
                <a:ea typeface="Have Heart One"/>
                <a:cs typeface="Have Heart One"/>
                <a:sym typeface="Have Heart One"/>
              </a:rPr>
              <a:t>Additional ways to support students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97064" y="295546"/>
            <a:ext cx="6849315" cy="9805854"/>
            <a:chOff x="0" y="0"/>
            <a:chExt cx="10591800" cy="15163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91800" cy="15163800"/>
            </a:xfrm>
            <a:custGeom>
              <a:avLst/>
              <a:gdLst/>
              <a:ahLst/>
              <a:cxnLst/>
              <a:rect l="l" t="t" r="r" b="b"/>
              <a:pathLst>
                <a:path w="10591800" h="15163800">
                  <a:moveTo>
                    <a:pt x="10591800" y="254000"/>
                  </a:moveTo>
                  <a:lnTo>
                    <a:pt x="10591800" y="14909800"/>
                  </a:lnTo>
                  <a:cubicBezTo>
                    <a:pt x="10591800" y="15050136"/>
                    <a:pt x="10478135" y="15163800"/>
                    <a:pt x="10337800" y="15163800"/>
                  </a:cubicBezTo>
                  <a:lnTo>
                    <a:pt x="254000" y="15163800"/>
                  </a:lnTo>
                  <a:cubicBezTo>
                    <a:pt x="113665" y="15163800"/>
                    <a:pt x="0" y="15050136"/>
                    <a:pt x="0" y="14909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0337800" y="0"/>
                  </a:lnTo>
                  <a:cubicBezTo>
                    <a:pt x="10478135" y="0"/>
                    <a:pt x="10591800" y="113665"/>
                    <a:pt x="10591800" y="254000"/>
                  </a:cubicBezTo>
                  <a:close/>
                </a:path>
              </a:pathLst>
            </a:custGeom>
            <a:blipFill>
              <a:blip r:embed="rId2"/>
              <a:stretch>
                <a:fillRect l="-3621" r="-3621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2312768" y="6145682"/>
            <a:ext cx="5011843" cy="3112618"/>
          </a:xfrm>
          <a:custGeom>
            <a:avLst/>
            <a:gdLst/>
            <a:ahLst/>
            <a:cxnLst/>
            <a:rect l="l" t="t" r="r" b="b"/>
            <a:pathLst>
              <a:path w="5011843" h="3112618">
                <a:moveTo>
                  <a:pt x="0" y="0"/>
                </a:moveTo>
                <a:lnTo>
                  <a:pt x="5011843" y="0"/>
                </a:lnTo>
                <a:lnTo>
                  <a:pt x="5011843" y="3112618"/>
                </a:lnTo>
                <a:lnTo>
                  <a:pt x="0" y="3112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3097" y="3144029"/>
            <a:ext cx="8293975" cy="248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39"/>
              </a:lnSpc>
            </a:pPr>
            <a:r>
              <a:rPr lang="en-US" sz="70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LPC Basic Needs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8267" y="605905"/>
            <a:ext cx="2336011" cy="233601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59964" y="3477084"/>
            <a:ext cx="7001525" cy="6126334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32223" y="113558"/>
                  </a:moveTo>
                  <a:cubicBezTo>
                    <a:pt x="-33680" y="222131"/>
                    <a:pt x="12749" y="327809"/>
                    <a:pt x="71096" y="383897"/>
                  </a:cubicBezTo>
                  <a:lnTo>
                    <a:pt x="412247" y="711200"/>
                  </a:lnTo>
                  <a:lnTo>
                    <a:pt x="746197" y="385067"/>
                  </a:lnTo>
                  <a:cubicBezTo>
                    <a:pt x="800465" y="324730"/>
                    <a:pt x="821266" y="260730"/>
                    <a:pt x="809713" y="189465"/>
                  </a:cubicBezTo>
                  <a:cubicBezTo>
                    <a:pt x="793755" y="90882"/>
                    <a:pt x="712517" y="14398"/>
                    <a:pt x="612162" y="3476"/>
                  </a:cubicBezTo>
                  <a:cubicBezTo>
                    <a:pt x="550612" y="-3151"/>
                    <a:pt x="491155" y="14267"/>
                    <a:pt x="444750" y="52829"/>
                  </a:cubicBezTo>
                  <a:cubicBezTo>
                    <a:pt x="432260" y="63204"/>
                    <a:pt x="421096" y="74804"/>
                    <a:pt x="411367" y="87411"/>
                  </a:cubicBezTo>
                  <a:cubicBezTo>
                    <a:pt x="399823" y="73056"/>
                    <a:pt x="386287" y="59925"/>
                    <a:pt x="370977" y="48288"/>
                  </a:cubicBezTo>
                  <a:cubicBezTo>
                    <a:pt x="317614" y="7733"/>
                    <a:pt x="249687" y="-8369"/>
                    <a:pt x="184440" y="4154"/>
                  </a:cubicBezTo>
                  <a:cubicBezTo>
                    <a:pt x="122643" y="16092"/>
                    <a:pt x="67173" y="55954"/>
                    <a:pt x="32223" y="113558"/>
                  </a:cubicBezTo>
                  <a:close/>
                </a:path>
              </a:pathLst>
            </a:custGeom>
            <a:blipFill>
              <a:blip r:embed="rId3"/>
              <a:stretch>
                <a:fillRect l="-15604" r="-15604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3994673" y="895388"/>
            <a:ext cx="11330583" cy="15760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Resources at LPC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48267" y="3121411"/>
            <a:ext cx="7966011" cy="6790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Assessment Center (1642)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Basic Needs Center (Welcome Center, 1600)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Black Cultural Resource Center (1726)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Career &amp; Transfer Center (1604)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Computer Center (21206)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Cultural Community Center (2401)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Disability Resource Center (DSPS) (1615)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English Center (1st floor 2100 Bl)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EOPS / CalWORKs / CARE / NextUp (1668)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Health and Wellness Center (1710)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Veterans First Program (1310)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Tutorial Center (21215)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Reading &amp; Writing Center (RAW) (Tutorial Center)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Registration Support Center (1672)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Student Life Office (1643)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Las Positas College Student Government (LPCSG) (1643)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Student Clubs (1643)</a:t>
            </a: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05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34325" y="1742211"/>
            <a:ext cx="5600304" cy="6802579"/>
            <a:chOff x="0" y="0"/>
            <a:chExt cx="7467072" cy="90701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2540" r="22540"/>
            <a:stretch>
              <a:fillRect/>
            </a:stretch>
          </p:blipFill>
          <p:spPr>
            <a:xfrm>
              <a:off x="0" y="0"/>
              <a:ext cx="7467072" cy="9070105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8087197" y="1741404"/>
            <a:ext cx="8253556" cy="409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44"/>
              </a:lnSpc>
              <a:spcBef>
                <a:spcPts val="7903"/>
              </a:spcBef>
            </a:pPr>
            <a:r>
              <a:rPr lang="en-US" sz="11100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Caring Campus Office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83941" y="5939063"/>
            <a:ext cx="9962686" cy="3546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Jean O’Neil-Opipari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925-424-1306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joneilopipari@laspositascollege.edu</a:t>
            </a:r>
          </a:p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Building 2100, Room 21128</a:t>
            </a:r>
          </a:p>
          <a:p>
            <a:pPr algn="l">
              <a:lnSpc>
                <a:spcPts val="5600"/>
              </a:lnSpc>
            </a:pPr>
            <a:endParaRPr lang="en-US" sz="40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Custom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Have Heart One</vt:lpstr>
      <vt:lpstr>Canva Sans</vt:lpstr>
      <vt:lpstr>Calibri</vt:lpstr>
      <vt:lpstr>Archivo Black</vt:lpstr>
      <vt:lpstr>Poppins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Campus at LPC</dc:title>
  <dc:creator>Jean O'Neil-Opipari</dc:creator>
  <cp:lastModifiedBy>Jean O'Neil-Opipari</cp:lastModifiedBy>
  <cp:revision>1</cp:revision>
  <dcterms:created xsi:type="dcterms:W3CDTF">2006-08-16T00:00:00Z</dcterms:created>
  <dcterms:modified xsi:type="dcterms:W3CDTF">2025-12-10T21:55:12Z</dcterms:modified>
  <dc:identifier>DAGumKcGeL0</dc:identifier>
</cp:coreProperties>
</file>