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74" r:id="rId11"/>
    <p:sldId id="265" r:id="rId12"/>
    <p:sldId id="267" r:id="rId13"/>
    <p:sldId id="263" r:id="rId14"/>
    <p:sldId id="266" r:id="rId15"/>
    <p:sldId id="272" r:id="rId16"/>
    <p:sldId id="273" r:id="rId17"/>
    <p:sldId id="271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7E7661-47A2-45CB-80F4-0F001ED0946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148C0D-C835-4666-B1AC-B995DBF0B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9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5896" y="2037386"/>
            <a:ext cx="6815669" cy="1515533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The Tenure Process</a:t>
            </a:r>
            <a:b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at </a:t>
            </a:r>
            <a:b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Las Positas College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5896" y="3807225"/>
            <a:ext cx="6815669" cy="132080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Dr. Stuart McElderry, Dean of Academic Services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New Faculty Orientation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Fall 2019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97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Guiding Principles of Tenure Review Process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Written Responses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Right to append written responses to evaluation reports.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Retention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Data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May be used to develop strategies for improvement; may not be used to deny tenure.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Non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Retaliation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No retaliation for opinions, verbal or written. 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Reassigned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Time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No reassigned time for first 2 years in process. 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29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4 “Years”, 3 Contracts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Year 1; Contract 1</a:t>
            </a:r>
          </a:p>
          <a:p>
            <a:r>
              <a:rPr lang="en-US" dirty="0" smtClean="0"/>
              <a:t>Year 2; Contract 2</a:t>
            </a:r>
          </a:p>
          <a:p>
            <a:r>
              <a:rPr lang="en-US" dirty="0" smtClean="0"/>
              <a:t>Year 3; Contract 3 (two-year contract)</a:t>
            </a:r>
          </a:p>
          <a:p>
            <a:r>
              <a:rPr lang="en-US" dirty="0" smtClean="0"/>
              <a:t>Year 4; Contract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75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Faculty Standards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6040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Excellence in Working with Students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Subject knowledge; rigor; recognizes diversity in qualities and learning styles, etc.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Collegial Participation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Curriculum development, program needs, governance, committees, campus life, etc.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Professional and Personal Enrichment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Conferences, workshops, classes, seminars, professional meetings, publishing, etc.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Professional Responsibilities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SLOs,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Rosters, Grades, curriculum updates, division &amp; Town Hall meetings, commencement, Flex Day, etc.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474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Year One; Contract 1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11212"/>
            <a:ext cx="10134598" cy="365184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Level One Tenure Review Committee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 Tenured Faculty (one in discipline or related discipline) &amp; Dean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Professional Review (due Oct. 1), Classroom Materials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1-2 page description of assignment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Syllabi, handouts, etc.  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3 Class Visits, Student Surveys, &amp; Report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Dean’s Review &amp; Meeting (by Dec. 1)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Level One Tenure Review Committee Report &amp; Recommendation (by Dec. 16)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March 15 Notification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599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Year Two; Contract 2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10217726" cy="34598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Professional Review (due Oct. 1),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Classroom Materials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3-8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page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description of previous year’s activity related to Faculty Standards 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Syllabi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handouts, etc.  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3 Class Visits, Student Surveys, &amp;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Report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Visits may occur any time after March 15 of Year 1 through Fall of Year 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Dean’s Review &amp;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Meeting (by Dec. 1)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Level One Tenure Review Committee Report &amp;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Recommendation (by Dec. 16)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March 15 Notification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633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Year Three; Contract 3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793777" cy="345982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Professional Review (by Oct 1),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Classroom Materials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3-8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page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description of previous year’s activity related to Faculty Standards 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Syllabi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handouts, etc.  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3 Class Visits, Student Surveys, &amp;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Report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Visits may occur any time after March 15 of Year 2 through Fall of Year 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Dean’s Review &amp;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Meeting (by Dec. 1)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Level One Tenure Review Committee Report &amp;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Recommendation (by Dec. 16)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57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Year Four; Contract 3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900" y="2370789"/>
            <a:ext cx="10425544" cy="421538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Professional Review (by Oct 1),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Classroom Materials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3-8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page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description of previous year’s activity related to Faculty Standards 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Syllabi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handouts, etc.  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2 Student Surveys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&amp;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Report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Surveys done during Fall of Year 4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Dean’s Review &amp;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Meeting (by Dec. 1)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Level One Tenure Review Committee Report &amp;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Recommendation (by Dec. 16)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Level Two Tenure Review Committee &amp; Recommendation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Appropriate Vice President &amp; Tenured Faculty Member (Program coordinator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pref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) who was not on Level One committee.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Presidential Tenure Review Committee (only if necessary)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March 15 Notification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497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Tenured Faculty Member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Congratulations!  Now what???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20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Dean Nan Ho on the Tenure Process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02131"/>
            <a:ext cx="9601196" cy="35661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i="1" dirty="0">
                <a:solidFill>
                  <a:schemeClr val="bg2">
                    <a:lumMod val="50000"/>
                  </a:schemeClr>
                </a:solidFill>
              </a:rPr>
              <a:t>Hiring new faculty is exciting, and everyone wants you to succeed and become a colleague for years to come.  You were chosen as full-time faculty through a lengthy and thoughtful process.   Your tenure review is similar, a chance for you to demonstrate your special talents, skills, vision.  During each successive year of the 4 year process, there should be a progression of more and more engagement in the work of the </a:t>
            </a:r>
            <a:r>
              <a:rPr lang="en-US" sz="3100" i="1" dirty="0" smtClean="0">
                <a:solidFill>
                  <a:schemeClr val="bg2">
                    <a:lumMod val="50000"/>
                  </a:schemeClr>
                </a:solidFill>
              </a:rPr>
              <a:t>department </a:t>
            </a:r>
            <a:r>
              <a:rPr lang="en-US" sz="3100" i="1" dirty="0">
                <a:solidFill>
                  <a:schemeClr val="bg2">
                    <a:lumMod val="50000"/>
                  </a:schemeClr>
                </a:solidFill>
              </a:rPr>
              <a:t>and college and even beyond.  I consider it a success when a faculty member has already begun shaping the </a:t>
            </a:r>
            <a:r>
              <a:rPr lang="en-US" sz="3100" i="1" dirty="0" smtClean="0">
                <a:solidFill>
                  <a:schemeClr val="bg2">
                    <a:lumMod val="50000"/>
                  </a:schemeClr>
                </a:solidFill>
              </a:rPr>
              <a:t>college </a:t>
            </a:r>
            <a:r>
              <a:rPr lang="en-US" sz="3100" i="1" dirty="0">
                <a:solidFill>
                  <a:schemeClr val="bg2">
                    <a:lumMod val="50000"/>
                  </a:schemeClr>
                </a:solidFill>
              </a:rPr>
              <a:t>by the end of the process.</a:t>
            </a:r>
            <a:endParaRPr lang="en-US" sz="31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1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en-US" sz="3100" i="1" dirty="0" smtClean="0">
                <a:solidFill>
                  <a:schemeClr val="bg2">
                    <a:lumMod val="50000"/>
                  </a:schemeClr>
                </a:solidFill>
              </a:rPr>
              <a:t>I </a:t>
            </a:r>
            <a:r>
              <a:rPr lang="en-US" sz="3100" i="1" dirty="0">
                <a:solidFill>
                  <a:schemeClr val="bg2">
                    <a:lumMod val="50000"/>
                  </a:schemeClr>
                </a:solidFill>
              </a:rPr>
              <a:t>wish you the best,</a:t>
            </a:r>
            <a:endParaRPr lang="en-US" sz="31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100" i="1" dirty="0">
                <a:solidFill>
                  <a:schemeClr val="bg2">
                    <a:lumMod val="50000"/>
                  </a:schemeClr>
                </a:solidFill>
              </a:rPr>
              <a:t>Nan</a:t>
            </a:r>
            <a:endParaRPr lang="en-US" sz="31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03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2648" y="3134606"/>
            <a:ext cx="10963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everyone wants you to </a:t>
            </a:r>
            <a:r>
              <a:rPr lang="en-US" sz="3200" i="1" u="sng" dirty="0">
                <a:solidFill>
                  <a:schemeClr val="bg2">
                    <a:lumMod val="50000"/>
                  </a:schemeClr>
                </a:solidFill>
              </a:rPr>
              <a:t>succeed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 and become a colleague for years to come.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032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335" y="2921292"/>
            <a:ext cx="1097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</a:rPr>
              <a:t>tenure 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review is </a:t>
            </a:r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</a:rPr>
              <a:t>. . . a 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chance for you </a:t>
            </a:r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</a:rPr>
              <a:t>to </a:t>
            </a:r>
          </a:p>
          <a:p>
            <a:pPr algn="ctr"/>
            <a:r>
              <a:rPr lang="en-US" sz="3200" i="1" u="sng" dirty="0" smtClean="0">
                <a:solidFill>
                  <a:schemeClr val="bg2">
                    <a:lumMod val="50000"/>
                  </a:schemeClr>
                </a:solidFill>
              </a:rPr>
              <a:t>demonstrate </a:t>
            </a:r>
            <a:r>
              <a:rPr lang="en-US" sz="3200" i="1" u="sng" dirty="0">
                <a:solidFill>
                  <a:schemeClr val="bg2">
                    <a:lumMod val="50000"/>
                  </a:schemeClr>
                </a:solidFill>
              </a:rPr>
              <a:t>your special talents, skills, </a:t>
            </a:r>
            <a:r>
              <a:rPr lang="en-US" sz="3200" i="1" u="sng" dirty="0" smtClean="0">
                <a:solidFill>
                  <a:schemeClr val="bg2">
                    <a:lumMod val="50000"/>
                  </a:schemeClr>
                </a:solidFill>
              </a:rPr>
              <a:t>vision</a:t>
            </a:r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64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648" y="3244334"/>
            <a:ext cx="10972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4 year process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11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648" y="3252139"/>
            <a:ext cx="10963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should be a </a:t>
            </a:r>
            <a:r>
              <a:rPr lang="en-US" sz="3200" i="1" u="sng" dirty="0">
                <a:solidFill>
                  <a:schemeClr val="bg2">
                    <a:lumMod val="50000"/>
                  </a:schemeClr>
                </a:solidFill>
              </a:rPr>
              <a:t>progression </a:t>
            </a:r>
            <a:r>
              <a:rPr lang="en-US" sz="3200" i="1" u="sng" dirty="0" smtClean="0">
                <a:solidFill>
                  <a:schemeClr val="bg2">
                    <a:lumMod val="50000"/>
                  </a:schemeClr>
                </a:solidFill>
              </a:rPr>
              <a:t>of more </a:t>
            </a:r>
            <a:r>
              <a:rPr lang="en-US" sz="3200" i="1" u="sng" dirty="0">
                <a:solidFill>
                  <a:schemeClr val="bg2">
                    <a:lumMod val="50000"/>
                  </a:schemeClr>
                </a:solidFill>
              </a:rPr>
              <a:t>and more engagement 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in the work of </a:t>
            </a:r>
            <a:endParaRPr lang="en-US" sz="32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department and college and even </a:t>
            </a:r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</a:rPr>
              <a:t>beyond.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12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504" y="3270427"/>
            <a:ext cx="10954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u="sng" dirty="0">
                <a:solidFill>
                  <a:schemeClr val="bg2">
                    <a:lumMod val="50000"/>
                  </a:schemeClr>
                </a:solidFill>
              </a:rPr>
              <a:t>success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 when a faculty member has already begun </a:t>
            </a:r>
            <a:endParaRPr lang="en-US" sz="32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3200" i="1" u="sng" dirty="0" smtClean="0">
                <a:solidFill>
                  <a:schemeClr val="bg2">
                    <a:lumMod val="50000"/>
                  </a:schemeClr>
                </a:solidFill>
              </a:rPr>
              <a:t>shaping </a:t>
            </a:r>
            <a:r>
              <a:rPr lang="en-US" sz="3200" i="1" u="sng" dirty="0">
                <a:solidFill>
                  <a:schemeClr val="bg2">
                    <a:lumMod val="50000"/>
                  </a:schemeClr>
                </a:solidFill>
              </a:rPr>
              <a:t>the college by the end of the process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363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So what exactly is tenure and the process for earning it?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“Tenure” = Permanent, as opposed to probationary, status.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Benefits of Permanent Status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Process governed by Ed. Code (state law) and provision of the contract between the District and the Faculty Association.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(Article 14A)  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Example of “Shared Governance” (AB 1725)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Both the District &amp; the Faculty participate in the process and determine the outcome.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88631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Guiding Principles of Tenure Review Process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Non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Discrimination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Nothing about “private life” is considered.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Use of Anonymous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Materials 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Prohibited save for “anonymous” student evaluations on negotiated forms.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Forms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Only negotiated forms are permitted.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3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333</TotalTime>
  <Words>771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</vt:lpstr>
      <vt:lpstr>The Tenure Process at  Las Positas College</vt:lpstr>
      <vt:lpstr>Dean Nan Ho on the Tenure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 exactly is tenure and the process for earning it? </vt:lpstr>
      <vt:lpstr>Guiding Principles of Tenure Review Process</vt:lpstr>
      <vt:lpstr>Guiding Principles of Tenure Review Process</vt:lpstr>
      <vt:lpstr>4 “Years”, 3 Contracts </vt:lpstr>
      <vt:lpstr>Faculty Standards</vt:lpstr>
      <vt:lpstr>Year One; Contract 1</vt:lpstr>
      <vt:lpstr>Year Two; Contract 2</vt:lpstr>
      <vt:lpstr>Year Three; Contract 3</vt:lpstr>
      <vt:lpstr>Year Four; Contract 3</vt:lpstr>
      <vt:lpstr>Tenured Faculty Member</vt:lpstr>
    </vt:vector>
  </TitlesOfParts>
  <Company>Las Positas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Tenure Process</dc:title>
  <dc:creator>Stuart McElderry</dc:creator>
  <cp:lastModifiedBy>Stuart McElderry</cp:lastModifiedBy>
  <cp:revision>22</cp:revision>
  <cp:lastPrinted>2018-10-10T21:18:45Z</cp:lastPrinted>
  <dcterms:created xsi:type="dcterms:W3CDTF">2018-10-10T16:26:37Z</dcterms:created>
  <dcterms:modified xsi:type="dcterms:W3CDTF">2019-10-09T19:40:33Z</dcterms:modified>
</cp:coreProperties>
</file>