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1"/>
  </p:notesMasterIdLst>
  <p:sldIdLst>
    <p:sldId id="256" r:id="rId2"/>
    <p:sldId id="258" r:id="rId3"/>
    <p:sldId id="274" r:id="rId4"/>
    <p:sldId id="257" r:id="rId5"/>
    <p:sldId id="265" r:id="rId6"/>
    <p:sldId id="266" r:id="rId7"/>
    <p:sldId id="270" r:id="rId8"/>
    <p:sldId id="259" r:id="rId9"/>
    <p:sldId id="260" r:id="rId10"/>
    <p:sldId id="263" r:id="rId11"/>
    <p:sldId id="269" r:id="rId12"/>
    <p:sldId id="275" r:id="rId13"/>
    <p:sldId id="261" r:id="rId14"/>
    <p:sldId id="262" r:id="rId15"/>
    <p:sldId id="276" r:id="rId16"/>
    <p:sldId id="264" r:id="rId17"/>
    <p:sldId id="277" r:id="rId18"/>
    <p:sldId id="273" r:id="rId19"/>
    <p:sldId id="2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18" y="96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77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9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9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E47E68-336F-4A63-A3A6-A0CB375FA6B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A07F16F-302E-4198-B7FC-82772900613B}">
      <dgm:prSet/>
      <dgm:spPr/>
      <dgm:t>
        <a:bodyPr/>
        <a:lstStyle/>
        <a:p>
          <a:r>
            <a:rPr lang="en-US"/>
            <a:t>Enter assessment data </a:t>
          </a:r>
        </a:p>
      </dgm:t>
    </dgm:pt>
    <dgm:pt modelId="{539E7993-09E9-4CA9-B9A3-BD1C49229CD2}" type="parTrans" cxnId="{C3E6E981-5CE3-4E13-800F-2CC575A0038E}">
      <dgm:prSet/>
      <dgm:spPr/>
      <dgm:t>
        <a:bodyPr/>
        <a:lstStyle/>
        <a:p>
          <a:endParaRPr lang="en-US"/>
        </a:p>
      </dgm:t>
    </dgm:pt>
    <dgm:pt modelId="{34B92FE0-B9A1-4F6B-A67D-B14A953797E5}" type="sibTrans" cxnId="{C3E6E981-5CE3-4E13-800F-2CC575A0038E}">
      <dgm:prSet/>
      <dgm:spPr/>
      <dgm:t>
        <a:bodyPr/>
        <a:lstStyle/>
        <a:p>
          <a:endParaRPr lang="en-US"/>
        </a:p>
      </dgm:t>
    </dgm:pt>
    <dgm:pt modelId="{DE16E115-1125-4AC9-B0DA-67595BA63AAC}">
      <dgm:prSet/>
      <dgm:spPr/>
      <dgm:t>
        <a:bodyPr/>
        <a:lstStyle/>
        <a:p>
          <a:r>
            <a:rPr lang="en-US"/>
            <a:t>Answer reflection questions of assessments</a:t>
          </a:r>
        </a:p>
      </dgm:t>
    </dgm:pt>
    <dgm:pt modelId="{508A1E7A-DE88-4780-9E5C-07690BB6489B}" type="parTrans" cxnId="{356D1867-0563-4F12-BA2E-DA81E9CFE460}">
      <dgm:prSet/>
      <dgm:spPr/>
      <dgm:t>
        <a:bodyPr/>
        <a:lstStyle/>
        <a:p>
          <a:endParaRPr lang="en-US"/>
        </a:p>
      </dgm:t>
    </dgm:pt>
    <dgm:pt modelId="{4B2D2798-6455-4B79-895C-24E6BA209582}" type="sibTrans" cxnId="{356D1867-0563-4F12-BA2E-DA81E9CFE460}">
      <dgm:prSet/>
      <dgm:spPr/>
      <dgm:t>
        <a:bodyPr/>
        <a:lstStyle/>
        <a:p>
          <a:endParaRPr lang="en-US"/>
        </a:p>
      </dgm:t>
    </dgm:pt>
    <dgm:pt modelId="{4255CB52-7138-4ABD-8D55-8D35992161A3}">
      <dgm:prSet/>
      <dgm:spPr/>
      <dgm:t>
        <a:bodyPr/>
        <a:lstStyle/>
        <a:p>
          <a:r>
            <a:rPr lang="en-US"/>
            <a:t>Then submit</a:t>
          </a:r>
        </a:p>
      </dgm:t>
    </dgm:pt>
    <dgm:pt modelId="{A889562B-B272-4E9B-B85E-0B8F8C7ED9E2}" type="parTrans" cxnId="{6BA75870-B5AD-4C54-8C43-0AD7C2EA12F4}">
      <dgm:prSet/>
      <dgm:spPr/>
      <dgm:t>
        <a:bodyPr/>
        <a:lstStyle/>
        <a:p>
          <a:endParaRPr lang="en-US"/>
        </a:p>
      </dgm:t>
    </dgm:pt>
    <dgm:pt modelId="{F8FB91C2-2B00-4A17-86A8-B19D33BB60AD}" type="sibTrans" cxnId="{6BA75870-B5AD-4C54-8C43-0AD7C2EA12F4}">
      <dgm:prSet/>
      <dgm:spPr/>
      <dgm:t>
        <a:bodyPr/>
        <a:lstStyle/>
        <a:p>
          <a:endParaRPr lang="en-US"/>
        </a:p>
      </dgm:t>
    </dgm:pt>
    <dgm:pt modelId="{D4A97907-0A7D-4FD9-981D-8F286B5EC786}" type="pres">
      <dgm:prSet presAssocID="{8CE47E68-336F-4A63-A3A6-A0CB375FA6B0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74A697-25AE-441B-A71C-D14A5697C0A8}" type="pres">
      <dgm:prSet presAssocID="{8A07F16F-302E-4198-B7FC-82772900613B}" presName="compNode" presStyleCnt="0"/>
      <dgm:spPr/>
    </dgm:pt>
    <dgm:pt modelId="{D121D5CC-464B-4851-91EB-64C0088F7E29}" type="pres">
      <dgm:prSet presAssocID="{8A07F16F-302E-4198-B7FC-82772900613B}" presName="bgRect" presStyleLbl="bgShp" presStyleIdx="0" presStyleCnt="3"/>
      <dgm:spPr/>
    </dgm:pt>
    <dgm:pt modelId="{99015BC9-1152-4807-8F04-5E13F078D2A4}" type="pres">
      <dgm:prSet presAssocID="{8A07F16F-302E-4198-B7FC-82772900613B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C5C3690A-4FD4-4974-B41A-4555B54E6F84}" type="pres">
      <dgm:prSet presAssocID="{8A07F16F-302E-4198-B7FC-82772900613B}" presName="spaceRect" presStyleCnt="0"/>
      <dgm:spPr/>
    </dgm:pt>
    <dgm:pt modelId="{FD23D902-EF1F-4720-9C4D-7B995663DA62}" type="pres">
      <dgm:prSet presAssocID="{8A07F16F-302E-4198-B7FC-82772900613B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180286A-F1F4-484A-B840-1ADF24F0ED6C}" type="pres">
      <dgm:prSet presAssocID="{34B92FE0-B9A1-4F6B-A67D-B14A953797E5}" presName="sibTrans" presStyleCnt="0"/>
      <dgm:spPr/>
    </dgm:pt>
    <dgm:pt modelId="{70C95D1A-0910-4563-93D5-009C06B7421A}" type="pres">
      <dgm:prSet presAssocID="{DE16E115-1125-4AC9-B0DA-67595BA63AAC}" presName="compNode" presStyleCnt="0"/>
      <dgm:spPr/>
    </dgm:pt>
    <dgm:pt modelId="{6C718988-4D20-4317-B604-E02227C928A1}" type="pres">
      <dgm:prSet presAssocID="{DE16E115-1125-4AC9-B0DA-67595BA63AAC}" presName="bgRect" presStyleLbl="bgShp" presStyleIdx="1" presStyleCnt="3"/>
      <dgm:spPr/>
    </dgm:pt>
    <dgm:pt modelId="{85517C47-FC35-484B-83FC-A10FD2FF3EB2}" type="pres">
      <dgm:prSet presAssocID="{DE16E115-1125-4AC9-B0DA-67595BA63AAC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7D59482-F942-48CF-9818-DBEC4A2954FE}" type="pres">
      <dgm:prSet presAssocID="{DE16E115-1125-4AC9-B0DA-67595BA63AAC}" presName="spaceRect" presStyleCnt="0"/>
      <dgm:spPr/>
    </dgm:pt>
    <dgm:pt modelId="{B12581C9-20FE-4CEB-8039-51E36C104524}" type="pres">
      <dgm:prSet presAssocID="{DE16E115-1125-4AC9-B0DA-67595BA63AAC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A98BE78-FA80-48F4-9A81-655254882F17}" type="pres">
      <dgm:prSet presAssocID="{4B2D2798-6455-4B79-895C-24E6BA209582}" presName="sibTrans" presStyleCnt="0"/>
      <dgm:spPr/>
    </dgm:pt>
    <dgm:pt modelId="{022425FE-C205-483A-9732-F067438ABC38}" type="pres">
      <dgm:prSet presAssocID="{4255CB52-7138-4ABD-8D55-8D35992161A3}" presName="compNode" presStyleCnt="0"/>
      <dgm:spPr/>
    </dgm:pt>
    <dgm:pt modelId="{223D9F40-1FB5-435C-89AD-86EBF4F5FD49}" type="pres">
      <dgm:prSet presAssocID="{4255CB52-7138-4ABD-8D55-8D35992161A3}" presName="bgRect" presStyleLbl="bgShp" presStyleIdx="2" presStyleCnt="3"/>
      <dgm:spPr/>
    </dgm:pt>
    <dgm:pt modelId="{24A07A92-1EC0-4C2A-891C-85972B14B085}" type="pres">
      <dgm:prSet presAssocID="{4255CB52-7138-4ABD-8D55-8D35992161A3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DA6E71F-1FF3-4CB2-9A93-186F8BE9482C}" type="pres">
      <dgm:prSet presAssocID="{4255CB52-7138-4ABD-8D55-8D35992161A3}" presName="spaceRect" presStyleCnt="0"/>
      <dgm:spPr/>
    </dgm:pt>
    <dgm:pt modelId="{97FFE25F-81D7-4ECD-B01C-D144DFBB2A3C}" type="pres">
      <dgm:prSet presAssocID="{4255CB52-7138-4ABD-8D55-8D35992161A3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BA75870-B5AD-4C54-8C43-0AD7C2EA12F4}" srcId="{8CE47E68-336F-4A63-A3A6-A0CB375FA6B0}" destId="{4255CB52-7138-4ABD-8D55-8D35992161A3}" srcOrd="2" destOrd="0" parTransId="{A889562B-B272-4E9B-B85E-0B8F8C7ED9E2}" sibTransId="{F8FB91C2-2B00-4A17-86A8-B19D33BB60AD}"/>
    <dgm:cxn modelId="{C3E6E981-5CE3-4E13-800F-2CC575A0038E}" srcId="{8CE47E68-336F-4A63-A3A6-A0CB375FA6B0}" destId="{8A07F16F-302E-4198-B7FC-82772900613B}" srcOrd="0" destOrd="0" parTransId="{539E7993-09E9-4CA9-B9A3-BD1C49229CD2}" sibTransId="{34B92FE0-B9A1-4F6B-A67D-B14A953797E5}"/>
    <dgm:cxn modelId="{1238C7CA-362C-4E2A-A3C2-327B677C2CAE}" type="presOf" srcId="{8CE47E68-336F-4A63-A3A6-A0CB375FA6B0}" destId="{D4A97907-0A7D-4FD9-981D-8F286B5EC786}" srcOrd="0" destOrd="0" presId="urn:microsoft.com/office/officeart/2018/2/layout/IconVerticalSolidList"/>
    <dgm:cxn modelId="{E4D13B33-DDEF-4CE6-9627-025C3BB85EA7}" type="presOf" srcId="{8A07F16F-302E-4198-B7FC-82772900613B}" destId="{FD23D902-EF1F-4720-9C4D-7B995663DA62}" srcOrd="0" destOrd="0" presId="urn:microsoft.com/office/officeart/2018/2/layout/IconVerticalSolidList"/>
    <dgm:cxn modelId="{EE365DD9-D3CB-494C-ABAA-D7D750E1829A}" type="presOf" srcId="{4255CB52-7138-4ABD-8D55-8D35992161A3}" destId="{97FFE25F-81D7-4ECD-B01C-D144DFBB2A3C}" srcOrd="0" destOrd="0" presId="urn:microsoft.com/office/officeart/2018/2/layout/IconVerticalSolidList"/>
    <dgm:cxn modelId="{356D1867-0563-4F12-BA2E-DA81E9CFE460}" srcId="{8CE47E68-336F-4A63-A3A6-A0CB375FA6B0}" destId="{DE16E115-1125-4AC9-B0DA-67595BA63AAC}" srcOrd="1" destOrd="0" parTransId="{508A1E7A-DE88-4780-9E5C-07690BB6489B}" sibTransId="{4B2D2798-6455-4B79-895C-24E6BA209582}"/>
    <dgm:cxn modelId="{69A0E638-B314-4E0B-8216-A19ECBDE5AA9}" type="presOf" srcId="{DE16E115-1125-4AC9-B0DA-67595BA63AAC}" destId="{B12581C9-20FE-4CEB-8039-51E36C104524}" srcOrd="0" destOrd="0" presId="urn:microsoft.com/office/officeart/2018/2/layout/IconVerticalSolidList"/>
    <dgm:cxn modelId="{9ED36A17-E534-49EE-9204-98B91F064451}" type="presParOf" srcId="{D4A97907-0A7D-4FD9-981D-8F286B5EC786}" destId="{8F74A697-25AE-441B-A71C-D14A5697C0A8}" srcOrd="0" destOrd="0" presId="urn:microsoft.com/office/officeart/2018/2/layout/IconVerticalSolidList"/>
    <dgm:cxn modelId="{F414D319-2534-44C6-AA51-F36FAB24C473}" type="presParOf" srcId="{8F74A697-25AE-441B-A71C-D14A5697C0A8}" destId="{D121D5CC-464B-4851-91EB-64C0088F7E29}" srcOrd="0" destOrd="0" presId="urn:microsoft.com/office/officeart/2018/2/layout/IconVerticalSolidList"/>
    <dgm:cxn modelId="{6EEA303D-4ADC-47F4-80C3-59692A05BC55}" type="presParOf" srcId="{8F74A697-25AE-441B-A71C-D14A5697C0A8}" destId="{99015BC9-1152-4807-8F04-5E13F078D2A4}" srcOrd="1" destOrd="0" presId="urn:microsoft.com/office/officeart/2018/2/layout/IconVerticalSolidList"/>
    <dgm:cxn modelId="{82FEF2FC-677A-499D-B006-2F3289DFD028}" type="presParOf" srcId="{8F74A697-25AE-441B-A71C-D14A5697C0A8}" destId="{C5C3690A-4FD4-4974-B41A-4555B54E6F84}" srcOrd="2" destOrd="0" presId="urn:microsoft.com/office/officeart/2018/2/layout/IconVerticalSolidList"/>
    <dgm:cxn modelId="{CFA05904-C01D-41B6-909D-4ABFA9665B3C}" type="presParOf" srcId="{8F74A697-25AE-441B-A71C-D14A5697C0A8}" destId="{FD23D902-EF1F-4720-9C4D-7B995663DA62}" srcOrd="3" destOrd="0" presId="urn:microsoft.com/office/officeart/2018/2/layout/IconVerticalSolidList"/>
    <dgm:cxn modelId="{51BF83C9-AD2D-4433-9F7E-B97188F2E0D1}" type="presParOf" srcId="{D4A97907-0A7D-4FD9-981D-8F286B5EC786}" destId="{8180286A-F1F4-484A-B840-1ADF24F0ED6C}" srcOrd="1" destOrd="0" presId="urn:microsoft.com/office/officeart/2018/2/layout/IconVerticalSolidList"/>
    <dgm:cxn modelId="{51DECC7B-4E3A-46A9-9745-D88795B7B00C}" type="presParOf" srcId="{D4A97907-0A7D-4FD9-981D-8F286B5EC786}" destId="{70C95D1A-0910-4563-93D5-009C06B7421A}" srcOrd="2" destOrd="0" presId="urn:microsoft.com/office/officeart/2018/2/layout/IconVerticalSolidList"/>
    <dgm:cxn modelId="{68C92B1D-1F91-48F2-9970-9D20B731CF63}" type="presParOf" srcId="{70C95D1A-0910-4563-93D5-009C06B7421A}" destId="{6C718988-4D20-4317-B604-E02227C928A1}" srcOrd="0" destOrd="0" presId="urn:microsoft.com/office/officeart/2018/2/layout/IconVerticalSolidList"/>
    <dgm:cxn modelId="{5E7FDF94-0B0B-4809-961C-F3D8F6980EB5}" type="presParOf" srcId="{70C95D1A-0910-4563-93D5-009C06B7421A}" destId="{85517C47-FC35-484B-83FC-A10FD2FF3EB2}" srcOrd="1" destOrd="0" presId="urn:microsoft.com/office/officeart/2018/2/layout/IconVerticalSolidList"/>
    <dgm:cxn modelId="{D573A556-06BC-4B13-88E4-A9DE7949A4A7}" type="presParOf" srcId="{70C95D1A-0910-4563-93D5-009C06B7421A}" destId="{D7D59482-F942-48CF-9818-DBEC4A2954FE}" srcOrd="2" destOrd="0" presId="urn:microsoft.com/office/officeart/2018/2/layout/IconVerticalSolidList"/>
    <dgm:cxn modelId="{86CE23E3-2614-4989-9BE6-54650C918088}" type="presParOf" srcId="{70C95D1A-0910-4563-93D5-009C06B7421A}" destId="{B12581C9-20FE-4CEB-8039-51E36C104524}" srcOrd="3" destOrd="0" presId="urn:microsoft.com/office/officeart/2018/2/layout/IconVerticalSolidList"/>
    <dgm:cxn modelId="{3A3CD797-E0B7-464F-AC80-A8C6C83F986E}" type="presParOf" srcId="{D4A97907-0A7D-4FD9-981D-8F286B5EC786}" destId="{4A98BE78-FA80-48F4-9A81-655254882F17}" srcOrd="3" destOrd="0" presId="urn:microsoft.com/office/officeart/2018/2/layout/IconVerticalSolidList"/>
    <dgm:cxn modelId="{6409297F-B04E-49D0-A6DD-3FA2A963521C}" type="presParOf" srcId="{D4A97907-0A7D-4FD9-981D-8F286B5EC786}" destId="{022425FE-C205-483A-9732-F067438ABC38}" srcOrd="4" destOrd="0" presId="urn:microsoft.com/office/officeart/2018/2/layout/IconVerticalSolidList"/>
    <dgm:cxn modelId="{CFE9D803-8A81-4A39-A670-E82884E9035E}" type="presParOf" srcId="{022425FE-C205-483A-9732-F067438ABC38}" destId="{223D9F40-1FB5-435C-89AD-86EBF4F5FD49}" srcOrd="0" destOrd="0" presId="urn:microsoft.com/office/officeart/2018/2/layout/IconVerticalSolidList"/>
    <dgm:cxn modelId="{365F89EB-ACBE-434C-B5AE-7244F4E29412}" type="presParOf" srcId="{022425FE-C205-483A-9732-F067438ABC38}" destId="{24A07A92-1EC0-4C2A-891C-85972B14B085}" srcOrd="1" destOrd="0" presId="urn:microsoft.com/office/officeart/2018/2/layout/IconVerticalSolidList"/>
    <dgm:cxn modelId="{82DD661A-1A04-4C62-A4E1-C63B30174FCF}" type="presParOf" srcId="{022425FE-C205-483A-9732-F067438ABC38}" destId="{1DA6E71F-1FF3-4CB2-9A93-186F8BE9482C}" srcOrd="2" destOrd="0" presId="urn:microsoft.com/office/officeart/2018/2/layout/IconVerticalSolidList"/>
    <dgm:cxn modelId="{43B7EC6E-A491-46B8-92BC-C4D1C34EE8D4}" type="presParOf" srcId="{022425FE-C205-483A-9732-F067438ABC38}" destId="{97FFE25F-81D7-4ECD-B01C-D144DFBB2A3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44D5E6-9A05-4156-B264-64DD39A099D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DD0D151-B158-4208-8A29-6F3B216F3C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Using assessments to refine pedagogy</a:t>
          </a:r>
        </a:p>
      </dgm:t>
    </dgm:pt>
    <dgm:pt modelId="{B245520E-819C-4C7F-B180-27CE1C4ABAFA}" type="parTrans" cxnId="{58C13308-CA55-4A87-ADBE-7F727675AAEE}">
      <dgm:prSet/>
      <dgm:spPr/>
      <dgm:t>
        <a:bodyPr/>
        <a:lstStyle/>
        <a:p>
          <a:endParaRPr lang="en-US"/>
        </a:p>
      </dgm:t>
    </dgm:pt>
    <dgm:pt modelId="{723B3768-5FD0-4A68-9CD3-F401EA08DF83}" type="sibTrans" cxnId="{58C13308-CA55-4A87-ADBE-7F727675AAEE}">
      <dgm:prSet/>
      <dgm:spPr/>
      <dgm:t>
        <a:bodyPr/>
        <a:lstStyle/>
        <a:p>
          <a:endParaRPr lang="en-US"/>
        </a:p>
      </dgm:t>
    </dgm:pt>
    <dgm:pt modelId="{309164DF-A290-4C79-9094-04756D447E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yourself, with other faculty, within the department</a:t>
          </a:r>
        </a:p>
      </dgm:t>
    </dgm:pt>
    <dgm:pt modelId="{14131038-6F04-4756-8654-99EEF3A9C034}" type="parTrans" cxnId="{A3B2B084-CCB4-4116-A1BD-F16DBE66DCA7}">
      <dgm:prSet/>
      <dgm:spPr/>
      <dgm:t>
        <a:bodyPr/>
        <a:lstStyle/>
        <a:p>
          <a:endParaRPr lang="en-US"/>
        </a:p>
      </dgm:t>
    </dgm:pt>
    <dgm:pt modelId="{BCCDDDBD-B2B2-4E58-AD5D-F531DAB27716}" type="sibTrans" cxnId="{A3B2B084-CCB4-4116-A1BD-F16DBE66DCA7}">
      <dgm:prSet/>
      <dgm:spPr/>
      <dgm:t>
        <a:bodyPr/>
        <a:lstStyle/>
        <a:p>
          <a:endParaRPr lang="en-US"/>
        </a:p>
      </dgm:t>
    </dgm:pt>
    <dgm:pt modelId="{297BA11E-93AA-45D1-9BA3-058C413361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Role of program review</a:t>
          </a:r>
        </a:p>
      </dgm:t>
    </dgm:pt>
    <dgm:pt modelId="{D85B09F3-4C55-485A-972C-BC29E1D89B1A}" type="parTrans" cxnId="{515DDEBF-0773-438A-B925-82D958A9D7C0}">
      <dgm:prSet/>
      <dgm:spPr/>
      <dgm:t>
        <a:bodyPr/>
        <a:lstStyle/>
        <a:p>
          <a:endParaRPr lang="en-US"/>
        </a:p>
      </dgm:t>
    </dgm:pt>
    <dgm:pt modelId="{D7D5E9FE-D929-448D-A01F-DCC2A434EBC2}" type="sibTrans" cxnId="{515DDEBF-0773-438A-B925-82D958A9D7C0}">
      <dgm:prSet/>
      <dgm:spPr/>
      <dgm:t>
        <a:bodyPr/>
        <a:lstStyle/>
        <a:p>
          <a:endParaRPr lang="en-US"/>
        </a:p>
      </dgm:t>
    </dgm:pt>
    <dgm:pt modelId="{A94B6062-8F22-4007-99DC-8F277066E483}" type="pres">
      <dgm:prSet presAssocID="{6144D5E6-9A05-4156-B264-64DD39A099D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76FEE6-7FBF-4F19-BAEC-489A6F02A42D}" type="pres">
      <dgm:prSet presAssocID="{8DD0D151-B158-4208-8A29-6F3B216F3C94}" presName="compNode" presStyleCnt="0"/>
      <dgm:spPr/>
    </dgm:pt>
    <dgm:pt modelId="{A1A66D6D-C4C5-470D-88C1-5C01B0FEF487}" type="pres">
      <dgm:prSet presAssocID="{8DD0D151-B158-4208-8A29-6F3B216F3C94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F89B981C-884D-4A1C-8292-ABADA16BC552}" type="pres">
      <dgm:prSet presAssocID="{8DD0D151-B158-4208-8A29-6F3B216F3C94}" presName="spaceRect" presStyleCnt="0"/>
      <dgm:spPr/>
    </dgm:pt>
    <dgm:pt modelId="{A03A8F71-F3EF-4A16-A396-DF961F7A205B}" type="pres">
      <dgm:prSet presAssocID="{8DD0D151-B158-4208-8A29-6F3B216F3C94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2558D16-3798-4153-B340-1EED534E2FA0}" type="pres">
      <dgm:prSet presAssocID="{723B3768-5FD0-4A68-9CD3-F401EA08DF83}" presName="sibTrans" presStyleCnt="0"/>
      <dgm:spPr/>
    </dgm:pt>
    <dgm:pt modelId="{866DE42B-E899-4B61-B0B9-621D7514F146}" type="pres">
      <dgm:prSet presAssocID="{309164DF-A290-4C79-9094-04756D447E51}" presName="compNode" presStyleCnt="0"/>
      <dgm:spPr/>
    </dgm:pt>
    <dgm:pt modelId="{654488EE-AB52-4031-84B3-63742A79D57B}" type="pres">
      <dgm:prSet presAssocID="{309164DF-A290-4C79-9094-04756D447E5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E7AA88C8-DE9A-47AD-B9A9-344FB859B8B0}" type="pres">
      <dgm:prSet presAssocID="{309164DF-A290-4C79-9094-04756D447E51}" presName="spaceRect" presStyleCnt="0"/>
      <dgm:spPr/>
    </dgm:pt>
    <dgm:pt modelId="{8BCE40F2-C5BB-4BEC-9BB0-8C45A273D6A6}" type="pres">
      <dgm:prSet presAssocID="{309164DF-A290-4C79-9094-04756D447E51}" presName="textRect" presStyleLbl="revTx" presStyleIdx="1" presStyleCnt="3" custScaleY="147479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271EF6BA-16AC-4DE0-9189-8BEA73307D1D}" type="pres">
      <dgm:prSet presAssocID="{BCCDDDBD-B2B2-4E58-AD5D-F531DAB27716}" presName="sibTrans" presStyleCnt="0"/>
      <dgm:spPr/>
    </dgm:pt>
    <dgm:pt modelId="{B976ECC1-CBDD-414E-A4B5-F4B74CC15608}" type="pres">
      <dgm:prSet presAssocID="{297BA11E-93AA-45D1-9BA3-058C4133618E}" presName="compNode" presStyleCnt="0"/>
      <dgm:spPr/>
    </dgm:pt>
    <dgm:pt modelId="{12DCBAEE-5E4F-412B-8609-05EAFA28824A}" type="pres">
      <dgm:prSet presAssocID="{297BA11E-93AA-45D1-9BA3-058C4133618E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932E3522-118B-4C4C-8606-31ED825036F3}" type="pres">
      <dgm:prSet presAssocID="{297BA11E-93AA-45D1-9BA3-058C4133618E}" presName="spaceRect" presStyleCnt="0"/>
      <dgm:spPr/>
    </dgm:pt>
    <dgm:pt modelId="{024EE326-1696-46E0-95FD-B0C58209B087}" type="pres">
      <dgm:prSet presAssocID="{297BA11E-93AA-45D1-9BA3-058C4133618E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B2B084-CCB4-4116-A1BD-F16DBE66DCA7}" srcId="{6144D5E6-9A05-4156-B264-64DD39A099D9}" destId="{309164DF-A290-4C79-9094-04756D447E51}" srcOrd="1" destOrd="0" parTransId="{14131038-6F04-4756-8654-99EEF3A9C034}" sibTransId="{BCCDDDBD-B2B2-4E58-AD5D-F531DAB27716}"/>
    <dgm:cxn modelId="{E33B880B-7D8E-4AB2-8082-BDD32461488C}" type="presOf" srcId="{309164DF-A290-4C79-9094-04756D447E51}" destId="{8BCE40F2-C5BB-4BEC-9BB0-8C45A273D6A6}" srcOrd="0" destOrd="0" presId="urn:microsoft.com/office/officeart/2018/2/layout/IconLabelList"/>
    <dgm:cxn modelId="{81A7BDEA-E2DE-4FFD-B5FB-403DC0F6D003}" type="presOf" srcId="{8DD0D151-B158-4208-8A29-6F3B216F3C94}" destId="{A03A8F71-F3EF-4A16-A396-DF961F7A205B}" srcOrd="0" destOrd="0" presId="urn:microsoft.com/office/officeart/2018/2/layout/IconLabelList"/>
    <dgm:cxn modelId="{58C13308-CA55-4A87-ADBE-7F727675AAEE}" srcId="{6144D5E6-9A05-4156-B264-64DD39A099D9}" destId="{8DD0D151-B158-4208-8A29-6F3B216F3C94}" srcOrd="0" destOrd="0" parTransId="{B245520E-819C-4C7F-B180-27CE1C4ABAFA}" sibTransId="{723B3768-5FD0-4A68-9CD3-F401EA08DF83}"/>
    <dgm:cxn modelId="{A3009197-EE54-4100-8B78-CEF6761EB181}" type="presOf" srcId="{6144D5E6-9A05-4156-B264-64DD39A099D9}" destId="{A94B6062-8F22-4007-99DC-8F277066E483}" srcOrd="0" destOrd="0" presId="urn:microsoft.com/office/officeart/2018/2/layout/IconLabelList"/>
    <dgm:cxn modelId="{E730FD7A-A174-4884-9230-A59FCF680FD5}" type="presOf" srcId="{297BA11E-93AA-45D1-9BA3-058C4133618E}" destId="{024EE326-1696-46E0-95FD-B0C58209B087}" srcOrd="0" destOrd="0" presId="urn:microsoft.com/office/officeart/2018/2/layout/IconLabelList"/>
    <dgm:cxn modelId="{515DDEBF-0773-438A-B925-82D958A9D7C0}" srcId="{6144D5E6-9A05-4156-B264-64DD39A099D9}" destId="{297BA11E-93AA-45D1-9BA3-058C4133618E}" srcOrd="2" destOrd="0" parTransId="{D85B09F3-4C55-485A-972C-BC29E1D89B1A}" sibTransId="{D7D5E9FE-D929-448D-A01F-DCC2A434EBC2}"/>
    <dgm:cxn modelId="{3D2988C2-8FDD-4497-B35D-81CC9C718C81}" type="presParOf" srcId="{A94B6062-8F22-4007-99DC-8F277066E483}" destId="{5776FEE6-7FBF-4F19-BAEC-489A6F02A42D}" srcOrd="0" destOrd="0" presId="urn:microsoft.com/office/officeart/2018/2/layout/IconLabelList"/>
    <dgm:cxn modelId="{7738CD07-303D-49BA-B499-C50811C47341}" type="presParOf" srcId="{5776FEE6-7FBF-4F19-BAEC-489A6F02A42D}" destId="{A1A66D6D-C4C5-470D-88C1-5C01B0FEF487}" srcOrd="0" destOrd="0" presId="urn:microsoft.com/office/officeart/2018/2/layout/IconLabelList"/>
    <dgm:cxn modelId="{1D0C38F6-47A9-4DF4-B6F9-25BC53A6DF14}" type="presParOf" srcId="{5776FEE6-7FBF-4F19-BAEC-489A6F02A42D}" destId="{F89B981C-884D-4A1C-8292-ABADA16BC552}" srcOrd="1" destOrd="0" presId="urn:microsoft.com/office/officeart/2018/2/layout/IconLabelList"/>
    <dgm:cxn modelId="{BD6A0552-3B5F-444E-A7CB-D11B63920602}" type="presParOf" srcId="{5776FEE6-7FBF-4F19-BAEC-489A6F02A42D}" destId="{A03A8F71-F3EF-4A16-A396-DF961F7A205B}" srcOrd="2" destOrd="0" presId="urn:microsoft.com/office/officeart/2018/2/layout/IconLabelList"/>
    <dgm:cxn modelId="{D857A738-23B4-4ACD-A202-2A794B11931B}" type="presParOf" srcId="{A94B6062-8F22-4007-99DC-8F277066E483}" destId="{92558D16-3798-4153-B340-1EED534E2FA0}" srcOrd="1" destOrd="0" presId="urn:microsoft.com/office/officeart/2018/2/layout/IconLabelList"/>
    <dgm:cxn modelId="{9EE0A1B8-8962-4242-9F48-D49A80761233}" type="presParOf" srcId="{A94B6062-8F22-4007-99DC-8F277066E483}" destId="{866DE42B-E899-4B61-B0B9-621D7514F146}" srcOrd="2" destOrd="0" presId="urn:microsoft.com/office/officeart/2018/2/layout/IconLabelList"/>
    <dgm:cxn modelId="{4C4F1F86-235B-4D54-908C-8FC9D05E55F2}" type="presParOf" srcId="{866DE42B-E899-4B61-B0B9-621D7514F146}" destId="{654488EE-AB52-4031-84B3-63742A79D57B}" srcOrd="0" destOrd="0" presId="urn:microsoft.com/office/officeart/2018/2/layout/IconLabelList"/>
    <dgm:cxn modelId="{5186F44D-BE53-4CB0-9E18-7602A2B49D38}" type="presParOf" srcId="{866DE42B-E899-4B61-B0B9-621D7514F146}" destId="{E7AA88C8-DE9A-47AD-B9A9-344FB859B8B0}" srcOrd="1" destOrd="0" presId="urn:microsoft.com/office/officeart/2018/2/layout/IconLabelList"/>
    <dgm:cxn modelId="{5BEDAD96-EC53-48BE-9CF9-F9933F6819CF}" type="presParOf" srcId="{866DE42B-E899-4B61-B0B9-621D7514F146}" destId="{8BCE40F2-C5BB-4BEC-9BB0-8C45A273D6A6}" srcOrd="2" destOrd="0" presId="urn:microsoft.com/office/officeart/2018/2/layout/IconLabelList"/>
    <dgm:cxn modelId="{7FBCE2C9-B58E-4A15-893F-7EB5E305D254}" type="presParOf" srcId="{A94B6062-8F22-4007-99DC-8F277066E483}" destId="{271EF6BA-16AC-4DE0-9189-8BEA73307D1D}" srcOrd="3" destOrd="0" presId="urn:microsoft.com/office/officeart/2018/2/layout/IconLabelList"/>
    <dgm:cxn modelId="{C2F15E9B-A800-4DDF-9DD8-4C891A39D75E}" type="presParOf" srcId="{A94B6062-8F22-4007-99DC-8F277066E483}" destId="{B976ECC1-CBDD-414E-A4B5-F4B74CC15608}" srcOrd="4" destOrd="0" presId="urn:microsoft.com/office/officeart/2018/2/layout/IconLabelList"/>
    <dgm:cxn modelId="{D0D8FE99-4FD7-40A2-8963-23C28D6EFE43}" type="presParOf" srcId="{B976ECC1-CBDD-414E-A4B5-F4B74CC15608}" destId="{12DCBAEE-5E4F-412B-8609-05EAFA28824A}" srcOrd="0" destOrd="0" presId="urn:microsoft.com/office/officeart/2018/2/layout/IconLabelList"/>
    <dgm:cxn modelId="{D865C4D3-69EA-4F4E-A3C3-07BF6BEEA97D}" type="presParOf" srcId="{B976ECC1-CBDD-414E-A4B5-F4B74CC15608}" destId="{932E3522-118B-4C4C-8606-31ED825036F3}" srcOrd="1" destOrd="0" presId="urn:microsoft.com/office/officeart/2018/2/layout/IconLabelList"/>
    <dgm:cxn modelId="{60DA4B71-FC2A-4E0E-A0FA-66C050C3A532}" type="presParOf" srcId="{B976ECC1-CBDD-414E-A4B5-F4B74CC15608}" destId="{024EE326-1696-46E0-95FD-B0C58209B08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1D5CC-464B-4851-91EB-64C0088F7E29}">
      <dsp:nvSpPr>
        <dsp:cNvPr id="0" name=""/>
        <dsp:cNvSpPr/>
      </dsp:nvSpPr>
      <dsp:spPr>
        <a:xfrm>
          <a:off x="0" y="621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15BC9-1152-4807-8F04-5E13F078D2A4}">
      <dsp:nvSpPr>
        <dsp:cNvPr id="0" name=""/>
        <dsp:cNvSpPr/>
      </dsp:nvSpPr>
      <dsp:spPr>
        <a:xfrm>
          <a:off x="439582" y="327583"/>
          <a:ext cx="799241" cy="79924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3D902-EF1F-4720-9C4D-7B995663DA62}">
      <dsp:nvSpPr>
        <dsp:cNvPr id="0" name=""/>
        <dsp:cNvSpPr/>
      </dsp:nvSpPr>
      <dsp:spPr>
        <a:xfrm>
          <a:off x="1678407" y="621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Enter assessment data </a:t>
          </a:r>
        </a:p>
      </dsp:txBody>
      <dsp:txXfrm>
        <a:off x="1678407" y="621"/>
        <a:ext cx="6049859" cy="1453166"/>
      </dsp:txXfrm>
    </dsp:sp>
    <dsp:sp modelId="{6C718988-4D20-4317-B604-E02227C928A1}">
      <dsp:nvSpPr>
        <dsp:cNvPr id="0" name=""/>
        <dsp:cNvSpPr/>
      </dsp:nvSpPr>
      <dsp:spPr>
        <a:xfrm>
          <a:off x="0" y="1817078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17C47-FC35-484B-83FC-A10FD2FF3EB2}">
      <dsp:nvSpPr>
        <dsp:cNvPr id="0" name=""/>
        <dsp:cNvSpPr/>
      </dsp:nvSpPr>
      <dsp:spPr>
        <a:xfrm>
          <a:off x="439582" y="2144041"/>
          <a:ext cx="799241" cy="79924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581C9-20FE-4CEB-8039-51E36C104524}">
      <dsp:nvSpPr>
        <dsp:cNvPr id="0" name=""/>
        <dsp:cNvSpPr/>
      </dsp:nvSpPr>
      <dsp:spPr>
        <a:xfrm>
          <a:off x="1678407" y="1817078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Answer reflection questions of assessments</a:t>
          </a:r>
        </a:p>
      </dsp:txBody>
      <dsp:txXfrm>
        <a:off x="1678407" y="1817078"/>
        <a:ext cx="6049859" cy="1453166"/>
      </dsp:txXfrm>
    </dsp:sp>
    <dsp:sp modelId="{223D9F40-1FB5-435C-89AD-86EBF4F5FD49}">
      <dsp:nvSpPr>
        <dsp:cNvPr id="0" name=""/>
        <dsp:cNvSpPr/>
      </dsp:nvSpPr>
      <dsp:spPr>
        <a:xfrm>
          <a:off x="0" y="3633536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07A92-1EC0-4C2A-891C-85972B14B085}">
      <dsp:nvSpPr>
        <dsp:cNvPr id="0" name=""/>
        <dsp:cNvSpPr/>
      </dsp:nvSpPr>
      <dsp:spPr>
        <a:xfrm>
          <a:off x="439582" y="3960499"/>
          <a:ext cx="799241" cy="79924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FE25F-81D7-4ECD-B01C-D144DFBB2A3C}">
      <dsp:nvSpPr>
        <dsp:cNvPr id="0" name=""/>
        <dsp:cNvSpPr/>
      </dsp:nvSpPr>
      <dsp:spPr>
        <a:xfrm>
          <a:off x="1678407" y="3633536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Then submit</a:t>
          </a:r>
        </a:p>
      </dsp:txBody>
      <dsp:txXfrm>
        <a:off x="1678407" y="3633536"/>
        <a:ext cx="6049859" cy="1453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66D6D-C4C5-470D-88C1-5C01B0FEF487}">
      <dsp:nvSpPr>
        <dsp:cNvPr id="0" name=""/>
        <dsp:cNvSpPr/>
      </dsp:nvSpPr>
      <dsp:spPr>
        <a:xfrm>
          <a:off x="825410" y="1542676"/>
          <a:ext cx="976732" cy="97673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A8F71-F3EF-4A16-A396-DF961F7A205B}">
      <dsp:nvSpPr>
        <dsp:cNvPr id="0" name=""/>
        <dsp:cNvSpPr/>
      </dsp:nvSpPr>
      <dsp:spPr>
        <a:xfrm>
          <a:off x="228518" y="2824647"/>
          <a:ext cx="21705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Using assessments to refine pedagogy</a:t>
          </a:r>
        </a:p>
      </dsp:txBody>
      <dsp:txXfrm>
        <a:off x="228518" y="2824647"/>
        <a:ext cx="2170516" cy="720000"/>
      </dsp:txXfrm>
    </dsp:sp>
    <dsp:sp modelId="{654488EE-AB52-4031-84B3-63742A79D57B}">
      <dsp:nvSpPr>
        <dsp:cNvPr id="0" name=""/>
        <dsp:cNvSpPr/>
      </dsp:nvSpPr>
      <dsp:spPr>
        <a:xfrm>
          <a:off x="3375767" y="1457213"/>
          <a:ext cx="976732" cy="9767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E40F2-C5BB-4BEC-9BB0-8C45A273D6A6}">
      <dsp:nvSpPr>
        <dsp:cNvPr id="0" name=""/>
        <dsp:cNvSpPr/>
      </dsp:nvSpPr>
      <dsp:spPr>
        <a:xfrm>
          <a:off x="2778875" y="2568261"/>
          <a:ext cx="2170516" cy="1061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For yourself, with other faculty, within the department</a:t>
          </a:r>
        </a:p>
      </dsp:txBody>
      <dsp:txXfrm>
        <a:off x="2778875" y="2568261"/>
        <a:ext cx="2170516" cy="1061848"/>
      </dsp:txXfrm>
    </dsp:sp>
    <dsp:sp modelId="{12DCBAEE-5E4F-412B-8609-05EAFA28824A}">
      <dsp:nvSpPr>
        <dsp:cNvPr id="0" name=""/>
        <dsp:cNvSpPr/>
      </dsp:nvSpPr>
      <dsp:spPr>
        <a:xfrm>
          <a:off x="5926124" y="1542676"/>
          <a:ext cx="976732" cy="976732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EE326-1696-46E0-95FD-B0C58209B087}">
      <dsp:nvSpPr>
        <dsp:cNvPr id="0" name=""/>
        <dsp:cNvSpPr/>
      </dsp:nvSpPr>
      <dsp:spPr>
        <a:xfrm>
          <a:off x="5329232" y="2824647"/>
          <a:ext cx="21705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Role of program review</a:t>
          </a:r>
        </a:p>
      </dsp:txBody>
      <dsp:txXfrm>
        <a:off x="5329232" y="2824647"/>
        <a:ext cx="217051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97872-614F-4E1D-B94A-6D27EAD4E1C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1E679-6193-48B9-B65A-A3CAADCEB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Accreditation, improving instructional effectiveness, improve student learning, allocating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1E679-6193-48B9-B65A-A3CAADCEB8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9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eLumen Curriculum map for Bio AA</a:t>
            </a:r>
          </a:p>
          <a:p>
            <a:r>
              <a:rPr lang="en-US" dirty="0"/>
              <a:t>https://laspositas.elumenapp.com/elumen/Controller?actionClass=vieworg&amp;processType=navigate&amp;toTabItem=CurriculumMap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11E679-6193-48B9-B65A-A3CAADCEB8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Focusing on the practice instead of the assessment.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11E679-6193-48B9-B65A-A3CAADCEB8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4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01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7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18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3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7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20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3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BF7AFF-5CE7-47C8-A329-711C7D192B09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CBD18E9-FADA-4FF3-9622-DA8C91C1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news/2017/08/01/research-suggests-students-may-make-more-academic-progress-focusing-task-orient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4398" y="1298448"/>
            <a:ext cx="7315200" cy="3255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Student Learning Outcomes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4397" y="4670246"/>
            <a:ext cx="6714232" cy="914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Ann Hight</a:t>
            </a:r>
          </a:p>
          <a:p>
            <a:r>
              <a:rPr lang="en-US">
                <a:solidFill>
                  <a:schemeClr val="accent1"/>
                </a:solidFill>
              </a:rPr>
              <a:t>Chair, SLO Committee</a:t>
            </a:r>
          </a:p>
        </p:txBody>
      </p:sp>
    </p:spTree>
    <p:extLst>
      <p:ext uri="{BB962C8B-B14F-4D97-AF65-F5344CB8AC3E}">
        <p14:creationId xmlns:p14="http://schemas.microsoft.com/office/powerpoint/2010/main" val="297504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Practice makes progress,</a:t>
            </a:r>
            <a:br>
              <a:rPr lang="en-US" sz="4400" b="1" dirty="0"/>
            </a:br>
            <a:r>
              <a:rPr lang="en-US" sz="4400" b="1" dirty="0"/>
              <a:t>Not perfect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3702" y="1296913"/>
            <a:ext cx="7315200" cy="3663825"/>
          </a:xfrm>
        </p:spPr>
        <p:txBody>
          <a:bodyPr>
            <a:normAutofit/>
          </a:bodyPr>
          <a:lstStyle/>
          <a:p>
            <a:r>
              <a:rPr lang="en-US" sz="2400" dirty="0"/>
              <a:t>Develop opportunities for practice</a:t>
            </a:r>
          </a:p>
          <a:p>
            <a:r>
              <a:rPr lang="en-US" sz="2400" dirty="0"/>
              <a:t>Low-stakes</a:t>
            </a:r>
          </a:p>
          <a:p>
            <a:r>
              <a:rPr lang="en-US" sz="2400" dirty="0"/>
              <a:t>Practice allows for learning competencies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44888" y="4627084"/>
            <a:ext cx="7689772" cy="150810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Ideas?</a:t>
            </a:r>
          </a:p>
          <a:p>
            <a:endParaRPr lang="en-US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sz="5400" b="1" dirty="0">
              <a:solidFill>
                <a:srgbClr val="0070C0"/>
              </a:solidFill>
              <a:latin typeface="Freestyle Script" panose="030804020302050B04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83E22A-D9E8-4874-A5F3-719079C3A2BF}"/>
              </a:ext>
            </a:extLst>
          </p:cNvPr>
          <p:cNvSpPr/>
          <p:nvPr/>
        </p:nvSpPr>
        <p:spPr>
          <a:xfrm>
            <a:off x="4223646" y="1353239"/>
            <a:ext cx="1542362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Early Attempts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D10C16-1F78-4326-AB39-5DF0F81368FC}"/>
              </a:ext>
            </a:extLst>
          </p:cNvPr>
          <p:cNvSpPr/>
          <p:nvPr/>
        </p:nvSpPr>
        <p:spPr>
          <a:xfrm>
            <a:off x="8957222" y="1353239"/>
            <a:ext cx="1552869" cy="848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End-of Process Achievement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76B237-B98E-4588-B75B-41361847094C}"/>
              </a:ext>
            </a:extLst>
          </p:cNvPr>
          <p:cNvSpPr/>
          <p:nvPr/>
        </p:nvSpPr>
        <p:spPr>
          <a:xfrm>
            <a:off x="6593316" y="1353239"/>
            <a:ext cx="1536598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Developing Competences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1083D6-CC25-4E74-BA1B-C2D7423829E7}"/>
              </a:ext>
            </a:extLst>
          </p:cNvPr>
          <p:cNvCxnSpPr/>
          <p:nvPr/>
        </p:nvCxnSpPr>
        <p:spPr>
          <a:xfrm>
            <a:off x="5924449" y="1777388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B521CA-8431-4918-B821-F93D7063533D}"/>
              </a:ext>
            </a:extLst>
          </p:cNvPr>
          <p:cNvCxnSpPr/>
          <p:nvPr/>
        </p:nvCxnSpPr>
        <p:spPr>
          <a:xfrm>
            <a:off x="8280222" y="1768207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6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SLO-centric </a:t>
            </a:r>
            <a:br>
              <a:rPr lang="en-US" dirty="0"/>
            </a:br>
            <a:r>
              <a:rPr lang="en-US" dirty="0"/>
              <a:t>Course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1191" y="1054608"/>
            <a:ext cx="7315200" cy="512064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400" dirty="0"/>
              <a:t>Developing meaningful assessments linked to a student outcome</a:t>
            </a:r>
          </a:p>
          <a:p>
            <a:r>
              <a:rPr lang="en-US" sz="2400" dirty="0"/>
              <a:t>Designing projects, examinations, performances, writing prompts, and other tasks that allow students to demonstrate what they know and can do is one of a faculty member’s most consequential roles.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23646" y="1353239"/>
            <a:ext cx="1542362" cy="848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Early Attempts</a:t>
            </a:r>
          </a:p>
        </p:txBody>
      </p:sp>
      <p:sp>
        <p:nvSpPr>
          <p:cNvPr id="6" name="Rectangle 5"/>
          <p:cNvSpPr/>
          <p:nvPr/>
        </p:nvSpPr>
        <p:spPr>
          <a:xfrm>
            <a:off x="8957222" y="1353239"/>
            <a:ext cx="1552869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End-of Process Achievement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593316" y="1353239"/>
            <a:ext cx="1536598" cy="848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Developing Competences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24449" y="1777388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280222" y="1768207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91669" y="4719007"/>
            <a:ext cx="7689772" cy="187743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Types of Assessments?</a:t>
            </a:r>
          </a:p>
          <a:p>
            <a:endParaRPr lang="en-US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sz="5400" b="1" dirty="0">
              <a:solidFill>
                <a:srgbClr val="0070C0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1019D-E4CF-42A3-A6C3-0FF731B88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7056444" cy="325526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Guiding Students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DFBEE-8CD4-44DB-9655-2F8D100C8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702" y="4084889"/>
            <a:ext cx="3021621" cy="1709159"/>
          </a:xfrm>
        </p:spPr>
        <p:txBody>
          <a:bodyPr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7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student focusing on getting a good grade…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0757" y="863600"/>
            <a:ext cx="7151162" cy="512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94304" y="5984875"/>
            <a:ext cx="17076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Hisayoshi </a:t>
            </a:r>
            <a:r>
              <a:rPr lang="en-US" sz="900" dirty="0" err="1"/>
              <a:t>Osawa</a:t>
            </a:r>
            <a:r>
              <a:rPr lang="en-US" sz="900" dirty="0"/>
              <a:t>/Getty Images</a:t>
            </a:r>
          </a:p>
        </p:txBody>
      </p:sp>
      <p:sp>
        <p:nvSpPr>
          <p:cNvPr id="10" name="Oval Callout 9"/>
          <p:cNvSpPr/>
          <p:nvPr/>
        </p:nvSpPr>
        <p:spPr>
          <a:xfrm flipH="1">
            <a:off x="4631312" y="486384"/>
            <a:ext cx="1828800" cy="1002418"/>
          </a:xfrm>
          <a:prstGeom prst="wedgeEllipseCallout">
            <a:avLst>
              <a:gd name="adj1" fmla="val -59990"/>
              <a:gd name="adj2" fmla="val 100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 need to get an “A”</a:t>
            </a:r>
          </a:p>
        </p:txBody>
      </p:sp>
      <p:sp>
        <p:nvSpPr>
          <p:cNvPr id="11" name="Oval Callout 10"/>
          <p:cNvSpPr/>
          <p:nvPr/>
        </p:nvSpPr>
        <p:spPr>
          <a:xfrm rot="20024337" flipH="1">
            <a:off x="4373697" y="1866018"/>
            <a:ext cx="1914640" cy="1002418"/>
          </a:xfrm>
          <a:prstGeom prst="wedgeEllipseCallout">
            <a:avLst>
              <a:gd name="adj1" fmla="val -51237"/>
              <a:gd name="adj2" fmla="val 775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 there extra credit?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7248916" y="125367"/>
            <a:ext cx="1770210" cy="1549197"/>
          </a:xfrm>
          <a:prstGeom prst="wedgeEllipseCallout">
            <a:avLst>
              <a:gd name="adj1" fmla="val -39044"/>
              <a:gd name="adj2" fmla="val 669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 messed up on the midterm, can I still get an “A”?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9394304" y="1123837"/>
            <a:ext cx="2096023" cy="991402"/>
          </a:xfrm>
          <a:prstGeom prst="cloudCallout">
            <a:avLst>
              <a:gd name="adj1" fmla="val -42383"/>
              <a:gd name="adj2" fmla="val 7472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755817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81" y="828713"/>
            <a:ext cx="2947482" cy="4601183"/>
          </a:xfrm>
        </p:spPr>
        <p:txBody>
          <a:bodyPr/>
          <a:lstStyle/>
          <a:p>
            <a:r>
              <a:rPr lang="en-US" dirty="0"/>
              <a:t>Shifting the focus to task-oriented goals instead of 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3598355"/>
          </a:xfrm>
        </p:spPr>
        <p:txBody>
          <a:bodyPr>
            <a:normAutofit/>
          </a:bodyPr>
          <a:lstStyle/>
          <a:p>
            <a:r>
              <a:rPr lang="en-US" sz="2800" dirty="0"/>
              <a:t>Instead of grades, students should focus on the opportunities for </a:t>
            </a:r>
            <a:r>
              <a:rPr lang="en-US" b="1" i="1" dirty="0"/>
              <a:t>PRACTICE.</a:t>
            </a:r>
            <a:endParaRPr lang="en-US" sz="2800" dirty="0"/>
          </a:p>
          <a:p>
            <a:r>
              <a:rPr lang="en-US" sz="2800" dirty="0"/>
              <a:t>For example:</a:t>
            </a:r>
          </a:p>
          <a:p>
            <a:pPr lvl="1"/>
            <a:r>
              <a:rPr lang="en-US" sz="2400" dirty="0"/>
              <a:t>Committing to doing homework</a:t>
            </a:r>
          </a:p>
          <a:p>
            <a:pPr lvl="1"/>
            <a:r>
              <a:rPr lang="en-US" sz="2400" dirty="0"/>
              <a:t>Dedicating a set time for exam preparation</a:t>
            </a:r>
          </a:p>
          <a:p>
            <a:pPr lvl="1"/>
            <a:r>
              <a:rPr lang="en-US" sz="2400" dirty="0"/>
              <a:t>Reviewing the previous lecture before attending class again</a:t>
            </a:r>
          </a:p>
          <a:p>
            <a:pPr lvl="1"/>
            <a:r>
              <a:rPr lang="en-US" sz="2400" dirty="0"/>
              <a:t>Etc.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69268" y="4095053"/>
            <a:ext cx="7888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https://www.insidehighered.com/news/2017/08/01/research-suggests-students-may-make-more-academic-progress-focusing-task-oriented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69268" y="5084284"/>
            <a:ext cx="7689772" cy="150810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Ideas?</a:t>
            </a:r>
          </a:p>
          <a:p>
            <a:endParaRPr lang="en-US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sz="5400" b="1" dirty="0">
              <a:solidFill>
                <a:srgbClr val="0070C0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10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the focus to task-oriented goals instead of grades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476538"/>
          </a:xfrm>
        </p:spPr>
        <p:txBody>
          <a:bodyPr>
            <a:normAutofit/>
          </a:bodyPr>
          <a:lstStyle/>
          <a:p>
            <a:r>
              <a:rPr lang="en-US" sz="2400" dirty="0"/>
              <a:t>Traditional practice = “get the right” answers</a:t>
            </a:r>
          </a:p>
          <a:p>
            <a:r>
              <a:rPr lang="en-US" sz="2400" dirty="0"/>
              <a:t>Develop challenges to push students to use what they’ve practiced to do the best they can.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4888" y="4627084"/>
            <a:ext cx="7689772" cy="150810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Ideas?</a:t>
            </a:r>
          </a:p>
          <a:p>
            <a:endParaRPr lang="en-US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sz="5400" b="1" dirty="0">
              <a:solidFill>
                <a:srgbClr val="0070C0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42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03295" y="1083732"/>
            <a:ext cx="5509628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 b="1" spc="-100">
                <a:solidFill>
                  <a:schemeClr val="tx1">
                    <a:lumMod val="75000"/>
                    <a:lumOff val="25000"/>
                  </a:schemeClr>
                </a:solidFill>
              </a:rPr>
              <a:t>eLumen</a:t>
            </a:r>
            <a:br>
              <a:rPr lang="en-US" sz="7200" b="1" spc="-1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spc="-10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7200" spc="-1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7200" spc="-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56389" y="1083732"/>
            <a:ext cx="3507654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LPC’s tool to document, use, and report evidence of student accomplishment.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54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03ABB4-7E2A-4248-9FE7-4A419AFF2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26970D-C1E5-4FB1-84E8-86CB9CED1C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480C54-42C5-49BA-B625-90C58011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900" spc="-100" dirty="0"/>
              <a:t>Default Rubric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F8E0EDB-B59A-4DF5-A274-7CC2EFE265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7779"/>
            <a:ext cx="11915405" cy="393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19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eLumen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9B8671-1FE6-4D1D-90BC-003027F70E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591774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203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i="1" dirty="0"/>
              <a:t>After</a:t>
            </a:r>
            <a:r>
              <a:rPr lang="en-US" dirty="0"/>
              <a:t> eLumen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“Closing the Loop”</a:t>
            </a:r>
            <a:endParaRPr lang="en-US" i="1" dirty="0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46CB3EFD-6B7A-48A8-ADEE-3C7716A3AC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306260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45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Outcomes 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for this presentation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en-US" dirty="0"/>
              <a:t>Upon completion of this session, new faculty will be able to</a:t>
            </a:r>
          </a:p>
          <a:p>
            <a:pPr lvl="1"/>
            <a:r>
              <a:rPr lang="en-US" dirty="0"/>
              <a:t>Explain a student learning process to reach an outcome.</a:t>
            </a:r>
          </a:p>
          <a:p>
            <a:pPr lvl="1"/>
            <a:r>
              <a:rPr lang="en-US" dirty="0"/>
              <a:t>Design assessments to produce a high-stakes judgement about student knowledge and skills at the conclusion of a learning process.</a:t>
            </a:r>
          </a:p>
          <a:p>
            <a:pPr lvl="1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Grades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Learning Outcomes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9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295" y="1083732"/>
            <a:ext cx="5509628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>
                <a:solidFill>
                  <a:schemeClr val="tx1">
                    <a:lumMod val="75000"/>
                    <a:lumOff val="25000"/>
                  </a:schemeClr>
                </a:solidFill>
              </a:rPr>
              <a:t>What are outcomes and </a:t>
            </a:r>
            <a:br>
              <a:rPr lang="en-US" sz="72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>
                <a:solidFill>
                  <a:schemeClr val="tx1">
                    <a:lumMod val="75000"/>
                    <a:lumOff val="25000"/>
                  </a:schemeClr>
                </a:solidFill>
              </a:rPr>
              <a:t>why do we use them?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856389" y="1083732"/>
            <a:ext cx="3507654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1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Student Learning Outcomes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en-US" dirty="0"/>
              <a:t>Describe the types of knowledge, skills, and abilities students can demonstrate at the end of your class.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9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Assessment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en-US" dirty="0"/>
              <a:t>Productive use of assessment data </a:t>
            </a:r>
          </a:p>
          <a:p>
            <a:pPr lvl="1"/>
            <a:r>
              <a:rPr lang="en-US" dirty="0"/>
              <a:t>internally to inform and strengthen undergraduate education</a:t>
            </a:r>
          </a:p>
          <a:p>
            <a:pPr lvl="1"/>
            <a:r>
              <a:rPr lang="en-US" dirty="0"/>
              <a:t>And externally to inform policy makers and other stakeholders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3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9203ABB4-7E2A-4248-9FE7-4A419AFF2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126970D-C1E5-4FB1-84E8-86CB9CED1C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Student Learning Outcomes</a:t>
            </a:r>
          </a:p>
        </p:txBody>
      </p:sp>
      <p:pic>
        <p:nvPicPr>
          <p:cNvPr id="2050" name="Picture 2" descr="https://lh6.googleusercontent.com/oM9k9_pKDARUyf8Thn3jOhHokrFeA3YOWwEktHLUzT34V14IOycsZTxzoeY7IPUuuQVTrNoK3gsmyTbXKkz-CZMNPPisfDxIYqmWVxBsjMGoyc8AycOKwX4IK3PlnLm66CJyzywvARd-J91E1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7514" y="484632"/>
            <a:ext cx="7882185" cy="355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3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SLO-centric </a:t>
            </a:r>
            <a:br>
              <a:rPr lang="en-US" dirty="0"/>
            </a:br>
            <a:r>
              <a:rPr lang="en-US" dirty="0"/>
              <a:t>Course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Requires “reverse engineering”</a:t>
            </a:r>
          </a:p>
          <a:p>
            <a:r>
              <a:rPr lang="en-US" sz="2400" dirty="0"/>
              <a:t>Guides the development of</a:t>
            </a:r>
          </a:p>
          <a:p>
            <a:pPr lvl="1"/>
            <a:r>
              <a:rPr lang="en-US" dirty="0"/>
              <a:t>Course content/objectives</a:t>
            </a:r>
          </a:p>
          <a:p>
            <a:pPr lvl="1"/>
            <a:r>
              <a:rPr lang="en-US" dirty="0"/>
              <a:t>Pedagogical methods</a:t>
            </a:r>
          </a:p>
          <a:p>
            <a:pPr lvl="1"/>
            <a:r>
              <a:rPr lang="en-US" dirty="0"/>
              <a:t>Opportunities for feedback</a:t>
            </a:r>
          </a:p>
          <a:p>
            <a:pPr lvl="2"/>
            <a:r>
              <a:rPr lang="en-US" dirty="0"/>
              <a:t>Rubrics </a:t>
            </a:r>
          </a:p>
          <a:p>
            <a:r>
              <a:rPr lang="en-US" sz="2400" dirty="0"/>
              <a:t>Developing assessment(s) linked to the outcomes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223646" y="1353239"/>
            <a:ext cx="1542362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Early Attempts</a:t>
            </a:r>
          </a:p>
        </p:txBody>
      </p:sp>
      <p:sp>
        <p:nvSpPr>
          <p:cNvPr id="6" name="Rectangle 5"/>
          <p:cNvSpPr/>
          <p:nvPr/>
        </p:nvSpPr>
        <p:spPr>
          <a:xfrm>
            <a:off x="8957222" y="1353239"/>
            <a:ext cx="1552869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End-of Process Achievement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593316" y="1353239"/>
            <a:ext cx="1536598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Developing Competences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24449" y="1777388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280222" y="1768207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47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Practice makes progress,</a:t>
            </a:r>
            <a:br>
              <a:rPr lang="en-US" sz="4400" b="1" dirty="0"/>
            </a:br>
            <a:r>
              <a:rPr lang="en-US" sz="4400" b="1" dirty="0"/>
              <a:t>Not perfect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78944" y="1870432"/>
            <a:ext cx="7315200" cy="3531622"/>
          </a:xfrm>
        </p:spPr>
        <p:txBody>
          <a:bodyPr>
            <a:normAutofit/>
          </a:bodyPr>
          <a:lstStyle/>
          <a:p>
            <a:r>
              <a:rPr lang="en-US" sz="2400" dirty="0"/>
              <a:t>For instructors, practice guiding and coaching instead of the “traditional method” of presenting and grading</a:t>
            </a:r>
          </a:p>
          <a:p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E0B69C-CA9F-44DF-AE41-246A241B657F}"/>
              </a:ext>
            </a:extLst>
          </p:cNvPr>
          <p:cNvSpPr/>
          <p:nvPr/>
        </p:nvSpPr>
        <p:spPr>
          <a:xfrm>
            <a:off x="4223646" y="1353239"/>
            <a:ext cx="1542362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Early Attempts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F5FEF5-152F-4027-A484-48D232F5897D}"/>
              </a:ext>
            </a:extLst>
          </p:cNvPr>
          <p:cNvSpPr/>
          <p:nvPr/>
        </p:nvSpPr>
        <p:spPr>
          <a:xfrm>
            <a:off x="8957222" y="1353239"/>
            <a:ext cx="1552869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End-of Process Achievement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AC7DD2-4ECA-405A-9405-7144F683BE22}"/>
              </a:ext>
            </a:extLst>
          </p:cNvPr>
          <p:cNvSpPr/>
          <p:nvPr/>
        </p:nvSpPr>
        <p:spPr>
          <a:xfrm>
            <a:off x="6593316" y="1353239"/>
            <a:ext cx="1536598" cy="84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Developing Competences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CEB7AB-C406-4DE1-8850-B9BA9177F873}"/>
              </a:ext>
            </a:extLst>
          </p:cNvPr>
          <p:cNvCxnSpPr/>
          <p:nvPr/>
        </p:nvCxnSpPr>
        <p:spPr>
          <a:xfrm>
            <a:off x="5924449" y="1777388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8C19AAC-85C2-4330-8362-555C12A74FAA}"/>
              </a:ext>
            </a:extLst>
          </p:cNvPr>
          <p:cNvCxnSpPr/>
          <p:nvPr/>
        </p:nvCxnSpPr>
        <p:spPr>
          <a:xfrm>
            <a:off x="8280222" y="1768207"/>
            <a:ext cx="498385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9094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459</Words>
  <Application>Microsoft Office PowerPoint</Application>
  <PresentationFormat>Widescreen</PresentationFormat>
  <Paragraphs>92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Corbel</vt:lpstr>
      <vt:lpstr>Freestyle Script</vt:lpstr>
      <vt:lpstr>MV Boli</vt:lpstr>
      <vt:lpstr>Wingdings 2</vt:lpstr>
      <vt:lpstr>Frame</vt:lpstr>
      <vt:lpstr>Student Learning Outcomes </vt:lpstr>
      <vt:lpstr>Outcomes  for this presentation</vt:lpstr>
      <vt:lpstr>PowerPoint Presentation</vt:lpstr>
      <vt:lpstr>What are outcomes and  why do we use them?</vt:lpstr>
      <vt:lpstr>Student Learning Outcomes</vt:lpstr>
      <vt:lpstr>Assessment Data</vt:lpstr>
      <vt:lpstr>Student Learning Outcomes</vt:lpstr>
      <vt:lpstr>SLO-centric  Course Design</vt:lpstr>
      <vt:lpstr>Practice makes progress, Not perfect </vt:lpstr>
      <vt:lpstr>Practice makes progress, Not perfect </vt:lpstr>
      <vt:lpstr>SLO-centric  Course Design</vt:lpstr>
      <vt:lpstr>Guiding Students</vt:lpstr>
      <vt:lpstr>A student focusing on getting a good grade…</vt:lpstr>
      <vt:lpstr>Shifting the focus to task-oriented goals instead of grades</vt:lpstr>
      <vt:lpstr>Shifting the focus to task-oriented goals instead of grades </vt:lpstr>
      <vt:lpstr>eLumen  </vt:lpstr>
      <vt:lpstr>Default Rubric </vt:lpstr>
      <vt:lpstr>eLumen</vt:lpstr>
      <vt:lpstr>After eLumen  “Closing the Loop”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Outcomes</dc:title>
  <dc:creator>Ann</dc:creator>
  <cp:lastModifiedBy>Staff</cp:lastModifiedBy>
  <cp:revision>2</cp:revision>
  <dcterms:created xsi:type="dcterms:W3CDTF">2019-09-10T22:49:48Z</dcterms:created>
  <dcterms:modified xsi:type="dcterms:W3CDTF">2019-09-11T15:51:06Z</dcterms:modified>
</cp:coreProperties>
</file>