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7"/>
  </p:notesMasterIdLst>
  <p:sldIdLst>
    <p:sldId id="256" r:id="rId2"/>
    <p:sldId id="271" r:id="rId3"/>
    <p:sldId id="285" r:id="rId4"/>
    <p:sldId id="291" r:id="rId5"/>
    <p:sldId id="286" r:id="rId6"/>
    <p:sldId id="287" r:id="rId7"/>
    <p:sldId id="282" r:id="rId8"/>
    <p:sldId id="290" r:id="rId9"/>
    <p:sldId id="284" r:id="rId10"/>
    <p:sldId id="262" r:id="rId11"/>
    <p:sldId id="288" r:id="rId12"/>
    <p:sldId id="275" r:id="rId13"/>
    <p:sldId id="268" r:id="rId14"/>
    <p:sldId id="276" r:id="rId15"/>
    <p:sldId id="289" r:id="rId16"/>
    <p:sldId id="294" r:id="rId17"/>
    <p:sldId id="272" r:id="rId18"/>
    <p:sldId id="292" r:id="rId19"/>
    <p:sldId id="267" r:id="rId20"/>
    <p:sldId id="293" r:id="rId21"/>
    <p:sldId id="270" r:id="rId22"/>
    <p:sldId id="279" r:id="rId23"/>
    <p:sldId id="280" r:id="rId24"/>
    <p:sldId id="283" r:id="rId25"/>
    <p:sldId id="295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B6AF89-504D-4293-BEBE-5928348025AA}">
          <p14:sldIdLst>
            <p14:sldId id="256"/>
            <p14:sldId id="271"/>
            <p14:sldId id="285"/>
            <p14:sldId id="291"/>
            <p14:sldId id="286"/>
            <p14:sldId id="287"/>
            <p14:sldId id="282"/>
            <p14:sldId id="290"/>
            <p14:sldId id="284"/>
            <p14:sldId id="262"/>
            <p14:sldId id="288"/>
            <p14:sldId id="275"/>
            <p14:sldId id="268"/>
            <p14:sldId id="276"/>
            <p14:sldId id="289"/>
            <p14:sldId id="294"/>
            <p14:sldId id="272"/>
            <p14:sldId id="292"/>
            <p14:sldId id="267"/>
            <p14:sldId id="293"/>
            <p14:sldId id="270"/>
            <p14:sldId id="279"/>
            <p14:sldId id="280"/>
            <p14:sldId id="283"/>
            <p14:sldId id="2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964" autoAdjust="0"/>
  </p:normalViewPr>
  <p:slideViewPr>
    <p:cSldViewPr>
      <p:cViewPr varScale="1">
        <p:scale>
          <a:sx n="76" d="100"/>
          <a:sy n="76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5D11C1-AB47-4421-8BFD-E59A81A0E574}" type="doc">
      <dgm:prSet loTypeId="urn:microsoft.com/office/officeart/2005/8/layout/chart3" loCatId="cycle" qsTypeId="urn:microsoft.com/office/officeart/2005/8/quickstyle/simple5" qsCatId="simple" csTypeId="urn:microsoft.com/office/officeart/2005/8/colors/colorful5" csCatId="colorful" phldr="1"/>
      <dgm:spPr/>
    </dgm:pt>
    <dgm:pt modelId="{071AEDAE-A912-4F1E-AD32-853ED55CC81F}">
      <dgm:prSet phldrT="[Text]"/>
      <dgm:spPr/>
      <dgm:t>
        <a:bodyPr/>
        <a:lstStyle/>
        <a:p>
          <a:r>
            <a:rPr lang="en-US" dirty="0"/>
            <a:t>District Health Benefits</a:t>
          </a:r>
        </a:p>
      </dgm:t>
    </dgm:pt>
    <dgm:pt modelId="{B5B00E1D-13CC-4E1D-8D75-61774F7C92F0}" type="parTrans" cxnId="{B9E460B8-C9C5-4E4A-BB56-8743C844AE0A}">
      <dgm:prSet/>
      <dgm:spPr/>
      <dgm:t>
        <a:bodyPr/>
        <a:lstStyle/>
        <a:p>
          <a:endParaRPr lang="en-US"/>
        </a:p>
      </dgm:t>
    </dgm:pt>
    <dgm:pt modelId="{892F41A7-E1D6-4DF2-84D6-E71109602B7E}" type="sibTrans" cxnId="{B9E460B8-C9C5-4E4A-BB56-8743C844AE0A}">
      <dgm:prSet/>
      <dgm:spPr/>
      <dgm:t>
        <a:bodyPr/>
        <a:lstStyle/>
        <a:p>
          <a:endParaRPr lang="en-US"/>
        </a:p>
      </dgm:t>
    </dgm:pt>
    <dgm:pt modelId="{629CDF22-654A-4DB7-BAF8-1079A9E9928E}">
      <dgm:prSet phldrT="[Text]"/>
      <dgm:spPr/>
      <dgm:t>
        <a:bodyPr/>
        <a:lstStyle/>
        <a:p>
          <a:r>
            <a:rPr lang="en-US" dirty="0"/>
            <a:t>Social Security &amp; Medicare</a:t>
          </a:r>
        </a:p>
      </dgm:t>
    </dgm:pt>
    <dgm:pt modelId="{9BAF8D4D-5ECF-40AB-9125-40ACD8C24234}" type="parTrans" cxnId="{0E1AABFB-AD49-46F2-BCBB-AB0B721DA159}">
      <dgm:prSet/>
      <dgm:spPr/>
      <dgm:t>
        <a:bodyPr/>
        <a:lstStyle/>
        <a:p>
          <a:endParaRPr lang="en-US"/>
        </a:p>
      </dgm:t>
    </dgm:pt>
    <dgm:pt modelId="{6DEFDA9A-7D61-43FD-BE8C-44753F38F48F}" type="sibTrans" cxnId="{0E1AABFB-AD49-46F2-BCBB-AB0B721DA159}">
      <dgm:prSet/>
      <dgm:spPr/>
      <dgm:t>
        <a:bodyPr/>
        <a:lstStyle/>
        <a:p>
          <a:endParaRPr lang="en-US"/>
        </a:p>
      </dgm:t>
    </dgm:pt>
    <dgm:pt modelId="{84DD07D9-38CE-4AD1-A655-DCAF3724CE8A}">
      <dgm:prSet phldrT="[Text]"/>
      <dgm:spPr/>
      <dgm:t>
        <a:bodyPr/>
        <a:lstStyle/>
        <a:p>
          <a:r>
            <a:rPr lang="en-US" dirty="0" err="1" smtClean="0"/>
            <a:t>CalPERS</a:t>
          </a:r>
          <a:r>
            <a:rPr lang="en-US" dirty="0" smtClean="0"/>
            <a:t> </a:t>
          </a:r>
          <a:r>
            <a:rPr lang="en-US" dirty="0" err="1" smtClean="0"/>
            <a:t>CalSTRS</a:t>
          </a:r>
          <a:r>
            <a:rPr lang="en-US" dirty="0" smtClean="0"/>
            <a:t> </a:t>
          </a:r>
          <a:r>
            <a:rPr lang="en-US" dirty="0"/>
            <a:t>Pension</a:t>
          </a:r>
        </a:p>
      </dgm:t>
    </dgm:pt>
    <dgm:pt modelId="{DE26156D-C93D-491F-978B-D767CB60729E}" type="parTrans" cxnId="{2D968276-401E-4BFC-BF4A-C574351473B2}">
      <dgm:prSet/>
      <dgm:spPr/>
      <dgm:t>
        <a:bodyPr/>
        <a:lstStyle/>
        <a:p>
          <a:endParaRPr lang="en-US"/>
        </a:p>
      </dgm:t>
    </dgm:pt>
    <dgm:pt modelId="{20310EA6-CC75-4444-B274-44AF86CE90FC}" type="sibTrans" cxnId="{2D968276-401E-4BFC-BF4A-C574351473B2}">
      <dgm:prSet/>
      <dgm:spPr/>
      <dgm:t>
        <a:bodyPr/>
        <a:lstStyle/>
        <a:p>
          <a:endParaRPr lang="en-US"/>
        </a:p>
      </dgm:t>
    </dgm:pt>
    <dgm:pt modelId="{8E31D189-9E24-4FD3-B74D-7059A36F6B62}" type="pres">
      <dgm:prSet presAssocID="{D75D11C1-AB47-4421-8BFD-E59A81A0E574}" presName="compositeShape" presStyleCnt="0">
        <dgm:presLayoutVars>
          <dgm:chMax val="7"/>
          <dgm:dir/>
          <dgm:resizeHandles val="exact"/>
        </dgm:presLayoutVars>
      </dgm:prSet>
      <dgm:spPr/>
    </dgm:pt>
    <dgm:pt modelId="{3492F984-4CC5-44BF-BF9D-D934B64C44AF}" type="pres">
      <dgm:prSet presAssocID="{D75D11C1-AB47-4421-8BFD-E59A81A0E574}" presName="wedge1" presStyleLbl="node1" presStyleIdx="0" presStyleCnt="3" custLinFactNeighborX="-2449" custLinFactNeighborY="-2017"/>
      <dgm:spPr/>
      <dgm:t>
        <a:bodyPr/>
        <a:lstStyle/>
        <a:p>
          <a:endParaRPr lang="en-US"/>
        </a:p>
      </dgm:t>
    </dgm:pt>
    <dgm:pt modelId="{B9C9A4D1-9411-4654-A3F2-9945C217563B}" type="pres">
      <dgm:prSet presAssocID="{D75D11C1-AB47-4421-8BFD-E59A81A0E57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63A34-C000-4F43-93EB-7D26435953F8}" type="pres">
      <dgm:prSet presAssocID="{D75D11C1-AB47-4421-8BFD-E59A81A0E574}" presName="wedge2" presStyleLbl="node1" presStyleIdx="1" presStyleCnt="3"/>
      <dgm:spPr/>
      <dgm:t>
        <a:bodyPr/>
        <a:lstStyle/>
        <a:p>
          <a:endParaRPr lang="en-US"/>
        </a:p>
      </dgm:t>
    </dgm:pt>
    <dgm:pt modelId="{B3F2922B-A45C-4630-9B75-E5EAB9447659}" type="pres">
      <dgm:prSet presAssocID="{D75D11C1-AB47-4421-8BFD-E59A81A0E57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2D20D-CB13-4931-8DA3-98C08C4CA838}" type="pres">
      <dgm:prSet presAssocID="{D75D11C1-AB47-4421-8BFD-E59A81A0E574}" presName="wedge3" presStyleLbl="node1" presStyleIdx="2" presStyleCnt="3" custLinFactNeighborX="-3729" custLinFactNeighborY="-4577"/>
      <dgm:spPr/>
      <dgm:t>
        <a:bodyPr/>
        <a:lstStyle/>
        <a:p>
          <a:endParaRPr lang="en-US"/>
        </a:p>
      </dgm:t>
    </dgm:pt>
    <dgm:pt modelId="{F387D5A2-3498-4597-8AAF-D1E643B6272D}" type="pres">
      <dgm:prSet presAssocID="{D75D11C1-AB47-4421-8BFD-E59A81A0E57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1DE441-1454-45D7-B0F6-A921A2DDA00D}" type="presOf" srcId="{D75D11C1-AB47-4421-8BFD-E59A81A0E574}" destId="{8E31D189-9E24-4FD3-B74D-7059A36F6B62}" srcOrd="0" destOrd="0" presId="urn:microsoft.com/office/officeart/2005/8/layout/chart3"/>
    <dgm:cxn modelId="{2D968276-401E-4BFC-BF4A-C574351473B2}" srcId="{D75D11C1-AB47-4421-8BFD-E59A81A0E574}" destId="{84DD07D9-38CE-4AD1-A655-DCAF3724CE8A}" srcOrd="2" destOrd="0" parTransId="{DE26156D-C93D-491F-978B-D767CB60729E}" sibTransId="{20310EA6-CC75-4444-B274-44AF86CE90FC}"/>
    <dgm:cxn modelId="{A1FE867D-00B3-4DEC-90FA-2362AC870BC2}" type="presOf" srcId="{071AEDAE-A912-4F1E-AD32-853ED55CC81F}" destId="{3492F984-4CC5-44BF-BF9D-D934B64C44AF}" srcOrd="0" destOrd="0" presId="urn:microsoft.com/office/officeart/2005/8/layout/chart3"/>
    <dgm:cxn modelId="{88A4721E-4F6A-4A06-BF93-F8FE1E6D2808}" type="presOf" srcId="{84DD07D9-38CE-4AD1-A655-DCAF3724CE8A}" destId="{7702D20D-CB13-4931-8DA3-98C08C4CA838}" srcOrd="0" destOrd="0" presId="urn:microsoft.com/office/officeart/2005/8/layout/chart3"/>
    <dgm:cxn modelId="{8622499D-3903-451C-98FA-28283D4C311D}" type="presOf" srcId="{071AEDAE-A912-4F1E-AD32-853ED55CC81F}" destId="{B9C9A4D1-9411-4654-A3F2-9945C217563B}" srcOrd="1" destOrd="0" presId="urn:microsoft.com/office/officeart/2005/8/layout/chart3"/>
    <dgm:cxn modelId="{B9E460B8-C9C5-4E4A-BB56-8743C844AE0A}" srcId="{D75D11C1-AB47-4421-8BFD-E59A81A0E574}" destId="{071AEDAE-A912-4F1E-AD32-853ED55CC81F}" srcOrd="0" destOrd="0" parTransId="{B5B00E1D-13CC-4E1D-8D75-61774F7C92F0}" sibTransId="{892F41A7-E1D6-4DF2-84D6-E71109602B7E}"/>
    <dgm:cxn modelId="{F09C2699-F21A-4529-A554-7FF4466F163D}" type="presOf" srcId="{629CDF22-654A-4DB7-BAF8-1079A9E9928E}" destId="{B3F2922B-A45C-4630-9B75-E5EAB9447659}" srcOrd="1" destOrd="0" presId="urn:microsoft.com/office/officeart/2005/8/layout/chart3"/>
    <dgm:cxn modelId="{0E1AABFB-AD49-46F2-BCBB-AB0B721DA159}" srcId="{D75D11C1-AB47-4421-8BFD-E59A81A0E574}" destId="{629CDF22-654A-4DB7-BAF8-1079A9E9928E}" srcOrd="1" destOrd="0" parTransId="{9BAF8D4D-5ECF-40AB-9125-40ACD8C24234}" sibTransId="{6DEFDA9A-7D61-43FD-BE8C-44753F38F48F}"/>
    <dgm:cxn modelId="{C884FF18-26CA-4465-A629-3BBB99BD5020}" type="presOf" srcId="{629CDF22-654A-4DB7-BAF8-1079A9E9928E}" destId="{F2063A34-C000-4F43-93EB-7D26435953F8}" srcOrd="0" destOrd="0" presId="urn:microsoft.com/office/officeart/2005/8/layout/chart3"/>
    <dgm:cxn modelId="{015986D4-466C-44A5-AB9A-5FCB16FC6E26}" type="presOf" srcId="{84DD07D9-38CE-4AD1-A655-DCAF3724CE8A}" destId="{F387D5A2-3498-4597-8AAF-D1E643B6272D}" srcOrd="1" destOrd="0" presId="urn:microsoft.com/office/officeart/2005/8/layout/chart3"/>
    <dgm:cxn modelId="{BC0FD79E-66B9-417F-9F55-49ACE8A9B876}" type="presParOf" srcId="{8E31D189-9E24-4FD3-B74D-7059A36F6B62}" destId="{3492F984-4CC5-44BF-BF9D-D934B64C44AF}" srcOrd="0" destOrd="0" presId="urn:microsoft.com/office/officeart/2005/8/layout/chart3"/>
    <dgm:cxn modelId="{B6D6BE0F-2295-4A6C-BB95-2F15460AFCFD}" type="presParOf" srcId="{8E31D189-9E24-4FD3-B74D-7059A36F6B62}" destId="{B9C9A4D1-9411-4654-A3F2-9945C217563B}" srcOrd="1" destOrd="0" presId="urn:microsoft.com/office/officeart/2005/8/layout/chart3"/>
    <dgm:cxn modelId="{B1654241-A2EA-4DD2-A735-F60FC34A780F}" type="presParOf" srcId="{8E31D189-9E24-4FD3-B74D-7059A36F6B62}" destId="{F2063A34-C000-4F43-93EB-7D26435953F8}" srcOrd="2" destOrd="0" presId="urn:microsoft.com/office/officeart/2005/8/layout/chart3"/>
    <dgm:cxn modelId="{D998EC73-74B5-45E3-A1AF-1482A9250CA4}" type="presParOf" srcId="{8E31D189-9E24-4FD3-B74D-7059A36F6B62}" destId="{B3F2922B-A45C-4630-9B75-E5EAB9447659}" srcOrd="3" destOrd="0" presId="urn:microsoft.com/office/officeart/2005/8/layout/chart3"/>
    <dgm:cxn modelId="{57C45E78-9113-404D-B058-2E5F7BAEFB9C}" type="presParOf" srcId="{8E31D189-9E24-4FD3-B74D-7059A36F6B62}" destId="{7702D20D-CB13-4931-8DA3-98C08C4CA838}" srcOrd="4" destOrd="0" presId="urn:microsoft.com/office/officeart/2005/8/layout/chart3"/>
    <dgm:cxn modelId="{98C3789E-0B3B-4ED9-9D5F-1ABA1B458085}" type="presParOf" srcId="{8E31D189-9E24-4FD3-B74D-7059A36F6B62}" destId="{F387D5A2-3498-4597-8AAF-D1E643B6272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6D321-5B3B-4C8E-97CF-B40341F5D948}" type="doc">
      <dgm:prSet loTypeId="urn:microsoft.com/office/officeart/2005/8/layout/radial4" loCatId="relationship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93FBD971-E188-44FD-ACC3-5020833F5789}">
      <dgm:prSet phldrT="[Text]"/>
      <dgm:spPr/>
      <dgm:t>
        <a:bodyPr/>
        <a:lstStyle/>
        <a:p>
          <a:r>
            <a:rPr lang="en-US" dirty="0"/>
            <a:t>Benefits Received</a:t>
          </a:r>
        </a:p>
      </dgm:t>
    </dgm:pt>
    <dgm:pt modelId="{C2089297-6C06-41B7-8F18-B7526F5531CE}" type="parTrans" cxnId="{BE056224-D7A0-48BC-AA62-192E6F7C85CD}">
      <dgm:prSet/>
      <dgm:spPr/>
      <dgm:t>
        <a:bodyPr/>
        <a:lstStyle/>
        <a:p>
          <a:endParaRPr lang="en-US"/>
        </a:p>
      </dgm:t>
    </dgm:pt>
    <dgm:pt modelId="{B563B235-232B-4B91-B86A-A3CF14F96027}" type="sibTrans" cxnId="{BE056224-D7A0-48BC-AA62-192E6F7C85CD}">
      <dgm:prSet/>
      <dgm:spPr/>
      <dgm:t>
        <a:bodyPr/>
        <a:lstStyle/>
        <a:p>
          <a:endParaRPr lang="en-US"/>
        </a:p>
      </dgm:t>
    </dgm:pt>
    <dgm:pt modelId="{A105A26C-5A5A-4423-9829-E817134B3D3E}">
      <dgm:prSet phldrT="[Text]"/>
      <dgm:spPr/>
      <dgm:t>
        <a:bodyPr/>
        <a:lstStyle/>
        <a:p>
          <a:r>
            <a:rPr lang="en-US" dirty="0"/>
            <a:t>Retirement Age</a:t>
          </a:r>
        </a:p>
      </dgm:t>
    </dgm:pt>
    <dgm:pt modelId="{21A7D501-EA4A-4162-8B35-6A388B7816B2}" type="parTrans" cxnId="{82B61D0B-C5FE-46B8-B4F7-57537DB6F5BB}">
      <dgm:prSet/>
      <dgm:spPr/>
      <dgm:t>
        <a:bodyPr/>
        <a:lstStyle/>
        <a:p>
          <a:endParaRPr lang="en-US"/>
        </a:p>
      </dgm:t>
    </dgm:pt>
    <dgm:pt modelId="{6B524735-2576-44FF-8D16-EBA1A1EAAA55}" type="sibTrans" cxnId="{82B61D0B-C5FE-46B8-B4F7-57537DB6F5BB}">
      <dgm:prSet/>
      <dgm:spPr/>
      <dgm:t>
        <a:bodyPr/>
        <a:lstStyle/>
        <a:p>
          <a:endParaRPr lang="en-US"/>
        </a:p>
      </dgm:t>
    </dgm:pt>
    <dgm:pt modelId="{849A5FFD-5F90-4FC9-83AB-5D61576DF55A}">
      <dgm:prSet phldrT="[Text]"/>
      <dgm:spPr/>
      <dgm:t>
        <a:bodyPr/>
        <a:lstStyle/>
        <a:p>
          <a:r>
            <a:rPr lang="en-US" dirty="0"/>
            <a:t>Years of Employment</a:t>
          </a:r>
        </a:p>
      </dgm:t>
    </dgm:pt>
    <dgm:pt modelId="{32AD31B6-2E2D-4D4C-BB7E-430A99B2D5BE}" type="parTrans" cxnId="{E4F533CD-D131-4E79-9FF4-088F02F95BBC}">
      <dgm:prSet/>
      <dgm:spPr/>
      <dgm:t>
        <a:bodyPr/>
        <a:lstStyle/>
        <a:p>
          <a:endParaRPr lang="en-US"/>
        </a:p>
      </dgm:t>
    </dgm:pt>
    <dgm:pt modelId="{F7F86B21-81C7-426E-91F1-BB61AD77E610}" type="sibTrans" cxnId="{E4F533CD-D131-4E79-9FF4-088F02F95BBC}">
      <dgm:prSet/>
      <dgm:spPr/>
      <dgm:t>
        <a:bodyPr/>
        <a:lstStyle/>
        <a:p>
          <a:endParaRPr lang="en-US"/>
        </a:p>
      </dgm:t>
    </dgm:pt>
    <dgm:pt modelId="{94C4BC05-BBD2-4322-B339-A065CC983A9F}">
      <dgm:prSet phldrT="[Text]"/>
      <dgm:spPr/>
      <dgm:t>
        <a:bodyPr/>
        <a:lstStyle/>
        <a:p>
          <a:r>
            <a:rPr lang="en-US" dirty="0"/>
            <a:t>Highest Salary </a:t>
          </a:r>
        </a:p>
      </dgm:t>
    </dgm:pt>
    <dgm:pt modelId="{90F53CDF-6F23-425D-A372-7C1F3988B36B}" type="parTrans" cxnId="{C6FE7AE6-34DE-4D15-9EDD-3032BFAFADDE}">
      <dgm:prSet/>
      <dgm:spPr/>
      <dgm:t>
        <a:bodyPr/>
        <a:lstStyle/>
        <a:p>
          <a:endParaRPr lang="en-US"/>
        </a:p>
      </dgm:t>
    </dgm:pt>
    <dgm:pt modelId="{4844C48F-B40D-490A-B646-64F4E27C46F7}" type="sibTrans" cxnId="{C6FE7AE6-34DE-4D15-9EDD-3032BFAFADDE}">
      <dgm:prSet/>
      <dgm:spPr/>
      <dgm:t>
        <a:bodyPr/>
        <a:lstStyle/>
        <a:p>
          <a:endParaRPr lang="en-US"/>
        </a:p>
      </dgm:t>
    </dgm:pt>
    <dgm:pt modelId="{965A2897-9D7C-4C47-A9C4-1C66B3AEABDB}" type="pres">
      <dgm:prSet presAssocID="{08D6D321-5B3B-4C8E-97CF-B40341F5D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EFD5F0-81A8-4BC6-93CF-726F4769EB5A}" type="pres">
      <dgm:prSet presAssocID="{93FBD971-E188-44FD-ACC3-5020833F5789}" presName="centerShape" presStyleLbl="node0" presStyleIdx="0" presStyleCnt="1" custScaleX="107471" custScaleY="70140"/>
      <dgm:spPr/>
      <dgm:t>
        <a:bodyPr/>
        <a:lstStyle/>
        <a:p>
          <a:endParaRPr lang="en-US"/>
        </a:p>
      </dgm:t>
    </dgm:pt>
    <dgm:pt modelId="{E80C5A39-6906-4979-BB36-82173E2348F8}" type="pres">
      <dgm:prSet presAssocID="{21A7D501-EA4A-4162-8B35-6A388B7816B2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CF42A475-3201-4F74-8A10-E989266AF865}" type="pres">
      <dgm:prSet presAssocID="{A105A26C-5A5A-4423-9829-E817134B3D3E}" presName="node" presStyleLbl="node1" presStyleIdx="0" presStyleCnt="3" custScaleX="94610" custScaleY="65272" custRadScaleRad="97927" custRadScaleInc="4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C7B4A-6CA0-48D9-B76C-E6671F36EA43}" type="pres">
      <dgm:prSet presAssocID="{32AD31B6-2E2D-4D4C-BB7E-430A99B2D5BE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6E291DC0-4FB7-4FAD-986D-15E167BA0DAD}" type="pres">
      <dgm:prSet presAssocID="{849A5FFD-5F90-4FC9-83AB-5D61576DF55A}" presName="node" presStyleLbl="node1" presStyleIdx="1" presStyleCnt="3" custScaleX="103203" custScaleY="645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650F5-EB26-4188-82F3-1569B3E681B7}" type="pres">
      <dgm:prSet presAssocID="{90F53CDF-6F23-425D-A372-7C1F3988B36B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2C57F0F-1F77-4C26-B34F-21854293BF5E}" type="pres">
      <dgm:prSet presAssocID="{94C4BC05-BBD2-4322-B339-A065CC983A9F}" presName="node" presStyleLbl="node1" presStyleIdx="2" presStyleCnt="3" custScaleX="76798" custScaleY="717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DEC0C5-190F-45F2-A4FF-02A4F4E308E3}" type="presOf" srcId="{90F53CDF-6F23-425D-A372-7C1F3988B36B}" destId="{845650F5-EB26-4188-82F3-1569B3E681B7}" srcOrd="0" destOrd="0" presId="urn:microsoft.com/office/officeart/2005/8/layout/radial4"/>
    <dgm:cxn modelId="{7C228E35-D0E6-405A-8850-26C6163A8B24}" type="presOf" srcId="{93FBD971-E188-44FD-ACC3-5020833F5789}" destId="{32EFD5F0-81A8-4BC6-93CF-726F4769EB5A}" srcOrd="0" destOrd="0" presId="urn:microsoft.com/office/officeart/2005/8/layout/radial4"/>
    <dgm:cxn modelId="{3A56A97E-E6A8-42F4-AF59-DA1A539B01D2}" type="presOf" srcId="{A105A26C-5A5A-4423-9829-E817134B3D3E}" destId="{CF42A475-3201-4F74-8A10-E989266AF865}" srcOrd="0" destOrd="0" presId="urn:microsoft.com/office/officeart/2005/8/layout/radial4"/>
    <dgm:cxn modelId="{5C230C8C-BED3-4628-A1FE-9D1F27943314}" type="presOf" srcId="{32AD31B6-2E2D-4D4C-BB7E-430A99B2D5BE}" destId="{D1BC7B4A-6CA0-48D9-B76C-E6671F36EA43}" srcOrd="0" destOrd="0" presId="urn:microsoft.com/office/officeart/2005/8/layout/radial4"/>
    <dgm:cxn modelId="{89D377BD-EA4A-4A37-9698-723E64813570}" type="presOf" srcId="{08D6D321-5B3B-4C8E-97CF-B40341F5D948}" destId="{965A2897-9D7C-4C47-A9C4-1C66B3AEABDB}" srcOrd="0" destOrd="0" presId="urn:microsoft.com/office/officeart/2005/8/layout/radial4"/>
    <dgm:cxn modelId="{C6FE7AE6-34DE-4D15-9EDD-3032BFAFADDE}" srcId="{93FBD971-E188-44FD-ACC3-5020833F5789}" destId="{94C4BC05-BBD2-4322-B339-A065CC983A9F}" srcOrd="2" destOrd="0" parTransId="{90F53CDF-6F23-425D-A372-7C1F3988B36B}" sibTransId="{4844C48F-B40D-490A-B646-64F4E27C46F7}"/>
    <dgm:cxn modelId="{1EE8013F-F07B-4B83-A5B4-357AC10E4672}" type="presOf" srcId="{21A7D501-EA4A-4162-8B35-6A388B7816B2}" destId="{E80C5A39-6906-4979-BB36-82173E2348F8}" srcOrd="0" destOrd="0" presId="urn:microsoft.com/office/officeart/2005/8/layout/radial4"/>
    <dgm:cxn modelId="{BE056224-D7A0-48BC-AA62-192E6F7C85CD}" srcId="{08D6D321-5B3B-4C8E-97CF-B40341F5D948}" destId="{93FBD971-E188-44FD-ACC3-5020833F5789}" srcOrd="0" destOrd="0" parTransId="{C2089297-6C06-41B7-8F18-B7526F5531CE}" sibTransId="{B563B235-232B-4B91-B86A-A3CF14F96027}"/>
    <dgm:cxn modelId="{E4F533CD-D131-4E79-9FF4-088F02F95BBC}" srcId="{93FBD971-E188-44FD-ACC3-5020833F5789}" destId="{849A5FFD-5F90-4FC9-83AB-5D61576DF55A}" srcOrd="1" destOrd="0" parTransId="{32AD31B6-2E2D-4D4C-BB7E-430A99B2D5BE}" sibTransId="{F7F86B21-81C7-426E-91F1-BB61AD77E610}"/>
    <dgm:cxn modelId="{288B8AEB-DADD-4A11-9047-8789012A265D}" type="presOf" srcId="{94C4BC05-BBD2-4322-B339-A065CC983A9F}" destId="{52C57F0F-1F77-4C26-B34F-21854293BF5E}" srcOrd="0" destOrd="0" presId="urn:microsoft.com/office/officeart/2005/8/layout/radial4"/>
    <dgm:cxn modelId="{155959CB-B57A-4588-95EC-DCE27170AE60}" type="presOf" srcId="{849A5FFD-5F90-4FC9-83AB-5D61576DF55A}" destId="{6E291DC0-4FB7-4FAD-986D-15E167BA0DAD}" srcOrd="0" destOrd="0" presId="urn:microsoft.com/office/officeart/2005/8/layout/radial4"/>
    <dgm:cxn modelId="{82B61D0B-C5FE-46B8-B4F7-57537DB6F5BB}" srcId="{93FBD971-E188-44FD-ACC3-5020833F5789}" destId="{A105A26C-5A5A-4423-9829-E817134B3D3E}" srcOrd="0" destOrd="0" parTransId="{21A7D501-EA4A-4162-8B35-6A388B7816B2}" sibTransId="{6B524735-2576-44FF-8D16-EBA1A1EAAA55}"/>
    <dgm:cxn modelId="{1F90FF0E-9486-46EA-8A1C-584780676510}" type="presParOf" srcId="{965A2897-9D7C-4C47-A9C4-1C66B3AEABDB}" destId="{32EFD5F0-81A8-4BC6-93CF-726F4769EB5A}" srcOrd="0" destOrd="0" presId="urn:microsoft.com/office/officeart/2005/8/layout/radial4"/>
    <dgm:cxn modelId="{21BE0D17-F63D-4F42-B8AD-E2C9BEBD788C}" type="presParOf" srcId="{965A2897-9D7C-4C47-A9C4-1C66B3AEABDB}" destId="{E80C5A39-6906-4979-BB36-82173E2348F8}" srcOrd="1" destOrd="0" presId="urn:microsoft.com/office/officeart/2005/8/layout/radial4"/>
    <dgm:cxn modelId="{FAA2A791-7056-413A-8432-2C1780EF685B}" type="presParOf" srcId="{965A2897-9D7C-4C47-A9C4-1C66B3AEABDB}" destId="{CF42A475-3201-4F74-8A10-E989266AF865}" srcOrd="2" destOrd="0" presId="urn:microsoft.com/office/officeart/2005/8/layout/radial4"/>
    <dgm:cxn modelId="{DC027E78-1672-493F-9D49-EFFE148D3FE8}" type="presParOf" srcId="{965A2897-9D7C-4C47-A9C4-1C66B3AEABDB}" destId="{D1BC7B4A-6CA0-48D9-B76C-E6671F36EA43}" srcOrd="3" destOrd="0" presId="urn:microsoft.com/office/officeart/2005/8/layout/radial4"/>
    <dgm:cxn modelId="{81262860-9E96-4F77-8CE5-51CFE4A5B4D8}" type="presParOf" srcId="{965A2897-9D7C-4C47-A9C4-1C66B3AEABDB}" destId="{6E291DC0-4FB7-4FAD-986D-15E167BA0DAD}" srcOrd="4" destOrd="0" presId="urn:microsoft.com/office/officeart/2005/8/layout/radial4"/>
    <dgm:cxn modelId="{C5DFC09E-1C73-47BE-A935-EB7F593D5DDB}" type="presParOf" srcId="{965A2897-9D7C-4C47-A9C4-1C66B3AEABDB}" destId="{845650F5-EB26-4188-82F3-1569B3E681B7}" srcOrd="5" destOrd="0" presId="urn:microsoft.com/office/officeart/2005/8/layout/radial4"/>
    <dgm:cxn modelId="{787BFD59-CA47-40FD-99DF-7657375C3660}" type="presParOf" srcId="{965A2897-9D7C-4C47-A9C4-1C66B3AEABDB}" destId="{52C57F0F-1F77-4C26-B34F-21854293BF5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08A59A-858B-4947-9FBD-587E0CDCC386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91BFC-3643-423F-9401-0ADB663E0815}">
      <dgm:prSet phldrT="[Text]" custT="1"/>
      <dgm:spPr/>
      <dgm:t>
        <a:bodyPr/>
        <a:lstStyle/>
        <a:p>
          <a:r>
            <a:rPr lang="en-US" sz="1800" dirty="0">
              <a:solidFill>
                <a:schemeClr val="bg2"/>
              </a:solidFill>
            </a:rPr>
            <a:t>With proof of Life Event - </a:t>
          </a:r>
          <a:r>
            <a:rPr lang="en-US" sz="1800" b="1" u="sng" dirty="0">
              <a:solidFill>
                <a:schemeClr val="bg2"/>
              </a:solidFill>
            </a:rPr>
            <a:t>30</a:t>
          </a:r>
          <a:r>
            <a:rPr lang="en-US" sz="1800" dirty="0">
              <a:solidFill>
                <a:schemeClr val="bg2"/>
              </a:solidFill>
            </a:rPr>
            <a:t> days to make changes</a:t>
          </a:r>
        </a:p>
      </dgm:t>
    </dgm:pt>
    <dgm:pt modelId="{DEA26586-FD92-4763-BDA8-E0B33D47D1B5}" type="parTrans" cxnId="{A042A0C8-658C-44F6-840B-05519E2E30DB}">
      <dgm:prSet/>
      <dgm:spPr/>
      <dgm:t>
        <a:bodyPr/>
        <a:lstStyle/>
        <a:p>
          <a:endParaRPr lang="en-US"/>
        </a:p>
      </dgm:t>
    </dgm:pt>
    <dgm:pt modelId="{B69004A7-44AB-491B-85C1-3908A285993B}" type="sibTrans" cxnId="{A042A0C8-658C-44F6-840B-05519E2E30DB}">
      <dgm:prSet/>
      <dgm:spPr/>
      <dgm:t>
        <a:bodyPr/>
        <a:lstStyle/>
        <a:p>
          <a:endParaRPr lang="en-US"/>
        </a:p>
      </dgm:t>
    </dgm:pt>
    <dgm:pt modelId="{06EA08B1-E7EB-4C9D-8698-FE282B7F39B0}">
      <dgm:prSet phldrT="[Text]"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Marriage or Divorce</a:t>
          </a:r>
        </a:p>
      </dgm:t>
    </dgm:pt>
    <dgm:pt modelId="{B073C2FE-4480-4EB3-AF4C-7721EF7DEA7C}" type="parTrans" cxnId="{E0DEF570-4A3C-42A6-9B82-FE3A1C54ADCB}">
      <dgm:prSet/>
      <dgm:spPr/>
      <dgm:t>
        <a:bodyPr/>
        <a:lstStyle/>
        <a:p>
          <a:endParaRPr lang="en-US" dirty="0"/>
        </a:p>
      </dgm:t>
    </dgm:pt>
    <dgm:pt modelId="{E3A8FDC8-EAB1-4276-9AA2-DA820781CCD3}" type="sibTrans" cxnId="{E0DEF570-4A3C-42A6-9B82-FE3A1C54ADCB}">
      <dgm:prSet/>
      <dgm:spPr/>
      <dgm:t>
        <a:bodyPr/>
        <a:lstStyle/>
        <a:p>
          <a:endParaRPr lang="en-US"/>
        </a:p>
      </dgm:t>
    </dgm:pt>
    <dgm:pt modelId="{08498DF9-739E-4C9F-9228-49801919F45D}">
      <dgm:prSet phldrT="[Text]"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FTE Change</a:t>
          </a:r>
        </a:p>
      </dgm:t>
    </dgm:pt>
    <dgm:pt modelId="{2EF8B5F9-A8E1-4F7F-A817-BF9B0AE8812A}" type="parTrans" cxnId="{B40C9BCB-697F-4F87-88BE-716342F87CB5}">
      <dgm:prSet/>
      <dgm:spPr/>
      <dgm:t>
        <a:bodyPr/>
        <a:lstStyle/>
        <a:p>
          <a:endParaRPr lang="en-US" dirty="0"/>
        </a:p>
      </dgm:t>
    </dgm:pt>
    <dgm:pt modelId="{A5267E78-3885-4EBF-BE46-64E58A544623}" type="sibTrans" cxnId="{B40C9BCB-697F-4F87-88BE-716342F87CB5}">
      <dgm:prSet/>
      <dgm:spPr/>
      <dgm:t>
        <a:bodyPr/>
        <a:lstStyle/>
        <a:p>
          <a:endParaRPr lang="en-US"/>
        </a:p>
      </dgm:t>
    </dgm:pt>
    <dgm:pt modelId="{DD013F7F-A530-447C-9A55-099C8889E61C}">
      <dgm:prSet phldrT="[Text]"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Loss of coverage</a:t>
          </a:r>
        </a:p>
      </dgm:t>
    </dgm:pt>
    <dgm:pt modelId="{EC330C93-3F12-453A-ACBA-05AF417ACB47}" type="parTrans" cxnId="{E6AF9954-CAE1-432C-9417-23E5FEEFE776}">
      <dgm:prSet/>
      <dgm:spPr/>
      <dgm:t>
        <a:bodyPr/>
        <a:lstStyle/>
        <a:p>
          <a:endParaRPr lang="en-US" dirty="0"/>
        </a:p>
      </dgm:t>
    </dgm:pt>
    <dgm:pt modelId="{426EE53A-EF19-43AE-8AE2-C258F19EC7AA}" type="sibTrans" cxnId="{E6AF9954-CAE1-432C-9417-23E5FEEFE776}">
      <dgm:prSet/>
      <dgm:spPr/>
      <dgm:t>
        <a:bodyPr/>
        <a:lstStyle/>
        <a:p>
          <a:endParaRPr lang="en-US"/>
        </a:p>
      </dgm:t>
    </dgm:pt>
    <dgm:pt modelId="{FEF4C4E1-8310-4289-8380-C735C81FFB01}">
      <dgm:prSet phldrT="[Text]"/>
      <dgm:spPr/>
      <dgm:t>
        <a:bodyPr/>
        <a:lstStyle/>
        <a:p>
          <a:r>
            <a:rPr lang="en-US" dirty="0">
              <a:solidFill>
                <a:schemeClr val="bg2"/>
              </a:solidFill>
            </a:rPr>
            <a:t>Birth or Death</a:t>
          </a:r>
        </a:p>
      </dgm:t>
    </dgm:pt>
    <dgm:pt modelId="{C1BAE296-E7CF-4FA9-8586-2CDCD24B9F26}" type="parTrans" cxnId="{7E822843-49A7-4ED5-9EAC-16539770DDAB}">
      <dgm:prSet/>
      <dgm:spPr/>
      <dgm:t>
        <a:bodyPr/>
        <a:lstStyle/>
        <a:p>
          <a:endParaRPr lang="en-US" dirty="0"/>
        </a:p>
      </dgm:t>
    </dgm:pt>
    <dgm:pt modelId="{D069E57C-F820-4896-8A91-BE6534DDBB79}" type="sibTrans" cxnId="{7E822843-49A7-4ED5-9EAC-16539770DDAB}">
      <dgm:prSet/>
      <dgm:spPr/>
      <dgm:t>
        <a:bodyPr/>
        <a:lstStyle/>
        <a:p>
          <a:endParaRPr lang="en-US"/>
        </a:p>
      </dgm:t>
    </dgm:pt>
    <dgm:pt modelId="{92B9D7ED-D8FA-404D-B8CA-AEE642BEA69E}">
      <dgm:prSet phldrT="[Text]" custScaleX="82957" custScaleY="66798" custRadScaleRad="108449" custRadScaleInc="-4082"/>
      <dgm:spPr/>
      <dgm:t>
        <a:bodyPr/>
        <a:lstStyle/>
        <a:p>
          <a:endParaRPr lang="en-US"/>
        </a:p>
      </dgm:t>
    </dgm:pt>
    <dgm:pt modelId="{A09270B6-CBD7-410C-9EA3-54E17DE854A1}" type="parTrans" cxnId="{88A05A77-D561-4510-A3CB-AA72BBBD88DF}">
      <dgm:prSet/>
      <dgm:spPr/>
      <dgm:t>
        <a:bodyPr/>
        <a:lstStyle/>
        <a:p>
          <a:endParaRPr lang="en-US"/>
        </a:p>
      </dgm:t>
    </dgm:pt>
    <dgm:pt modelId="{7F6251B6-7FED-43CD-AB9C-F5410EF200E1}" type="sibTrans" cxnId="{88A05A77-D561-4510-A3CB-AA72BBBD88DF}">
      <dgm:prSet/>
      <dgm:spPr/>
      <dgm:t>
        <a:bodyPr/>
        <a:lstStyle/>
        <a:p>
          <a:endParaRPr lang="en-US"/>
        </a:p>
      </dgm:t>
    </dgm:pt>
    <dgm:pt modelId="{F505EE53-2CA4-4E63-92AA-25C9368ADDAC}" type="pres">
      <dgm:prSet presAssocID="{6008A59A-858B-4947-9FBD-587E0CDCC38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DCB9DA-881C-44AB-BFF6-BC89FA24D80B}" type="pres">
      <dgm:prSet presAssocID="{1DD91BFC-3643-423F-9401-0ADB663E0815}" presName="centerShape" presStyleLbl="node0" presStyleIdx="0" presStyleCnt="1" custScaleX="170851" custScaleY="106378"/>
      <dgm:spPr/>
      <dgm:t>
        <a:bodyPr/>
        <a:lstStyle/>
        <a:p>
          <a:endParaRPr lang="en-US"/>
        </a:p>
      </dgm:t>
    </dgm:pt>
    <dgm:pt modelId="{A24F79D2-F259-446A-BC33-F74BE5FD00FD}" type="pres">
      <dgm:prSet presAssocID="{B073C2FE-4480-4EB3-AF4C-7721EF7DEA7C}" presName="Name9" presStyleLbl="parChTrans1D2" presStyleIdx="0" presStyleCnt="4"/>
      <dgm:spPr/>
      <dgm:t>
        <a:bodyPr/>
        <a:lstStyle/>
        <a:p>
          <a:endParaRPr lang="en-US"/>
        </a:p>
      </dgm:t>
    </dgm:pt>
    <dgm:pt modelId="{FAEF15F7-9E7A-46C7-BF11-AB62959AA00D}" type="pres">
      <dgm:prSet presAssocID="{B073C2FE-4480-4EB3-AF4C-7721EF7DEA7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B92EA8C-CE3F-4922-8A4C-F90AC41695C4}" type="pres">
      <dgm:prSet presAssocID="{06EA08B1-E7EB-4C9D-8698-FE282B7F39B0}" presName="node" presStyleLbl="node1" presStyleIdx="0" presStyleCnt="4" custScaleX="106070" custScaleY="71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A77F2-7B07-493F-98B6-721936997C0F}" type="pres">
      <dgm:prSet presAssocID="{2EF8B5F9-A8E1-4F7F-A817-BF9B0AE8812A}" presName="Name9" presStyleLbl="parChTrans1D2" presStyleIdx="1" presStyleCnt="4"/>
      <dgm:spPr/>
      <dgm:t>
        <a:bodyPr/>
        <a:lstStyle/>
        <a:p>
          <a:endParaRPr lang="en-US"/>
        </a:p>
      </dgm:t>
    </dgm:pt>
    <dgm:pt modelId="{E2B3C199-0175-423B-AB43-F5C0F3039BDB}" type="pres">
      <dgm:prSet presAssocID="{2EF8B5F9-A8E1-4F7F-A817-BF9B0AE8812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A6AF6F48-7841-421F-A455-68D9F32E750A}" type="pres">
      <dgm:prSet presAssocID="{08498DF9-739E-4C9F-9228-49801919F45D}" presName="node" presStyleLbl="node1" presStyleIdx="1" presStyleCnt="4" custScaleX="82957" custScaleY="66798" custRadScaleRad="108449" custRadScaleInc="-40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D6AB0-5D59-4D2B-A481-9F2463BA5A0A}" type="pres">
      <dgm:prSet presAssocID="{EC330C93-3F12-453A-ACBA-05AF417ACB47}" presName="Name9" presStyleLbl="parChTrans1D2" presStyleIdx="2" presStyleCnt="4"/>
      <dgm:spPr/>
      <dgm:t>
        <a:bodyPr/>
        <a:lstStyle/>
        <a:p>
          <a:endParaRPr lang="en-US"/>
        </a:p>
      </dgm:t>
    </dgm:pt>
    <dgm:pt modelId="{DAD95E5D-87BE-405D-96EF-FA1F4462ABD5}" type="pres">
      <dgm:prSet presAssocID="{EC330C93-3F12-453A-ACBA-05AF417ACB4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46D35477-841A-4AD9-AAE8-41CDB49989AF}" type="pres">
      <dgm:prSet presAssocID="{DD013F7F-A530-447C-9A55-099C8889E61C}" presName="node" presStyleLbl="node1" presStyleIdx="2" presStyleCnt="4" custScaleX="93914" custScaleY="65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F667C-C5F5-49A9-AE81-A8F2F4F2FA92}" type="pres">
      <dgm:prSet presAssocID="{C1BAE296-E7CF-4FA9-8586-2CDCD24B9F26}" presName="Name9" presStyleLbl="parChTrans1D2" presStyleIdx="3" presStyleCnt="4"/>
      <dgm:spPr/>
      <dgm:t>
        <a:bodyPr/>
        <a:lstStyle/>
        <a:p>
          <a:endParaRPr lang="en-US"/>
        </a:p>
      </dgm:t>
    </dgm:pt>
    <dgm:pt modelId="{C5E40DF0-E98B-4980-9EE8-B6A7D0E7D927}" type="pres">
      <dgm:prSet presAssocID="{C1BAE296-E7CF-4FA9-8586-2CDCD24B9F26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3AFA44B-7855-4FDD-898E-CA928B5C8F98}" type="pres">
      <dgm:prSet presAssocID="{FEF4C4E1-8310-4289-8380-C735C81FFB01}" presName="node" presStyleLbl="node1" presStyleIdx="3" presStyleCnt="4" custScaleX="84277" custScaleY="69135" custRadScaleRad="114607" custRadScaleInc="3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581F64-CA0E-48F6-8AA2-66C24B93D135}" type="presOf" srcId="{FEF4C4E1-8310-4289-8380-C735C81FFB01}" destId="{93AFA44B-7855-4FDD-898E-CA928B5C8F98}" srcOrd="0" destOrd="0" presId="urn:microsoft.com/office/officeart/2005/8/layout/radial1"/>
    <dgm:cxn modelId="{B40C9BCB-697F-4F87-88BE-716342F87CB5}" srcId="{1DD91BFC-3643-423F-9401-0ADB663E0815}" destId="{08498DF9-739E-4C9F-9228-49801919F45D}" srcOrd="1" destOrd="0" parTransId="{2EF8B5F9-A8E1-4F7F-A817-BF9B0AE8812A}" sibTransId="{A5267E78-3885-4EBF-BE46-64E58A544623}"/>
    <dgm:cxn modelId="{88A05A77-D561-4510-A3CB-AA72BBBD88DF}" srcId="{6008A59A-858B-4947-9FBD-587E0CDCC386}" destId="{92B9D7ED-D8FA-404D-B8CA-AEE642BEA69E}" srcOrd="1" destOrd="0" parTransId="{A09270B6-CBD7-410C-9EA3-54E17DE854A1}" sibTransId="{7F6251B6-7FED-43CD-AB9C-F5410EF200E1}"/>
    <dgm:cxn modelId="{342F0AA9-A25B-4BE3-AB06-49C13230412C}" type="presOf" srcId="{06EA08B1-E7EB-4C9D-8698-FE282B7F39B0}" destId="{8B92EA8C-CE3F-4922-8A4C-F90AC41695C4}" srcOrd="0" destOrd="0" presId="urn:microsoft.com/office/officeart/2005/8/layout/radial1"/>
    <dgm:cxn modelId="{E0DEF570-4A3C-42A6-9B82-FE3A1C54ADCB}" srcId="{1DD91BFC-3643-423F-9401-0ADB663E0815}" destId="{06EA08B1-E7EB-4C9D-8698-FE282B7F39B0}" srcOrd="0" destOrd="0" parTransId="{B073C2FE-4480-4EB3-AF4C-7721EF7DEA7C}" sibTransId="{E3A8FDC8-EAB1-4276-9AA2-DA820781CCD3}"/>
    <dgm:cxn modelId="{FDAC891C-E4B9-4CBF-86D6-0FC3C6B5A8CB}" type="presOf" srcId="{C1BAE296-E7CF-4FA9-8586-2CDCD24B9F26}" destId="{95AF667C-C5F5-49A9-AE81-A8F2F4F2FA92}" srcOrd="0" destOrd="0" presId="urn:microsoft.com/office/officeart/2005/8/layout/radial1"/>
    <dgm:cxn modelId="{27B17494-6D97-48C0-A857-CC856098DECB}" type="presOf" srcId="{6008A59A-858B-4947-9FBD-587E0CDCC386}" destId="{F505EE53-2CA4-4E63-92AA-25C9368ADDAC}" srcOrd="0" destOrd="0" presId="urn:microsoft.com/office/officeart/2005/8/layout/radial1"/>
    <dgm:cxn modelId="{B81F69EC-0484-42B8-A5A7-F294314C0189}" type="presOf" srcId="{B073C2FE-4480-4EB3-AF4C-7721EF7DEA7C}" destId="{FAEF15F7-9E7A-46C7-BF11-AB62959AA00D}" srcOrd="1" destOrd="0" presId="urn:microsoft.com/office/officeart/2005/8/layout/radial1"/>
    <dgm:cxn modelId="{E6AF9954-CAE1-432C-9417-23E5FEEFE776}" srcId="{1DD91BFC-3643-423F-9401-0ADB663E0815}" destId="{DD013F7F-A530-447C-9A55-099C8889E61C}" srcOrd="2" destOrd="0" parTransId="{EC330C93-3F12-453A-ACBA-05AF417ACB47}" sibTransId="{426EE53A-EF19-43AE-8AE2-C258F19EC7AA}"/>
    <dgm:cxn modelId="{6E2247FF-06E3-4F72-A455-00F5A8A98CEB}" type="presOf" srcId="{08498DF9-739E-4C9F-9228-49801919F45D}" destId="{A6AF6F48-7841-421F-A455-68D9F32E750A}" srcOrd="0" destOrd="0" presId="urn:microsoft.com/office/officeart/2005/8/layout/radial1"/>
    <dgm:cxn modelId="{7D498AB5-08F7-4B75-BCE4-35B735132080}" type="presOf" srcId="{2EF8B5F9-A8E1-4F7F-A817-BF9B0AE8812A}" destId="{E2B3C199-0175-423B-AB43-F5C0F3039BDB}" srcOrd="1" destOrd="0" presId="urn:microsoft.com/office/officeart/2005/8/layout/radial1"/>
    <dgm:cxn modelId="{7E822843-49A7-4ED5-9EAC-16539770DDAB}" srcId="{1DD91BFC-3643-423F-9401-0ADB663E0815}" destId="{FEF4C4E1-8310-4289-8380-C735C81FFB01}" srcOrd="3" destOrd="0" parTransId="{C1BAE296-E7CF-4FA9-8586-2CDCD24B9F26}" sibTransId="{D069E57C-F820-4896-8A91-BE6534DDBB79}"/>
    <dgm:cxn modelId="{361DBEC6-8746-4523-90FF-889D343D3BF1}" type="presOf" srcId="{B073C2FE-4480-4EB3-AF4C-7721EF7DEA7C}" destId="{A24F79D2-F259-446A-BC33-F74BE5FD00FD}" srcOrd="0" destOrd="0" presId="urn:microsoft.com/office/officeart/2005/8/layout/radial1"/>
    <dgm:cxn modelId="{FDC3772B-41A4-45D7-901A-DFB1B26BB9CD}" type="presOf" srcId="{EC330C93-3F12-453A-ACBA-05AF417ACB47}" destId="{51DD6AB0-5D59-4D2B-A481-9F2463BA5A0A}" srcOrd="0" destOrd="0" presId="urn:microsoft.com/office/officeart/2005/8/layout/radial1"/>
    <dgm:cxn modelId="{A042A0C8-658C-44F6-840B-05519E2E30DB}" srcId="{6008A59A-858B-4947-9FBD-587E0CDCC386}" destId="{1DD91BFC-3643-423F-9401-0ADB663E0815}" srcOrd="0" destOrd="0" parTransId="{DEA26586-FD92-4763-BDA8-E0B33D47D1B5}" sibTransId="{B69004A7-44AB-491B-85C1-3908A285993B}"/>
    <dgm:cxn modelId="{4920CAF1-02FA-4D75-AA92-A9112406E01C}" type="presOf" srcId="{DD013F7F-A530-447C-9A55-099C8889E61C}" destId="{46D35477-841A-4AD9-AAE8-41CDB49989AF}" srcOrd="0" destOrd="0" presId="urn:microsoft.com/office/officeart/2005/8/layout/radial1"/>
    <dgm:cxn modelId="{B43A85D6-C736-45CD-B898-34A99395A5B7}" type="presOf" srcId="{C1BAE296-E7CF-4FA9-8586-2CDCD24B9F26}" destId="{C5E40DF0-E98B-4980-9EE8-B6A7D0E7D927}" srcOrd="1" destOrd="0" presId="urn:microsoft.com/office/officeart/2005/8/layout/radial1"/>
    <dgm:cxn modelId="{2F488152-0385-4FBC-B823-5BA584F7ECF5}" type="presOf" srcId="{2EF8B5F9-A8E1-4F7F-A817-BF9B0AE8812A}" destId="{EC6A77F2-7B07-493F-98B6-721936997C0F}" srcOrd="0" destOrd="0" presId="urn:microsoft.com/office/officeart/2005/8/layout/radial1"/>
    <dgm:cxn modelId="{9F6049AD-3960-44AE-9E74-120FF1C52E51}" type="presOf" srcId="{1DD91BFC-3643-423F-9401-0ADB663E0815}" destId="{ECDCB9DA-881C-44AB-BFF6-BC89FA24D80B}" srcOrd="0" destOrd="0" presId="urn:microsoft.com/office/officeart/2005/8/layout/radial1"/>
    <dgm:cxn modelId="{5CCBA9DA-DFC4-46E9-BC19-7F2411DF4EF6}" type="presOf" srcId="{EC330C93-3F12-453A-ACBA-05AF417ACB47}" destId="{DAD95E5D-87BE-405D-96EF-FA1F4462ABD5}" srcOrd="1" destOrd="0" presId="urn:microsoft.com/office/officeart/2005/8/layout/radial1"/>
    <dgm:cxn modelId="{847585EA-A245-492C-81BE-67B4242B539C}" type="presParOf" srcId="{F505EE53-2CA4-4E63-92AA-25C9368ADDAC}" destId="{ECDCB9DA-881C-44AB-BFF6-BC89FA24D80B}" srcOrd="0" destOrd="0" presId="urn:microsoft.com/office/officeart/2005/8/layout/radial1"/>
    <dgm:cxn modelId="{1BB1F8E0-C206-4130-B559-D9B9018A6DA1}" type="presParOf" srcId="{F505EE53-2CA4-4E63-92AA-25C9368ADDAC}" destId="{A24F79D2-F259-446A-BC33-F74BE5FD00FD}" srcOrd="1" destOrd="0" presId="urn:microsoft.com/office/officeart/2005/8/layout/radial1"/>
    <dgm:cxn modelId="{AF75EDA5-B505-4D35-8B9C-AA1D4B39868F}" type="presParOf" srcId="{A24F79D2-F259-446A-BC33-F74BE5FD00FD}" destId="{FAEF15F7-9E7A-46C7-BF11-AB62959AA00D}" srcOrd="0" destOrd="0" presId="urn:microsoft.com/office/officeart/2005/8/layout/radial1"/>
    <dgm:cxn modelId="{CA271D39-2472-41C5-B162-E6BD60389986}" type="presParOf" srcId="{F505EE53-2CA4-4E63-92AA-25C9368ADDAC}" destId="{8B92EA8C-CE3F-4922-8A4C-F90AC41695C4}" srcOrd="2" destOrd="0" presId="urn:microsoft.com/office/officeart/2005/8/layout/radial1"/>
    <dgm:cxn modelId="{D2CF580D-C4E6-42EC-8837-0657A5A17DFE}" type="presParOf" srcId="{F505EE53-2CA4-4E63-92AA-25C9368ADDAC}" destId="{EC6A77F2-7B07-493F-98B6-721936997C0F}" srcOrd="3" destOrd="0" presId="urn:microsoft.com/office/officeart/2005/8/layout/radial1"/>
    <dgm:cxn modelId="{BF668E6E-30A3-46C6-83FB-96D3E66702EA}" type="presParOf" srcId="{EC6A77F2-7B07-493F-98B6-721936997C0F}" destId="{E2B3C199-0175-423B-AB43-F5C0F3039BDB}" srcOrd="0" destOrd="0" presId="urn:microsoft.com/office/officeart/2005/8/layout/radial1"/>
    <dgm:cxn modelId="{DCF8DFD5-FAF2-4547-A882-1076BB2CF8B7}" type="presParOf" srcId="{F505EE53-2CA4-4E63-92AA-25C9368ADDAC}" destId="{A6AF6F48-7841-421F-A455-68D9F32E750A}" srcOrd="4" destOrd="0" presId="urn:microsoft.com/office/officeart/2005/8/layout/radial1"/>
    <dgm:cxn modelId="{D4DFD4A6-D4D5-4E89-84FD-A0E3A3CAC153}" type="presParOf" srcId="{F505EE53-2CA4-4E63-92AA-25C9368ADDAC}" destId="{51DD6AB0-5D59-4D2B-A481-9F2463BA5A0A}" srcOrd="5" destOrd="0" presId="urn:microsoft.com/office/officeart/2005/8/layout/radial1"/>
    <dgm:cxn modelId="{055ACE46-41B8-4EDF-AE55-25AD820EE3DF}" type="presParOf" srcId="{51DD6AB0-5D59-4D2B-A481-9F2463BA5A0A}" destId="{DAD95E5D-87BE-405D-96EF-FA1F4462ABD5}" srcOrd="0" destOrd="0" presId="urn:microsoft.com/office/officeart/2005/8/layout/radial1"/>
    <dgm:cxn modelId="{B182503A-E7CA-4720-BF21-ED74118A3894}" type="presParOf" srcId="{F505EE53-2CA4-4E63-92AA-25C9368ADDAC}" destId="{46D35477-841A-4AD9-AAE8-41CDB49989AF}" srcOrd="6" destOrd="0" presId="urn:microsoft.com/office/officeart/2005/8/layout/radial1"/>
    <dgm:cxn modelId="{1BE66C15-9C1F-4225-9235-134D7A825A51}" type="presParOf" srcId="{F505EE53-2CA4-4E63-92AA-25C9368ADDAC}" destId="{95AF667C-C5F5-49A9-AE81-A8F2F4F2FA92}" srcOrd="7" destOrd="0" presId="urn:microsoft.com/office/officeart/2005/8/layout/radial1"/>
    <dgm:cxn modelId="{0B6EE6AE-D2AC-4903-986D-230D17C4309E}" type="presParOf" srcId="{95AF667C-C5F5-49A9-AE81-A8F2F4F2FA92}" destId="{C5E40DF0-E98B-4980-9EE8-B6A7D0E7D927}" srcOrd="0" destOrd="0" presId="urn:microsoft.com/office/officeart/2005/8/layout/radial1"/>
    <dgm:cxn modelId="{F56EE288-317D-4C21-A8EA-5DD3DE92F700}" type="presParOf" srcId="{F505EE53-2CA4-4E63-92AA-25C9368ADDAC}" destId="{93AFA44B-7855-4FDD-898E-CA928B5C8F9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8EE1E517-BF05-44A1-A066-77154249D9A3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CEA27358-F3B7-4C70-B34A-AE8E5E3FEF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7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forms rcvd be sure both rcvd</a:t>
            </a:r>
            <a:r>
              <a:rPr lang="en-US" baseline="0" dirty="0"/>
              <a:t> and completed.    </a:t>
            </a:r>
          </a:p>
          <a:p>
            <a:r>
              <a:rPr lang="en-US" baseline="0" dirty="0"/>
              <a:t>If knowledge of Life Change refer EE to 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27358-F3B7-4C70-B34A-AE8E5E3FEF2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9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8EAFC0B-8F46-4B90-B98D-C4206E16EA96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C55ED56-C1CB-49CB-B296-E77D3F5F552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3276600"/>
            <a:ext cx="1981200" cy="3276600"/>
          </a:xfrm>
        </p:spPr>
        <p:txBody>
          <a:bodyPr>
            <a:no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2450" b="1" spc="120" dirty="0" smtClean="0">
                <a:solidFill>
                  <a:schemeClr val="tx1"/>
                </a:solidFill>
              </a:rPr>
              <a:t>Presented by:</a:t>
            </a:r>
          </a:p>
          <a:p>
            <a:pPr algn="ctr"/>
            <a:endParaRPr lang="en-US" sz="2000" b="1" spc="120" dirty="0" smtClean="0">
              <a:solidFill>
                <a:schemeClr val="tx1"/>
              </a:solidFill>
            </a:endParaRPr>
          </a:p>
          <a:p>
            <a:pPr algn="ctr"/>
            <a:r>
              <a:rPr lang="en-US" sz="2050" b="1" spc="120" dirty="0" smtClean="0">
                <a:solidFill>
                  <a:schemeClr val="tx1"/>
                </a:solidFill>
              </a:rPr>
              <a:t>Lori Benetti</a:t>
            </a:r>
          </a:p>
          <a:p>
            <a:pPr algn="ctr"/>
            <a:r>
              <a:rPr lang="en-US" sz="2050" b="1" spc="120" dirty="0" smtClean="0">
                <a:solidFill>
                  <a:schemeClr val="tx1"/>
                </a:solidFill>
              </a:rPr>
              <a:t>and</a:t>
            </a:r>
          </a:p>
          <a:p>
            <a:pPr algn="ctr"/>
            <a:r>
              <a:rPr lang="en-US" sz="2050" b="1" spc="120" dirty="0" smtClean="0">
                <a:solidFill>
                  <a:schemeClr val="tx1"/>
                </a:solidFill>
              </a:rPr>
              <a:t>Deborah Dobbins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6400800" cy="16002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Payroll-BENEFITs</a:t>
            </a:r>
            <a:b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road show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191000"/>
            <a:ext cx="5891284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82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/>
              <a:t>Payroll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3657600" cy="41910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Sick leave loaded in </a:t>
            </a:r>
            <a:r>
              <a:rPr lang="en-US" dirty="0" smtClean="0"/>
              <a:t>advance</a:t>
            </a:r>
          </a:p>
          <a:p>
            <a:pPr lvl="1"/>
            <a:r>
              <a:rPr lang="en-US" dirty="0" smtClean="0"/>
              <a:t>10 days 8 hrs. per day</a:t>
            </a:r>
            <a:endParaRPr lang="en-US" dirty="0"/>
          </a:p>
          <a:p>
            <a:r>
              <a:rPr lang="en-US" dirty="0" smtClean="0"/>
              <a:t>Personal Day(s)</a:t>
            </a:r>
          </a:p>
          <a:p>
            <a:r>
              <a:rPr lang="en-US" dirty="0" smtClean="0"/>
              <a:t>Sick </a:t>
            </a:r>
            <a:r>
              <a:rPr lang="en-US" dirty="0"/>
              <a:t>Leave donations</a:t>
            </a:r>
          </a:p>
          <a:p>
            <a:r>
              <a:rPr lang="en-US" dirty="0"/>
              <a:t>Extended sick leave </a:t>
            </a:r>
            <a:r>
              <a:rPr lang="en-US" dirty="0" smtClean="0"/>
              <a:t>Differential </a:t>
            </a:r>
            <a:r>
              <a:rPr lang="en-US" dirty="0"/>
              <a:t>pay*up to 100 days per </a:t>
            </a:r>
            <a:r>
              <a:rPr lang="en-US" dirty="0" smtClean="0"/>
              <a:t>year</a:t>
            </a:r>
          </a:p>
          <a:p>
            <a:r>
              <a:rPr lang="en-US" dirty="0" smtClean="0"/>
              <a:t>100 days w/o pay</a:t>
            </a:r>
            <a:endParaRPr lang="en-US" dirty="0"/>
          </a:p>
          <a:p>
            <a:r>
              <a:rPr lang="en-US" dirty="0" smtClean="0"/>
              <a:t>18 </a:t>
            </a:r>
            <a:r>
              <a:rPr lang="en-US" dirty="0"/>
              <a:t>Month </a:t>
            </a:r>
            <a:r>
              <a:rPr lang="en-US" dirty="0" smtClean="0"/>
              <a:t>Re-employment </a:t>
            </a:r>
            <a:r>
              <a:rPr lang="en-US" dirty="0"/>
              <a:t>list</a:t>
            </a:r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r>
              <a:rPr lang="en-US" dirty="0" smtClean="0"/>
              <a:t>*Differential pay </a:t>
            </a:r>
            <a:r>
              <a:rPr lang="en-US" dirty="0"/>
              <a:t>will effect future </a:t>
            </a:r>
            <a:r>
              <a:rPr lang="en-US" dirty="0" smtClean="0"/>
              <a:t>STRS </a:t>
            </a:r>
            <a:r>
              <a:rPr lang="en-US" dirty="0"/>
              <a:t>benefits.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4876800" y="1722438"/>
            <a:ext cx="38100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/>
              <a:t>Sick Leave Reporting</a:t>
            </a:r>
            <a:endParaRPr lang="en-US" sz="28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953000" y="2438399"/>
            <a:ext cx="3733800" cy="41148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full sick day is 8 hrs. no matter class time scheduled</a:t>
            </a:r>
            <a:endParaRPr lang="en-US" dirty="0"/>
          </a:p>
          <a:p>
            <a:r>
              <a:rPr lang="en-US" dirty="0" smtClean="0"/>
              <a:t>A partial day is percentage of scheduled hours missed. (3/6 = 50%)</a:t>
            </a:r>
            <a:endParaRPr lang="en-US" dirty="0"/>
          </a:p>
          <a:p>
            <a:r>
              <a:rPr lang="en-US" dirty="0" smtClean="0"/>
              <a:t>Faculty minimum obligation is 175 days per year</a:t>
            </a:r>
          </a:p>
          <a:p>
            <a:r>
              <a:rPr lang="en-US" dirty="0" smtClean="0"/>
              <a:t>During extended illness unscheduled days are deducted from sick leave (Fridays)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/>
                </a:solidFill>
              </a:rPr>
              <a:t>Paid/unpaid Leaves</a:t>
            </a:r>
            <a:endParaRPr lang="en-US" sz="5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27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411162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Sabbatical Leave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4267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Full Academic Year will be 75% of annual salary</a:t>
            </a:r>
          </a:p>
          <a:p>
            <a:r>
              <a:rPr lang="en-US" dirty="0" smtClean="0"/>
              <a:t>1 Semester will be 90% of annual salary</a:t>
            </a:r>
          </a:p>
          <a:p>
            <a:r>
              <a:rPr lang="en-US" dirty="0" smtClean="0"/>
              <a:t>Library &amp; Special Assignments Faculty will be 95% of annual salary for the semester</a:t>
            </a:r>
          </a:p>
          <a:p>
            <a:r>
              <a:rPr lang="en-US" dirty="0" smtClean="0"/>
              <a:t>Workload banking may be used to augment salary</a:t>
            </a:r>
          </a:p>
          <a:p>
            <a:r>
              <a:rPr lang="en-US" dirty="0" smtClean="0"/>
              <a:t>STRS credit may be purchased after completion of Sabbatical leave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411162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Reduced Work Load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724400" y="2209800"/>
            <a:ext cx="4041775" cy="4343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Must have reached age 55 prior to reduced work load</a:t>
            </a:r>
          </a:p>
          <a:p>
            <a:r>
              <a:rPr lang="en-US" dirty="0" smtClean="0"/>
              <a:t>Must have been employed full time at CLPCCD with at least 10 years of creditable service</a:t>
            </a:r>
          </a:p>
          <a:p>
            <a:r>
              <a:rPr lang="en-US" dirty="0" smtClean="0"/>
              <a:t>Please see contract for further restrictions and requirements</a:t>
            </a:r>
          </a:p>
          <a:p>
            <a:r>
              <a:rPr lang="en-US" dirty="0" smtClean="0"/>
              <a:t>STRS requires at least 50% FTE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leaves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239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6324600" cy="1219200"/>
          </a:xfrm>
          <a:noFill/>
          <a:ln w="50800" cmpd="thickThin">
            <a:solidFill>
              <a:schemeClr val="tx2"/>
            </a:solidFill>
          </a:ln>
        </p:spPr>
        <p:txBody>
          <a:bodyPr/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Personal Necessity and Bereavement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16" y="1186234"/>
            <a:ext cx="1632998" cy="1180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676400"/>
            <a:ext cx="281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Bereavement for “Family”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Mother, Father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Brother, Sister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Grandparents and  grandchildren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In-laws – parents,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    son, daughter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Spouse, Significant Other, Domestic Partner, Relative in household or by Chancellor approval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0" y="1676400"/>
            <a:ext cx="281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Personal Necessity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Maximum of 56 hours per fiscal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Must be handled during business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Full dock for overuse of personal necessity*</a:t>
            </a:r>
          </a:p>
          <a:p>
            <a:pPr algn="ctr"/>
            <a:endParaRPr lang="en-US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US" u="sng" dirty="0" smtClean="0">
                <a:solidFill>
                  <a:schemeClr val="tx2">
                    <a:lumMod val="50000"/>
                  </a:schemeClr>
                </a:solidFill>
              </a:rPr>
              <a:t>Personal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1 day per academic yr.</a:t>
            </a:r>
            <a:endParaRPr lang="en-US" u="sng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*Dock pay may effect future service credit with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CalSTRS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410200"/>
            <a:ext cx="6400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Bereavement Leave</a:t>
            </a:r>
          </a:p>
          <a:p>
            <a:endParaRPr lang="en-US" sz="800" u="sng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3 Working Days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5 Days if traveling out of state or 350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air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miles is required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240" y="2994915"/>
            <a:ext cx="1754156" cy="13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95300" y="457200"/>
            <a:ext cx="8267700" cy="990600"/>
          </a:xfrm>
          <a:ln w="50800" cmpd="thickThin">
            <a:solidFill>
              <a:schemeClr val="tx2"/>
            </a:solidFill>
            <a:prstDash val="solid"/>
          </a:ln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000" b="1" spc="150" dirty="0">
                <a:ln w="11430"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Planning for Retirement?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76446042"/>
              </p:ext>
            </p:extLst>
          </p:nvPr>
        </p:nvGraphicFramePr>
        <p:xfrm>
          <a:off x="5105400" y="3517900"/>
          <a:ext cx="40386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 rot="1000221">
            <a:off x="6891077" y="2331973"/>
            <a:ext cx="1534045" cy="986629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403(b) &amp; 457 Plans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58338734"/>
              </p:ext>
            </p:extLst>
          </p:nvPr>
        </p:nvGraphicFramePr>
        <p:xfrm>
          <a:off x="228600" y="1676400"/>
          <a:ext cx="48768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705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3422046"/>
              </p:ext>
            </p:extLst>
          </p:nvPr>
        </p:nvGraphicFramePr>
        <p:xfrm>
          <a:off x="426407" y="2209800"/>
          <a:ext cx="8305800" cy="123888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84300"/>
                <a:gridCol w="1384300"/>
                <a:gridCol w="1384300"/>
                <a:gridCol w="1384300"/>
                <a:gridCol w="1384300"/>
                <a:gridCol w="1384300"/>
              </a:tblGrid>
              <a:tr h="37084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 smtClean="0">
                          <a:effectLst/>
                        </a:rPr>
                        <a:t>   Charlie </a:t>
                      </a:r>
                      <a:r>
                        <a:rPr lang="en-US" sz="1600" b="0" u="none" strike="noStrike" dirty="0">
                          <a:effectLst/>
                        </a:rPr>
                        <a:t>Brown  DOB 07/01/1962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 smtClean="0">
                          <a:effectLst/>
                        </a:rPr>
                        <a:t>   Current </a:t>
                      </a:r>
                      <a:r>
                        <a:rPr lang="en-US" sz="1600" b="0" u="none" strike="noStrike" dirty="0">
                          <a:effectLst/>
                        </a:rPr>
                        <a:t>Service Credit =  20 yrs.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</a:rPr>
                        <a:t>Planned Retirement Date:  07/01/2019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Final Compensation: $4,735   Sick: 50 </a:t>
                      </a:r>
                      <a:r>
                        <a:rPr lang="en-US" sz="1600" b="0" u="none" strike="noStrike" dirty="0" smtClean="0">
                          <a:effectLst/>
                        </a:rPr>
                        <a:t>Hours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At Age 57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At Age 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At Age 59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At Age 60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At Age 61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Scenario </a:t>
                      </a:r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$2,253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$2,419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$2,591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$2,771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$2,955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2075244"/>
              </p:ext>
            </p:extLst>
          </p:nvPr>
        </p:nvGraphicFramePr>
        <p:xfrm>
          <a:off x="426407" y="3962400"/>
          <a:ext cx="8305800" cy="123888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84300"/>
                <a:gridCol w="1384300"/>
                <a:gridCol w="1384300"/>
                <a:gridCol w="1384300"/>
                <a:gridCol w="1384300"/>
                <a:gridCol w="1384300"/>
              </a:tblGrid>
              <a:tr h="370840">
                <a:tc gridSpan="3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600" b="0" u="none" strike="noStrike" kern="1200" dirty="0" smtClean="0">
                          <a:effectLst/>
                        </a:rPr>
                        <a:t>   Charlie </a:t>
                      </a:r>
                      <a:r>
                        <a:rPr lang="en-US" sz="1600" b="0" u="none" strike="noStrike" kern="1200" dirty="0">
                          <a:effectLst/>
                        </a:rPr>
                        <a:t>Brown  DOB 07/01/1962</a:t>
                      </a:r>
                      <a:br>
                        <a:rPr lang="en-US" sz="1600" b="0" u="none" strike="noStrike" kern="1200" dirty="0">
                          <a:effectLst/>
                        </a:rPr>
                      </a:br>
                      <a:r>
                        <a:rPr lang="en-US" sz="1600" b="0" u="none" strike="noStrike" kern="1200" dirty="0" smtClean="0">
                          <a:effectLst/>
                        </a:rPr>
                        <a:t>   Current </a:t>
                      </a:r>
                      <a:r>
                        <a:rPr lang="en-US" sz="1600" b="0" u="none" strike="noStrike" kern="1200" dirty="0">
                          <a:effectLst/>
                        </a:rPr>
                        <a:t>Service Credit =  20 yrs.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u="none" strike="noStrike" kern="1200" dirty="0">
                          <a:effectLst/>
                        </a:rPr>
                        <a:t>Planned Retirement Date:  07/01/2023 </a:t>
                      </a:r>
                      <a:br>
                        <a:rPr lang="en-US" sz="1600" b="0" u="none" strike="noStrike" kern="1200" dirty="0">
                          <a:effectLst/>
                        </a:rPr>
                      </a:br>
                      <a:r>
                        <a:rPr lang="en-US" sz="1600" b="0" u="none" strike="noStrike" kern="1200" dirty="0">
                          <a:effectLst/>
                        </a:rPr>
                        <a:t>Final Compensation: $4,735 Sick: 434 </a:t>
                      </a:r>
                      <a:r>
                        <a:rPr lang="en-US" sz="1600" b="0" u="none" strike="noStrike" kern="1200" dirty="0" smtClean="0">
                          <a:effectLst/>
                        </a:rPr>
                        <a:t>Hours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At Age 61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At Age 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At Age 63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At Age 64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At Age 65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Scenario 2*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$3,322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$3,534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$3,752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$3,880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$4,009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CalPErs</a:t>
            </a:r>
            <a:r>
              <a:rPr lang="en-US" dirty="0" smtClean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chemeClr val="accent2"/>
                </a:solidFill>
              </a:rPr>
              <a:t>Pension estimates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sz="2400" dirty="0">
                <a:solidFill>
                  <a:schemeClr val="accent2"/>
                </a:solidFill>
              </a:rPr>
              <a:t>**estimate only**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7932" y="5931932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*Assumes 6% wage increase over 4 years, 5% longevity &amp; 4 yrs. Sick leave accrual.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Calstrs</a:t>
            </a:r>
            <a:r>
              <a:rPr lang="en-US" dirty="0" smtClean="0">
                <a:solidFill>
                  <a:schemeClr val="accent2"/>
                </a:solidFill>
              </a:rPr>
              <a:t>  </a:t>
            </a:r>
            <a:r>
              <a:rPr lang="en-US" dirty="0">
                <a:solidFill>
                  <a:schemeClr val="accent2"/>
                </a:solidFill>
              </a:rPr>
              <a:t>Pension estimates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sz="2400" dirty="0">
                <a:solidFill>
                  <a:schemeClr val="accent2"/>
                </a:solidFill>
              </a:rPr>
              <a:t>**estimate only**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00619"/>
              </p:ext>
            </p:extLst>
          </p:nvPr>
        </p:nvGraphicFramePr>
        <p:xfrm>
          <a:off x="685800" y="1828800"/>
          <a:ext cx="7848600" cy="472884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209800"/>
                <a:gridCol w="1790700"/>
                <a:gridCol w="1866900"/>
                <a:gridCol w="1981200"/>
              </a:tblGrid>
              <a:tr h="508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800" b="0" u="sng" strike="noStrike" dirty="0">
                          <a:solidFill>
                            <a:schemeClr val="accent2"/>
                          </a:solidFill>
                          <a:effectLst/>
                        </a:rPr>
                        <a:t>Information Provided for Estimates:</a:t>
                      </a:r>
                      <a:endParaRPr lang="en-US" sz="2800" b="0" i="0" u="sng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Retirement date: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10/12/2037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10/12/2040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10/12/1943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Your age at retirement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Years of service credit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(incl. sick leave)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28.714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31.714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Sick leave </a:t>
                      </a:r>
                      <a:r>
                        <a:rPr lang="en-US" sz="1600" b="0" u="none" strike="noStrike" dirty="0" smtClean="0">
                          <a:effectLst/>
                        </a:rPr>
                        <a:t>included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( 0 )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( 125 Days)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( 125 Days)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Age factor based on </a:t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DOB   10/12/1977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0.024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Average monthly </a:t>
                      </a:r>
                      <a:r>
                        <a:rPr lang="en-US" sz="1600" b="0" u="none" strike="noStrike" dirty="0" smtClean="0">
                          <a:effectLst/>
                        </a:rPr>
                        <a:t>salary over 3 year period</a:t>
                      </a:r>
                      <a:r>
                        <a:rPr lang="en-US" sz="1600" b="0" u="none" strike="noStrike" dirty="0">
                          <a:effectLst/>
                        </a:rPr>
                        <a:t/>
                      </a:r>
                      <a:br>
                        <a:rPr lang="en-US" sz="1600" b="0" u="none" strike="noStrike" dirty="0">
                          <a:effectLst/>
                        </a:rPr>
                      </a:br>
                      <a:r>
                        <a:rPr lang="en-US" sz="1600" b="0" u="none" strike="noStrike" dirty="0">
                          <a:effectLst/>
                        </a:rPr>
                        <a:t>(Final compensation)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$9,117.42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$9,364.25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$9,611.08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Member-Only Benefit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$4,558.71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$6,453.24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$7,315.34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8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Service Credit  X  Age Factor  X  Final Compensation  =  Member-Only Benefit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2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sz="2800" dirty="0" smtClean="0"/>
              <a:t>May apply if you receive a STRS pension and you qualify for Social Security Retirement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Reached 62 or became disabled after 1985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First became eligible for a STRS pension after 1985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If you have more than 20 or less than 30 years of Social Security reported earnings your Social Security Pension will be decreased.</a:t>
            </a:r>
          </a:p>
          <a:p>
            <a:pPr marL="4572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2"/>
                </a:solidFill>
              </a:rPr>
              <a:t>Windfall Elimination provision</a:t>
            </a:r>
            <a:endParaRPr lang="en-US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8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Voluntary Tax deferred savings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719072"/>
            <a:ext cx="8173233" cy="475792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endParaRPr lang="en-US" sz="11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ctr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403(b) and 457 Plans using Pre-tax money reduces your annual taxable income.</a:t>
            </a:r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/>
              <a:t>  $50 month, net cost $32 after 20 yrs. $25,520  cost $12,000*</a:t>
            </a:r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/>
              <a:t>$100 month, net cost $63 after 20 yrs. $51,041  cost $24,000*</a:t>
            </a:r>
          </a:p>
          <a:p>
            <a:pPr marL="45720" indent="0">
              <a:buNone/>
            </a:pPr>
            <a:endParaRPr lang="en-US" sz="2600" dirty="0"/>
          </a:p>
          <a:p>
            <a:pPr marL="45720" indent="0">
              <a:buNone/>
            </a:pPr>
            <a:r>
              <a:rPr lang="en-US" sz="2200" dirty="0"/>
              <a:t>*Assumption of annual growth rate of 7%</a:t>
            </a:r>
          </a:p>
          <a:p>
            <a:pPr marL="45720" indent="0">
              <a:buNone/>
            </a:pPr>
            <a:r>
              <a:rPr lang="en-US" sz="2200" dirty="0"/>
              <a:t>*Assumption of marginal tax rate of 37% combined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894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57200"/>
            <a:ext cx="6172200" cy="60960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b="1" u="sng" dirty="0" err="1" smtClean="0"/>
              <a:t>MidAmerica</a:t>
            </a:r>
            <a:r>
              <a:rPr lang="en-US" b="1" u="sng" dirty="0" smtClean="0"/>
              <a:t>/American United Life Insurance Co. HRA Plan</a:t>
            </a:r>
            <a:endParaRPr lang="en-US" sz="3600" b="1" u="sng" dirty="0"/>
          </a:p>
          <a:p>
            <a:pPr marL="45720" indent="0">
              <a:buNone/>
            </a:pPr>
            <a:endParaRPr lang="en-US" sz="1000" dirty="0"/>
          </a:p>
          <a:p>
            <a:r>
              <a:rPr lang="en-US" dirty="0"/>
              <a:t>Contribution of $200 per </a:t>
            </a:r>
            <a:r>
              <a:rPr lang="en-US" dirty="0" smtClean="0"/>
              <a:t>month for Regular FT and prorated for less than FT</a:t>
            </a:r>
          </a:p>
          <a:p>
            <a:r>
              <a:rPr lang="en-US" dirty="0" smtClean="0"/>
              <a:t>Quarterly Statements</a:t>
            </a:r>
            <a:endParaRPr lang="en-US" dirty="0"/>
          </a:p>
          <a:p>
            <a:r>
              <a:rPr lang="en-US" dirty="0" smtClean="0"/>
              <a:t>HRA </a:t>
            </a:r>
            <a:r>
              <a:rPr lang="en-US" dirty="0"/>
              <a:t>Plan after 5 year vesting </a:t>
            </a:r>
            <a:r>
              <a:rPr lang="en-US" dirty="0" smtClean="0"/>
              <a:t>period</a:t>
            </a:r>
          </a:p>
          <a:p>
            <a:r>
              <a:rPr lang="en-US" dirty="0" smtClean="0"/>
              <a:t>Available after separation</a:t>
            </a:r>
          </a:p>
          <a:p>
            <a:r>
              <a:rPr lang="en-US" dirty="0" smtClean="0"/>
              <a:t>Reimbursement for </a:t>
            </a:r>
          </a:p>
          <a:p>
            <a:pPr lvl="1"/>
            <a:r>
              <a:rPr lang="en-US" dirty="0" smtClean="0"/>
              <a:t>Insurance premiums for Medicare B &amp; D and Long Term Care</a:t>
            </a:r>
          </a:p>
          <a:p>
            <a:pPr lvl="1"/>
            <a:r>
              <a:rPr lang="en-US" dirty="0" smtClean="0"/>
              <a:t>Retirement Home (medical) Fees</a:t>
            </a:r>
          </a:p>
          <a:p>
            <a:pPr lvl="1"/>
            <a:r>
              <a:rPr lang="en-US" dirty="0" smtClean="0"/>
              <a:t>Automobile Modifications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15200" y="304800"/>
            <a:ext cx="1447800" cy="6248400"/>
          </a:xfrm>
        </p:spPr>
        <p:txBody>
          <a:bodyPr vert="vert"/>
          <a:lstStyle/>
          <a:p>
            <a:pPr algn="ctr"/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Retiree  Health  Benefits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49456" y="1752600"/>
            <a:ext cx="4417403" cy="639762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  When to make 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82" y="2438399"/>
            <a:ext cx="4040188" cy="266700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Changing your Benefits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06218737"/>
              </p:ext>
            </p:extLst>
          </p:nvPr>
        </p:nvGraphicFramePr>
        <p:xfrm>
          <a:off x="3276600" y="1798637"/>
          <a:ext cx="6210302" cy="4800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19400"/>
            <a:ext cx="1905000" cy="33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958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407893" cy="402640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Types of Pay/Earnings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Payroll Deductions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Medical and Other Leaves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Retiree Pension and Health Benefits</a:t>
            </a:r>
            <a:endParaRPr lang="en-US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Employee Health Benefits</a:t>
            </a:r>
            <a:endParaRPr lang="en-US" sz="3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 smtClean="0"/>
              <a:t>Work Related Injuries &amp; Illnesses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4191000" cy="1054394"/>
          </a:xfrm>
        </p:spPr>
        <p:txBody>
          <a:bodyPr/>
          <a:lstStyle/>
          <a:p>
            <a:r>
              <a:rPr lang="en-US" sz="4800" dirty="0">
                <a:solidFill>
                  <a:schemeClr val="bg2"/>
                </a:solidFill>
              </a:rPr>
              <a:t>Overview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28600"/>
            <a:ext cx="1828065" cy="119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57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038600" cy="4724400"/>
          </a:xfrm>
        </p:spPr>
        <p:txBody>
          <a:bodyPr>
            <a:normAutofit/>
          </a:bodyPr>
          <a:lstStyle/>
          <a:p>
            <a:r>
              <a:rPr lang="en-US" dirty="0"/>
              <a:t>Dental </a:t>
            </a:r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Standard $2,000 max.</a:t>
            </a:r>
          </a:p>
          <a:p>
            <a:pPr lvl="1"/>
            <a:r>
              <a:rPr lang="en-US" dirty="0" smtClean="0"/>
              <a:t>Enhanced $4,000 max.</a:t>
            </a:r>
            <a:endParaRPr lang="en-US" dirty="0"/>
          </a:p>
          <a:p>
            <a:r>
              <a:rPr lang="en-US" dirty="0"/>
              <a:t>Vision Plan</a:t>
            </a:r>
          </a:p>
          <a:p>
            <a:r>
              <a:rPr lang="en-US" dirty="0"/>
              <a:t>Life </a:t>
            </a:r>
            <a:r>
              <a:rPr lang="en-US" dirty="0" smtClean="0"/>
              <a:t>Insurance</a:t>
            </a:r>
          </a:p>
          <a:p>
            <a:pPr lvl="1"/>
            <a:r>
              <a:rPr lang="en-US" dirty="0" smtClean="0"/>
              <a:t>Benefit based on age</a:t>
            </a:r>
            <a:endParaRPr lang="en-US" dirty="0"/>
          </a:p>
          <a:p>
            <a:r>
              <a:rPr lang="en-US" dirty="0" smtClean="0"/>
              <a:t>Supplemental Life Insurance</a:t>
            </a:r>
          </a:p>
          <a:p>
            <a:pPr lvl="1"/>
            <a:r>
              <a:rPr lang="en-US" dirty="0" smtClean="0"/>
              <a:t>Self, spouse/partner and children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19600" y="1719072"/>
            <a:ext cx="4419600" cy="4910328"/>
          </a:xfrm>
        </p:spPr>
        <p:txBody>
          <a:bodyPr>
            <a:normAutofit/>
          </a:bodyPr>
          <a:lstStyle/>
          <a:p>
            <a:r>
              <a:rPr lang="en-US" dirty="0" smtClean="0"/>
              <a:t>Medical </a:t>
            </a:r>
            <a:r>
              <a:rPr lang="en-US" dirty="0"/>
              <a:t>Plans</a:t>
            </a:r>
          </a:p>
          <a:p>
            <a:pPr lvl="1"/>
            <a:r>
              <a:rPr lang="en-US" dirty="0"/>
              <a:t>Kaiser </a:t>
            </a:r>
            <a:r>
              <a:rPr lang="en-US" dirty="0" smtClean="0"/>
              <a:t>Permanente</a:t>
            </a:r>
          </a:p>
          <a:p>
            <a:pPr lvl="2"/>
            <a:r>
              <a:rPr lang="en-US" dirty="0" smtClean="0"/>
              <a:t>$5 or $20 Copayment</a:t>
            </a:r>
            <a:endParaRPr lang="en-US" dirty="0"/>
          </a:p>
          <a:p>
            <a:pPr lvl="1"/>
            <a:r>
              <a:rPr lang="en-US" dirty="0"/>
              <a:t>Anthem Blue </a:t>
            </a:r>
            <a:r>
              <a:rPr lang="en-US" dirty="0" smtClean="0"/>
              <a:t>Cross</a:t>
            </a:r>
          </a:p>
          <a:p>
            <a:pPr lvl="2"/>
            <a:r>
              <a:rPr lang="en-US" dirty="0" smtClean="0"/>
              <a:t>HMO $15 or $30 Co-pay</a:t>
            </a:r>
            <a:endParaRPr lang="en-US" dirty="0"/>
          </a:p>
          <a:p>
            <a:r>
              <a:rPr lang="en-US" dirty="0"/>
              <a:t>Flexible </a:t>
            </a:r>
            <a:r>
              <a:rPr lang="en-US" dirty="0" smtClean="0"/>
              <a:t>Spending</a:t>
            </a:r>
          </a:p>
          <a:p>
            <a:pPr lvl="1"/>
            <a:r>
              <a:rPr lang="en-US" dirty="0" smtClean="0"/>
              <a:t>Medical Expense Reimbursement $2,600</a:t>
            </a:r>
          </a:p>
          <a:p>
            <a:pPr lvl="1"/>
            <a:r>
              <a:rPr lang="en-US" dirty="0" smtClean="0"/>
              <a:t>Dependent Care $5,000</a:t>
            </a:r>
          </a:p>
          <a:p>
            <a:pPr lvl="1"/>
            <a:r>
              <a:rPr lang="en-US" dirty="0" smtClean="0"/>
              <a:t>Transit Program </a:t>
            </a:r>
            <a:endParaRPr lang="en-US" dirty="0"/>
          </a:p>
          <a:p>
            <a:r>
              <a:rPr lang="en-US" dirty="0"/>
              <a:t>EAP </a:t>
            </a:r>
            <a:r>
              <a:rPr lang="en-US" dirty="0" smtClean="0"/>
              <a:t>Programs</a:t>
            </a:r>
            <a:endParaRPr lang="en-US" dirty="0"/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Employee Benefits</a:t>
            </a:r>
            <a:endParaRPr lang="en-US" sz="4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24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487362"/>
          </a:xfrm>
        </p:spPr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</a:rPr>
              <a:t>What is it all about?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266121"/>
            <a:ext cx="4267200" cy="40386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Can’t write off medical expenses from taxes??       </a:t>
            </a:r>
            <a:r>
              <a:rPr lang="en-US" sz="1600" dirty="0">
                <a:solidFill>
                  <a:schemeClr val="accent1"/>
                </a:solidFill>
              </a:rPr>
              <a:t>Flex reduces taxable income.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Kids need Orthodontics?</a:t>
            </a:r>
          </a:p>
          <a:p>
            <a:pPr marL="45720" indent="0">
              <a:buNone/>
            </a:pPr>
            <a:r>
              <a:rPr lang="en-US" sz="1600" dirty="0">
                <a:solidFill>
                  <a:schemeClr val="accent5"/>
                </a:solidFill>
              </a:rPr>
              <a:t>   </a:t>
            </a:r>
            <a:r>
              <a:rPr lang="en-US" sz="1600" dirty="0">
                <a:solidFill>
                  <a:schemeClr val="accent1"/>
                </a:solidFill>
              </a:rPr>
              <a:t>Dental Ins. only pays part of cost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about Chiropractic services?</a:t>
            </a:r>
          </a:p>
          <a:p>
            <a:pPr marL="4572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  </a:t>
            </a:r>
            <a:r>
              <a:rPr lang="en-US" sz="1600" dirty="0">
                <a:solidFill>
                  <a:schemeClr val="accent5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Anybody….  Seriously, anybody??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Carry over of up to $500 into the next plan year!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5177685" y="1760538"/>
            <a:ext cx="3584575" cy="449262"/>
          </a:xfrm>
        </p:spPr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</a:rPr>
              <a:t>Sample Expenses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5426025" y="2252869"/>
            <a:ext cx="3276600" cy="33097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Glasses/contacts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Dental expenses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Medical and Rx co-payments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Acupuncture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Medical travel/ mileage costs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Flexible Spending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543800" y="312778"/>
            <a:ext cx="129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$$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060" y="299526"/>
            <a:ext cx="12199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$$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943600"/>
            <a:ext cx="4470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Must Enroll Every Year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3846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487362"/>
          </a:xfrm>
        </p:spPr>
        <p:txBody>
          <a:bodyPr>
            <a:no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</a:rPr>
              <a:t>Dependent Care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266121"/>
            <a:ext cx="4267200" cy="20772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Set aside up to $5,000 pre-tax to pay for daycare costs.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Licensed care providers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5257800" y="2895600"/>
            <a:ext cx="3276600" cy="1600200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BART/bus tickets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BART Parking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Van pools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Flexible Spending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543800" y="312778"/>
            <a:ext cx="129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$$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060" y="299526"/>
            <a:ext cx="12199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$$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1752600"/>
            <a:ext cx="3497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1"/>
                </a:solidFill>
              </a:rPr>
              <a:t>Transit Expenses for work commute only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030" y="4953000"/>
            <a:ext cx="7277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Flexible spending contribution of  $232 per month reduces taxes by $76.31 per month.*</a:t>
            </a:r>
          </a:p>
          <a:p>
            <a:endParaRPr lang="en-US" dirty="0"/>
          </a:p>
          <a:p>
            <a:pPr algn="r"/>
            <a:r>
              <a:rPr lang="en-US" dirty="0"/>
              <a:t>*Assumption of marginal tax rate of 27% combined.</a:t>
            </a:r>
          </a:p>
        </p:txBody>
      </p:sp>
    </p:spTree>
    <p:extLst>
      <p:ext uri="{BB962C8B-B14F-4D97-AF65-F5344CB8AC3E}">
        <p14:creationId xmlns:p14="http://schemas.microsoft.com/office/powerpoint/2010/main" val="30543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2296366" cy="4648200"/>
          </a:xfrm>
          <a:ln w="22225">
            <a:solidFill>
              <a:srgbClr val="002060"/>
            </a:solidFill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276600" y="1828800"/>
            <a:ext cx="5410200" cy="3962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u="sng" dirty="0"/>
              <a:t>Work/Life Services:</a:t>
            </a:r>
          </a:p>
          <a:p>
            <a:pPr marL="45720" indent="0">
              <a:buNone/>
            </a:pPr>
            <a:endParaRPr lang="en-US" sz="800" dirty="0"/>
          </a:p>
          <a:p>
            <a:pPr marL="45720" indent="0">
              <a:buNone/>
            </a:pPr>
            <a:r>
              <a:rPr lang="en-US" sz="1800" dirty="0"/>
              <a:t>     Parenting &amp; Childcare Resources</a:t>
            </a:r>
          </a:p>
          <a:p>
            <a:pPr marL="45720" indent="0">
              <a:buNone/>
            </a:pPr>
            <a:r>
              <a:rPr lang="en-US" sz="1800" dirty="0"/>
              <a:t>	Summer care, New baby kits, 	Children with special needs</a:t>
            </a:r>
          </a:p>
          <a:p>
            <a:pPr marL="45720" indent="0">
              <a:buNone/>
            </a:pPr>
            <a:r>
              <a:rPr lang="en-US" sz="1800" dirty="0"/>
              <a:t>     Legal &amp; Financial Consultations</a:t>
            </a:r>
          </a:p>
          <a:p>
            <a:pPr marL="45720" indent="0">
              <a:buNone/>
            </a:pPr>
            <a:r>
              <a:rPr lang="en-US" sz="1800" dirty="0"/>
              <a:t>	Estate planning, Probate, Marital, </a:t>
            </a:r>
          </a:p>
          <a:p>
            <a:pPr marL="45720" indent="0">
              <a:buNone/>
            </a:pPr>
            <a:r>
              <a:rPr lang="en-US" sz="1800" dirty="0"/>
              <a:t>	Consumer, Business, Real Estate,</a:t>
            </a:r>
          </a:p>
          <a:p>
            <a:pPr marL="45720" indent="0">
              <a:buNone/>
            </a:pPr>
            <a:r>
              <a:rPr lang="en-US" sz="1800" dirty="0"/>
              <a:t>	Taxes, Child Custody and Support </a:t>
            </a:r>
          </a:p>
          <a:p>
            <a:pPr marL="45720" indent="0">
              <a:buNone/>
            </a:pPr>
            <a:r>
              <a:rPr lang="en-US" sz="1800" dirty="0"/>
              <a:t>     Eldercare Resources</a:t>
            </a:r>
          </a:p>
          <a:p>
            <a:pPr marL="45720" indent="0">
              <a:buNone/>
            </a:pPr>
            <a:r>
              <a:rPr lang="en-US" sz="1800" dirty="0"/>
              <a:t>	Home Health Care, Assisted Living, </a:t>
            </a:r>
          </a:p>
          <a:p>
            <a:pPr marL="45720" indent="0">
              <a:buNone/>
            </a:pPr>
            <a:r>
              <a:rPr lang="en-US" sz="1800" dirty="0"/>
              <a:t>	Transportation Services, Nutrition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Employee assistance program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0654" y="6022801"/>
            <a:ext cx="5257800" cy="369332"/>
          </a:xfrm>
          <a:prstGeom prst="rect">
            <a:avLst/>
          </a:prstGeom>
          <a:noFill/>
          <a:ln w="2222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Call </a:t>
            </a:r>
            <a:r>
              <a:rPr lang="en-US" dirty="0">
                <a:solidFill>
                  <a:srgbClr val="002060"/>
                </a:solidFill>
              </a:rPr>
              <a:t>1-800-344-4222 </a:t>
            </a:r>
            <a:r>
              <a:rPr lang="en-US" dirty="0" smtClean="0">
                <a:solidFill>
                  <a:srgbClr val="002060"/>
                </a:solidFill>
              </a:rPr>
              <a:t>     or    </a:t>
            </a:r>
            <a:r>
              <a:rPr lang="en-US" dirty="0">
                <a:solidFill>
                  <a:srgbClr val="002060"/>
                </a:solidFill>
              </a:rPr>
              <a:t>www.concern-eap.com </a:t>
            </a:r>
          </a:p>
        </p:txBody>
      </p:sp>
    </p:spTree>
    <p:extLst>
      <p:ext uri="{BB962C8B-B14F-4D97-AF65-F5344CB8AC3E}">
        <p14:creationId xmlns:p14="http://schemas.microsoft.com/office/powerpoint/2010/main" val="3687773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6019800" cy="39624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Always report incident to </a:t>
            </a:r>
            <a:r>
              <a:rPr lang="en-US" sz="2400" dirty="0" smtClean="0"/>
              <a:t>manager or Dean immediately or ASAP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If you need medical attention go to Stanford/Valley Care or any Kaiser Occupational Medicine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If coworker is unable to drive themselves – call an ambulance!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6324600" cy="1828800"/>
          </a:xfrm>
        </p:spPr>
        <p:txBody>
          <a:bodyPr/>
          <a:lstStyle/>
          <a:p>
            <a:pPr algn="ctr"/>
            <a:r>
              <a:rPr lang="en-US" dirty="0"/>
              <a:t>Work related injuries &amp; illnesses</a:t>
            </a:r>
          </a:p>
        </p:txBody>
      </p:sp>
    </p:spTree>
    <p:extLst>
      <p:ext uri="{BB962C8B-B14F-4D97-AF65-F5344CB8AC3E}">
        <p14:creationId xmlns:p14="http://schemas.microsoft.com/office/powerpoint/2010/main" val="266066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6400800" cy="16002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Payroll-BENEFITs</a:t>
            </a:r>
            <a:b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road show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191000"/>
            <a:ext cx="5891284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5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6019800" cy="6019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FT Faculty paid by the day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Column 2/Step 4 = $</a:t>
            </a:r>
            <a:r>
              <a:rPr lang="en-US" sz="2400" dirty="0" smtClean="0"/>
              <a:t>66,547 </a:t>
            </a:r>
            <a:r>
              <a:rPr lang="en-US" sz="2400" dirty="0"/>
              <a:t>yr.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$</a:t>
            </a:r>
            <a:r>
              <a:rPr lang="en-US" sz="2400" dirty="0" smtClean="0"/>
              <a:t>66,547/175 </a:t>
            </a:r>
            <a:r>
              <a:rPr lang="en-US" sz="2400" dirty="0"/>
              <a:t>days = $</a:t>
            </a:r>
            <a:r>
              <a:rPr lang="en-US" sz="2400" dirty="0" smtClean="0"/>
              <a:t>380.26 a </a:t>
            </a:r>
            <a:r>
              <a:rPr lang="en-US" sz="2400" dirty="0"/>
              <a:t>day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175 days is min. requirement for a full year of service credit with STRS</a:t>
            </a:r>
          </a:p>
          <a:p>
            <a:pPr marL="388620" lvl="1" indent="-3429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2400" dirty="0" smtClean="0"/>
              <a:t>Overload </a:t>
            </a:r>
            <a:r>
              <a:rPr lang="en-US" sz="2400" dirty="0"/>
              <a:t>is paid in equal installments based on number of months </a:t>
            </a:r>
            <a:r>
              <a:rPr lang="en-US" sz="2400" dirty="0" smtClean="0"/>
              <a:t>worked</a:t>
            </a:r>
          </a:p>
          <a:p>
            <a:pPr marL="388620" lvl="1" indent="-3429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2400" dirty="0" smtClean="0"/>
              <a:t>Office Hours on Overload – paid in equal payments excluding August</a:t>
            </a:r>
          </a:p>
          <a:p>
            <a:pPr marL="388620" lvl="1" indent="-3429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2400" dirty="0" smtClean="0"/>
              <a:t>Alternate Duty/F-Hour Assignments – paid by timesheet with H.R. approval</a:t>
            </a:r>
          </a:p>
          <a:p>
            <a:pPr marL="388620" lvl="1" indent="-34290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sz="2400" dirty="0" smtClean="0"/>
              <a:t>Evaluations – paid by timesheet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6096000"/>
          </a:xfrm>
        </p:spPr>
        <p:txBody>
          <a:bodyPr vert="vert" anchor="ctr"/>
          <a:lstStyle/>
          <a:p>
            <a:r>
              <a:rPr lang="en-US" sz="4000" dirty="0" smtClean="0"/>
              <a:t>Types of Full-Time Pay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16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86600" y="457200"/>
            <a:ext cx="1828800" cy="1673352"/>
          </a:xfrm>
        </p:spPr>
        <p:txBody>
          <a:bodyPr anchor="ctr"/>
          <a:lstStyle/>
          <a:p>
            <a:pPr algn="ctr"/>
            <a:r>
              <a:rPr lang="en-US" sz="2300" dirty="0" smtClean="0"/>
              <a:t>Full-time salary schedule</a:t>
            </a:r>
            <a:endParaRPr lang="en-US" sz="23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5705093" cy="6183471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267200"/>
            <a:ext cx="184943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45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752600"/>
            <a:ext cx="4419601" cy="45720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Paid by load, not by hourly rate (exception counselors &amp; librarians)</a:t>
            </a:r>
          </a:p>
          <a:p>
            <a:r>
              <a:rPr lang="en-US" dirty="0"/>
              <a:t>CAH is a Faculty Hour A, B, &amp; C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CAH Overload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16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6324600" cy="914400"/>
          </a:xfrm>
        </p:spPr>
        <p:txBody>
          <a:bodyPr/>
          <a:lstStyle/>
          <a:p>
            <a:pPr algn="ctr"/>
            <a:r>
              <a:rPr lang="en-US" u="sng" dirty="0" smtClean="0"/>
              <a:t>Payroll Deductions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59707" y="1295400"/>
            <a:ext cx="3429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STRS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Reported as earned not as paid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12 month employee will have 10 deductions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Excess refund</a:t>
            </a: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Union Dues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.60% of all earnings</a:t>
            </a: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FACCC Dues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2"/>
                </a:solidFill>
              </a:rPr>
              <a:t>$18.90 per month for 10 </a:t>
            </a:r>
            <a:r>
              <a:rPr lang="en-US" dirty="0" smtClean="0">
                <a:solidFill>
                  <a:schemeClr val="bg2"/>
                </a:solidFill>
              </a:rPr>
              <a:t>months</a:t>
            </a: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SDI 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Not covered</a:t>
            </a: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Social Security</a:t>
            </a:r>
          </a:p>
          <a:p>
            <a:pPr marL="742950" lvl="1" indent="-285750" defTabSz="27432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Not covered with STRS</a:t>
            </a: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endParaRPr lang="en-US" dirty="0">
              <a:solidFill>
                <a:schemeClr val="bg2"/>
              </a:solidFill>
            </a:endParaRPr>
          </a:p>
          <a:p>
            <a:pPr marL="285750" indent="-285750" defTabSz="274320"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8707" y="1295400"/>
            <a:ext cx="32494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Health Benefits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Paid in advance over 10 months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In Lieu benefits $400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Flexible Spending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2"/>
                </a:solidFill>
              </a:rPr>
              <a:t>Medical $2,600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2"/>
                </a:solidFill>
              </a:rPr>
              <a:t>Dependent Care $5,000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2"/>
                </a:solidFill>
              </a:rPr>
              <a:t>Over 10 </a:t>
            </a:r>
            <a:r>
              <a:rPr lang="en-US" dirty="0" smtClean="0">
                <a:solidFill>
                  <a:schemeClr val="bg2"/>
                </a:solidFill>
              </a:rPr>
              <a:t>months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I50 – Taxable gross </a:t>
            </a:r>
            <a:r>
              <a:rPr lang="en-US" dirty="0" err="1" smtClean="0">
                <a:solidFill>
                  <a:schemeClr val="bg2"/>
                </a:solidFill>
              </a:rPr>
              <a:t>inc.</a:t>
            </a:r>
            <a:endParaRPr lang="en-US" dirty="0" smtClean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Voluntary Life Ins.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Age based on employee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$500,00 maximum $10,000 children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2"/>
                </a:solidFill>
              </a:rPr>
              <a:t>Voluntary </a:t>
            </a:r>
            <a:r>
              <a:rPr lang="en-US" dirty="0" smtClean="0">
                <a:solidFill>
                  <a:schemeClr val="bg2"/>
                </a:solidFill>
              </a:rPr>
              <a:t>American Fidelity Ins. Products</a:t>
            </a:r>
            <a:endParaRPr lang="en-US" dirty="0">
              <a:solidFill>
                <a:schemeClr val="bg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2"/>
                </a:solidFill>
              </a:rPr>
              <a:t>Cancer, Life, Long Term Care, Accidental Death</a:t>
            </a:r>
            <a:r>
              <a:rPr lang="en-US" dirty="0">
                <a:solidFill>
                  <a:schemeClr val="bg2"/>
                </a:solidFill>
              </a:rPr>
              <a:t>	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740" y="528181"/>
            <a:ext cx="1728247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2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162799" y="280750"/>
            <a:ext cx="1600201" cy="3148250"/>
          </a:xfrm>
        </p:spPr>
        <p:txBody>
          <a:bodyPr/>
          <a:lstStyle/>
          <a:p>
            <a:pPr algn="ctr"/>
            <a:r>
              <a:rPr lang="en-US" sz="2400" dirty="0"/>
              <a:t>Connect with CalPERS</a:t>
            </a:r>
          </a:p>
          <a:p>
            <a:pPr algn="ctr"/>
            <a:r>
              <a:rPr lang="en-US" sz="2400" dirty="0"/>
              <a:t>Directly</a:t>
            </a:r>
          </a:p>
          <a:p>
            <a:pPr algn="ctr"/>
            <a:endParaRPr lang="en-US" sz="2400" dirty="0"/>
          </a:p>
          <a:p>
            <a:pPr algn="ctr"/>
            <a:r>
              <a:rPr lang="en-US" dirty="0"/>
              <a:t>1-888-225-7377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96" y="280749"/>
            <a:ext cx="6324600" cy="862251"/>
          </a:xfrm>
        </p:spPr>
        <p:txBody>
          <a:bodyPr/>
          <a:lstStyle/>
          <a:p>
            <a:pPr algn="ctr"/>
            <a:r>
              <a:rPr lang="en-US" sz="4400" b="1" cap="none" spc="50" dirty="0">
                <a:ln w="0"/>
                <a:solidFill>
                  <a:schemeClr val="tx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CalPERS Contributions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9082">
            <a:off x="483140" y="1752600"/>
            <a:ext cx="2717260" cy="105380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h="88900" prst="slope"/>
          </a:sp3d>
        </p:spPr>
      </p:pic>
      <p:sp>
        <p:nvSpPr>
          <p:cNvPr id="6" name="TextBox 5"/>
          <p:cNvSpPr txBox="1"/>
          <p:nvPr/>
        </p:nvSpPr>
        <p:spPr>
          <a:xfrm>
            <a:off x="7124698" y="3286461"/>
            <a:ext cx="1676401" cy="120032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B w="38100" h="38100" prst="relaxedInset"/>
            </a:sp3d>
          </a:bodyPr>
          <a:lstStyle/>
          <a:p>
            <a:pPr algn="ctr"/>
            <a:r>
              <a:rPr lang="en-US" sz="2400" u="sng" dirty="0">
                <a:solidFill>
                  <a:schemeClr val="bg2"/>
                </a:solidFill>
              </a:rPr>
              <a:t>www.</a:t>
            </a:r>
          </a:p>
          <a:p>
            <a:pPr algn="ctr"/>
            <a:r>
              <a:rPr lang="en-US" sz="2400" u="sng" dirty="0">
                <a:solidFill>
                  <a:schemeClr val="bg2"/>
                </a:solidFill>
              </a:rPr>
              <a:t>CalPERS.</a:t>
            </a:r>
          </a:p>
          <a:p>
            <a:pPr algn="ctr"/>
            <a:r>
              <a:rPr lang="en-US" sz="2400" u="sng" dirty="0">
                <a:solidFill>
                  <a:schemeClr val="bg2"/>
                </a:solidFill>
              </a:rPr>
              <a:t>ca.gov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29708"/>
              </p:ext>
            </p:extLst>
          </p:nvPr>
        </p:nvGraphicFramePr>
        <p:xfrm>
          <a:off x="468796" y="3914416"/>
          <a:ext cx="6096000" cy="2181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38983820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92713999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18641776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62025270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Hire dates and plans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2017-18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0455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Before 1/1/13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Classic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7.00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0527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 or After 1/1/13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PEPRA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45153334"/>
                  </a:ext>
                </a:extLst>
              </a:tr>
              <a:tr h="5051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Employer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14.165%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15.531%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9785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9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180022" y="335637"/>
            <a:ext cx="1600201" cy="3148250"/>
          </a:xfrm>
        </p:spPr>
        <p:txBody>
          <a:bodyPr/>
          <a:lstStyle/>
          <a:p>
            <a:pPr algn="ctr"/>
            <a:r>
              <a:rPr lang="en-US" sz="2400" dirty="0"/>
              <a:t>Connect with </a:t>
            </a:r>
            <a:r>
              <a:rPr lang="en-US" sz="2400" dirty="0" smtClean="0"/>
              <a:t>CalSTRS</a:t>
            </a:r>
            <a:endParaRPr lang="en-US" sz="2400" dirty="0"/>
          </a:p>
          <a:p>
            <a:pPr algn="ctr"/>
            <a:r>
              <a:rPr lang="en-US" sz="2400" dirty="0"/>
              <a:t>Directly</a:t>
            </a:r>
          </a:p>
          <a:p>
            <a:pPr algn="ctr"/>
            <a:endParaRPr lang="en-US" sz="1400" dirty="0"/>
          </a:p>
          <a:p>
            <a:pPr algn="ctr"/>
            <a:r>
              <a:rPr lang="en-US" dirty="0" smtClean="0"/>
              <a:t>1-800-228-5453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96" y="280749"/>
            <a:ext cx="6324600" cy="862251"/>
          </a:xfrm>
        </p:spPr>
        <p:txBody>
          <a:bodyPr/>
          <a:lstStyle/>
          <a:p>
            <a:pPr algn="ctr"/>
            <a:r>
              <a:rPr lang="en-US" sz="4400" b="1" cap="none" spc="50" dirty="0" smtClean="0">
                <a:ln w="0"/>
                <a:solidFill>
                  <a:schemeClr val="tx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CalSTRS </a:t>
            </a:r>
            <a:r>
              <a:rPr lang="en-US" sz="4400" b="1" cap="none" spc="50" dirty="0">
                <a:ln w="0"/>
                <a:solidFill>
                  <a:schemeClr val="tx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Contributions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28874" y="3733800"/>
            <a:ext cx="1676401" cy="120032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B w="38100" h="38100" prst="relaxedInset"/>
            </a:sp3d>
          </a:bodyPr>
          <a:lstStyle/>
          <a:p>
            <a:pPr algn="ctr"/>
            <a:r>
              <a:rPr lang="en-US" sz="2400" u="sng" dirty="0">
                <a:solidFill>
                  <a:schemeClr val="bg2"/>
                </a:solidFill>
              </a:rPr>
              <a:t>www.</a:t>
            </a:r>
          </a:p>
          <a:p>
            <a:pPr algn="ctr"/>
            <a:r>
              <a:rPr lang="en-US" sz="2400" u="sng" dirty="0" smtClean="0">
                <a:solidFill>
                  <a:schemeClr val="bg2"/>
                </a:solidFill>
              </a:rPr>
              <a:t>CalSTRS. com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1244">
            <a:off x="609599" y="1600200"/>
            <a:ext cx="2039815" cy="7620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502941"/>
              </p:ext>
            </p:extLst>
          </p:nvPr>
        </p:nvGraphicFramePr>
        <p:xfrm>
          <a:off x="381000" y="3657600"/>
          <a:ext cx="6238296" cy="2682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59574"/>
                <a:gridCol w="1559574"/>
                <a:gridCol w="1559574"/>
                <a:gridCol w="1559574"/>
              </a:tblGrid>
              <a:tr h="51054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</a:rPr>
                        <a:t>STRS Rates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</a:rPr>
                        <a:t>2016-17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dirty="0">
                          <a:effectLst/>
                        </a:rPr>
                        <a:t>2017-18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43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</a:rPr>
                        <a:t>Hired before 01/01/2013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Classic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10.250%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10.250%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4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DBS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9.205%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9.205%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4340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Hired </a:t>
                      </a:r>
                      <a:r>
                        <a:rPr lang="en-US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01/01/2013</a:t>
                      </a:r>
                      <a:endParaRPr 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PEPRA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9.205%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9.205%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4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DBS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9.205%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9.205%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Dates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Employer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12.580%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14.430%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32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1260" cy="1181641"/>
          </a:xfrm>
          <a:noFill/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2"/>
                </a:solidFill>
              </a:rPr>
              <a:t>Medical or Pregnancy Leave</a:t>
            </a:r>
            <a:endParaRPr lang="en-US" sz="3800" dirty="0">
              <a:solidFill>
                <a:schemeClr val="bg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685800" y="1752600"/>
            <a:ext cx="769620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The Benefits Office requires a note for any illness lasting </a:t>
            </a:r>
            <a:r>
              <a:rPr lang="en-US" sz="2200" u="sng" dirty="0"/>
              <a:t>1 week </a:t>
            </a:r>
            <a:r>
              <a:rPr lang="en-US" sz="2200" dirty="0"/>
              <a:t>or </a:t>
            </a:r>
            <a:r>
              <a:rPr lang="en-US" sz="2200" dirty="0" smtClean="0"/>
              <a:t>longer.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Each </a:t>
            </a:r>
            <a:r>
              <a:rPr lang="en-US" sz="2200" dirty="0"/>
              <a:t>department may request/require notes for their records based on </a:t>
            </a:r>
            <a:r>
              <a:rPr lang="en-US" sz="2200" dirty="0" smtClean="0"/>
              <a:t>departmental </a:t>
            </a:r>
            <a:r>
              <a:rPr lang="en-US" sz="2200" dirty="0"/>
              <a:t>policy</a:t>
            </a:r>
            <a:r>
              <a:rPr lang="en-US" sz="2200" dirty="0" smtClean="0"/>
              <a:t>.</a:t>
            </a:r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Sick, </a:t>
            </a:r>
            <a:r>
              <a:rPr lang="en-US" sz="2200" dirty="0"/>
              <a:t>Pregnancy, Bonding, </a:t>
            </a:r>
            <a:r>
              <a:rPr lang="en-US" sz="2200" dirty="0" smtClean="0"/>
              <a:t>Parental Leaves, FMLA/CFRA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/>
              <a:t>Absence: Leave of Absence (LOA) Request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/>
              <a:t>Request 30 days in advance or as soon as possible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/>
              <a:t>Include note from your physician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/>
              <a:t>Leave to care for a family member – special form to be completed by family member’s physician</a:t>
            </a:r>
          </a:p>
        </p:txBody>
      </p:sp>
    </p:spTree>
    <p:extLst>
      <p:ext uri="{BB962C8B-B14F-4D97-AF65-F5344CB8AC3E}">
        <p14:creationId xmlns:p14="http://schemas.microsoft.com/office/powerpoint/2010/main" val="294428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2955</TotalTime>
  <Words>1437</Words>
  <Application>Microsoft Office PowerPoint</Application>
  <PresentationFormat>On-screen Show (4:3)</PresentationFormat>
  <Paragraphs>338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Grid</vt:lpstr>
      <vt:lpstr>Payroll-BENEFITs road show</vt:lpstr>
      <vt:lpstr>Overview</vt:lpstr>
      <vt:lpstr>Types of Full-Time Pay</vt:lpstr>
      <vt:lpstr>Full-time salary schedule</vt:lpstr>
      <vt:lpstr>CAH Overload Schedule</vt:lpstr>
      <vt:lpstr>Payroll Deductions</vt:lpstr>
      <vt:lpstr>CalPERS Contributions</vt:lpstr>
      <vt:lpstr>CalSTRS Contributions</vt:lpstr>
      <vt:lpstr>Medical or Pregnancy Leave</vt:lpstr>
      <vt:lpstr>Paid/unpaid Leaves</vt:lpstr>
      <vt:lpstr>Other leaves</vt:lpstr>
      <vt:lpstr>Personal Necessity and Bereavement</vt:lpstr>
      <vt:lpstr>Planning for Retirement?</vt:lpstr>
      <vt:lpstr>CalPErs  Pension estimates **estimate only**</vt:lpstr>
      <vt:lpstr>Calstrs  Pension estimates **estimate only**</vt:lpstr>
      <vt:lpstr>Windfall Elimination provision</vt:lpstr>
      <vt:lpstr>Voluntary Tax deferred savings </vt:lpstr>
      <vt:lpstr>Retiree  Health  Benefits</vt:lpstr>
      <vt:lpstr>Changing your Benefits</vt:lpstr>
      <vt:lpstr>Employee Benefits</vt:lpstr>
      <vt:lpstr>Flexible Spending</vt:lpstr>
      <vt:lpstr>Flexible Spending</vt:lpstr>
      <vt:lpstr>Employee assistance program</vt:lpstr>
      <vt:lpstr>Work related injuries &amp; illnesses</vt:lpstr>
      <vt:lpstr>Payroll-BENEFITs road show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</dc:title>
  <dc:creator>user</dc:creator>
  <cp:lastModifiedBy>user</cp:lastModifiedBy>
  <cp:revision>280</cp:revision>
  <cp:lastPrinted>2017-10-12T22:41:55Z</cp:lastPrinted>
  <dcterms:created xsi:type="dcterms:W3CDTF">2017-03-03T23:02:22Z</dcterms:created>
  <dcterms:modified xsi:type="dcterms:W3CDTF">2017-10-16T20:32:39Z</dcterms:modified>
</cp:coreProperties>
</file>