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61" r:id="rId2"/>
    <p:sldId id="276" r:id="rId3"/>
    <p:sldId id="331" r:id="rId4"/>
    <p:sldId id="290" r:id="rId5"/>
    <p:sldId id="316" r:id="rId6"/>
    <p:sldId id="268" r:id="rId7"/>
    <p:sldId id="304" r:id="rId8"/>
    <p:sldId id="305" r:id="rId9"/>
    <p:sldId id="318" r:id="rId10"/>
    <p:sldId id="328" r:id="rId11"/>
    <p:sldId id="319" r:id="rId12"/>
    <p:sldId id="332" r:id="rId13"/>
    <p:sldId id="333" r:id="rId14"/>
    <p:sldId id="334" r:id="rId15"/>
    <p:sldId id="26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C0F3328-5D57-4A0B-915A-1B98DED660CD}" v="115" dt="2026-03-18T17:51:19.912"/>
    <p1510:client id="{61366291-B012-7212-3A71-DDF2A388F51F}" v="81" dt="2026-03-18T21:41:28.291"/>
    <p1510:client id="{74D93D97-56A4-D126-32CC-97C92A17BFE9}" v="10" dt="2026-03-18T19:54:21.678"/>
    <p1510:client id="{CCC3C956-921F-7841-38AC-A2140248B979}" v="140" dt="2026-03-18T19:25:26.734"/>
    <p1510:client id="{E38CC9C1-DAD0-92D4-0218-83D7D5452A74}" v="215" dt="2026-03-16T23:45:18.2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EAADB8-363F-489A-927C-0CB1C99F1DF8}" type="datetimeFigureOut">
              <a:t>3/19/2026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0471D8-0BE4-44B9-9C5B-A4240178E9A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391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C295A4-FEE0-6698-CFC6-5151955FC0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1676311-ABF1-C84D-7BE2-24754D05420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ABD8F70-47FF-EAFB-9AAA-472BDB9ADA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D0D4C1-28D2-1D16-6219-FD17D97D36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16AECA-3A27-476E-A561-9923D00520C0}" type="slidenum"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8259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8DBB75-EE46-8815-84ED-FDCF7EB69C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08F9F5C-B787-1466-4B25-ECC9A57562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E0D1BED-E158-1809-F381-58A59E4371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EACD5B-8AB9-5A70-D753-2932B99A66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16AECA-3A27-476E-A561-9923D00520C0}" type="slidenum"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1998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A05EBF-97D4-AA05-A500-C83882F322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8727E4F-DB13-3B46-B912-5F7B6BD8944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4EB596B-1EC3-7A39-609B-BF0F2C6268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02C908-A949-F99D-9087-7EC81C8F51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16AECA-3A27-476E-A561-9923D00520C0}" type="slidenum"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0140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16AECA-3A27-476E-A561-9923D00520C0}" type="slidenum"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0128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7BE407-63C0-91F0-0530-D17EF3C168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67FF8DA-F533-9364-DAC7-ED4F6A43ED8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81C986B-266C-3CFE-A3FD-80233095B6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032945-1141-6DD6-A8E8-6012C41EDA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16AECA-3A27-476E-A561-9923D00520C0}" type="slidenum"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128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CA081A-BF7B-7A9B-08CC-89358E0F06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7906154-CE78-1273-7F34-29C486A7DD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C22B1B2-99C0-A78B-FA7D-B0706C0004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18C750-A5BF-BF93-48B1-40EFA3D406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16AECA-3A27-476E-A561-9923D00520C0}" type="slidenum"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710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CBB152-8F00-7849-0CD7-A66BF5999C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6B3DCFE-AC1A-EB22-4FE4-8B7B4B6207B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A5A7465-1F4C-0A54-0589-C8D9F4DA8D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7290D2-00E8-4C0E-5182-0D901F22B2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16AECA-3A27-476E-A561-9923D00520C0}" type="slidenum"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7619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983D8D-CFC4-4D25-36F6-A38F70C09E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DE1486C-4AE3-7CAF-742F-17861A31D02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949AB79-1E99-FBFC-6CB3-8BF382D6D1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8AA921-41F3-B0D9-CE1C-7774CCCE87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16AECA-3A27-476E-A561-9923D00520C0}" type="slidenum"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9130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AAF7C7-0B23-AB73-0113-CC073D1AA7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A1598A6-7C13-3C88-0165-162F8D583DA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5DC51C2-C835-E2F0-EFE0-3DDB91FFD0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8B8A47-FF5B-1908-29DE-7065CD231B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16AECA-3A27-476E-A561-9923D00520C0}" type="slidenum"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947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lpccd.instructuremedia.com/embed/2073ed56-c04b-4402-98b7-5621d96c088b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clpccd.instructuremedia.com/embed/29610d2d-dc54-44de-93ee-e317ed1137e6" TargetMode="External"/><Relationship Id="rId4" Type="http://schemas.openxmlformats.org/officeDocument/2006/relationships/hyperlink" Target="https://clpccd.instructuremedia.com/embed/2ec49b67-b92d-4944-8f14-13792c411faf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bit.ly/4uBpK8v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spositascollege.edu/onlinelearning/faculty/accessibility/index.php" TargetMode="Externa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laspositascollege.edu/dsps/" TargetMode="External"/><Relationship Id="rId5" Type="http://schemas.openxmlformats.org/officeDocument/2006/relationships/hyperlink" Target="https://www.laspositascollege.edu/onlinelearning/faculty/tlc.php" TargetMode="Externa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sv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spositascollege.edu/onlinelearning/faculty/accessibility/images/ess-26-17-accessibility-standards-and-revised-ada-title-ll-regulations.pd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7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8.svg"/><Relationship Id="rId7" Type="http://schemas.openxmlformats.org/officeDocument/2006/relationships/hyperlink" Target="https://www.w3.org/TR/WCAG21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svg"/><Relationship Id="rId5" Type="http://schemas.openxmlformats.org/officeDocument/2006/relationships/image" Target="../media/image10.svg"/><Relationship Id="rId4" Type="http://schemas.openxmlformats.org/officeDocument/2006/relationships/image" Target="../media/image9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microsoft.com/office/2007/relationships/hdphoto" Target="../media/hdphoto2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community.canvaslms.com/t5/Instructor-Guide/How-do-I-use-the-Course-Home-Page-as-an-instructor/ta-p/1250" TargetMode="External"/><Relationship Id="rId5" Type="http://schemas.openxmlformats.org/officeDocument/2006/relationships/hyperlink" Target="https://community.canvaslms.com/t5/Instructor-Guide/How-do-I-manage-Course-Navigation-links/ta-p/1020" TargetMode="Externa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hyperlink" Target="https://blog.pope.tech/2022/04/14/canvas-lms-integration-resources/#dashboard" TargetMode="Externa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hyperlink" Target="https://blog.pope.tech/2022/04/14/canvas-lms-integration-resources/#guide" TargetMode="Externa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laylab.ai/project/cmjbthm082hifqq0vufbo70dg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3.wdp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EFC3723-71B6-D18C-6EE0-C2B77E202E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85986" y="1245799"/>
            <a:ext cx="7606537" cy="183198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9695" y="1710627"/>
            <a:ext cx="6914694" cy="908410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l"/>
            <a:r>
              <a:rPr lang="en-US" sz="4400" dirty="0">
                <a:solidFill>
                  <a:schemeClr val="bg1"/>
                </a:solidFill>
                <a:latin typeface="Times New Roman"/>
                <a:cs typeface="Times New Roman"/>
              </a:rPr>
              <a:t>Meet </a:t>
            </a:r>
            <a:r>
              <a:rPr lang="en-US" sz="4400" dirty="0" err="1">
                <a:solidFill>
                  <a:schemeClr val="bg1"/>
                </a:solidFill>
                <a:latin typeface="Times New Roman"/>
                <a:cs typeface="Times New Roman"/>
              </a:rPr>
              <a:t>ComplyBot</a:t>
            </a:r>
            <a:r>
              <a:rPr lang="en-US" sz="4400" dirty="0">
                <a:solidFill>
                  <a:schemeClr val="bg1"/>
                </a:solidFill>
                <a:latin typeface="Times New Roman"/>
                <a:cs typeface="Times New Roman"/>
              </a:rPr>
              <a:t>:</a:t>
            </a:r>
            <a:br>
              <a:rPr lang="en-US" sz="4400" dirty="0">
                <a:solidFill>
                  <a:schemeClr val="bg1"/>
                </a:solidFill>
                <a:latin typeface="Times New Roman"/>
                <a:cs typeface="Times New Roman"/>
              </a:rPr>
            </a:br>
            <a:r>
              <a:rPr lang="en-US" sz="2800" dirty="0">
                <a:solidFill>
                  <a:schemeClr val="bg1"/>
                </a:solidFill>
                <a:latin typeface="Times New Roman"/>
                <a:cs typeface="Times New Roman"/>
              </a:rPr>
              <a:t>Your Accessibility + Course Design Assistant  </a:t>
            </a:r>
          </a:p>
        </p:txBody>
      </p:sp>
      <p:pic>
        <p:nvPicPr>
          <p:cNvPr id="8" name="Picture 7" descr="profile pic of Wanda Butterly">
            <a:extLst>
              <a:ext uri="{FF2B5EF4-FFF2-40B4-BE49-F238E27FC236}">
                <a16:creationId xmlns:a16="http://schemas.microsoft.com/office/drawing/2014/main" id="{9CC7367B-688B-9339-4024-7581159D5D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930" y="3890598"/>
            <a:ext cx="1198715" cy="108624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AC00073-E123-8D09-AE53-FFBF35881988}"/>
              </a:ext>
            </a:extLst>
          </p:cNvPr>
          <p:cNvSpPr txBox="1"/>
          <p:nvPr/>
        </p:nvSpPr>
        <p:spPr>
          <a:xfrm>
            <a:off x="1994783" y="3888177"/>
            <a:ext cx="4303058" cy="11798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1000"/>
              </a:spcBef>
            </a:pPr>
            <a:r>
              <a:rPr lang="en-US">
                <a:latin typeface="Times New Roman"/>
                <a:cs typeface="Sabon Next LT"/>
              </a:rPr>
              <a:t>Wanda Butterly</a:t>
            </a:r>
            <a:endParaRPr lang="en-US">
              <a:latin typeface="Times New Roman"/>
              <a:cs typeface="Times New Roman"/>
            </a:endParaRPr>
          </a:p>
          <a:p>
            <a:pPr>
              <a:spcBef>
                <a:spcPts val="1000"/>
              </a:spcBef>
            </a:pPr>
            <a:r>
              <a:rPr lang="en-US">
                <a:latin typeface="Times New Roman"/>
                <a:cs typeface="Sabon Next LT"/>
              </a:rPr>
              <a:t>Instructional Technology Specialist</a:t>
            </a:r>
          </a:p>
          <a:p>
            <a:pPr>
              <a:spcBef>
                <a:spcPts val="1000"/>
              </a:spcBef>
            </a:pPr>
            <a:r>
              <a:rPr lang="en-US">
                <a:latin typeface="Times New Roman"/>
                <a:cs typeface="Sabon Next LT"/>
              </a:rPr>
              <a:t>wbutterly@laspositascollege.edu</a:t>
            </a:r>
          </a:p>
        </p:txBody>
      </p:sp>
      <p:pic>
        <p:nvPicPr>
          <p:cNvPr id="7" name="Picture 6" descr="Profile pic of Kat King">
            <a:extLst>
              <a:ext uri="{FF2B5EF4-FFF2-40B4-BE49-F238E27FC236}">
                <a16:creationId xmlns:a16="http://schemas.microsoft.com/office/drawing/2014/main" id="{F773463B-D3E4-B008-D185-E8AA40EF60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953" y="3842352"/>
            <a:ext cx="1220244" cy="1193496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67603" y="3842558"/>
            <a:ext cx="4462360" cy="165576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>
              <a:lnSpc>
                <a:spcPct val="100000"/>
              </a:lnSpc>
            </a:pPr>
            <a:r>
              <a:rPr lang="en-US" sz="1800">
                <a:latin typeface="Times New Roman"/>
                <a:cs typeface="Sabon Next LT"/>
              </a:rPr>
              <a:t>Kat King </a:t>
            </a:r>
            <a:endParaRPr lang="en-US" sz="1800">
              <a:latin typeface="Times New Roman"/>
              <a:cs typeface="Times New Roman"/>
            </a:endParaRPr>
          </a:p>
          <a:p>
            <a:pPr algn="l">
              <a:lnSpc>
                <a:spcPct val="100000"/>
              </a:lnSpc>
            </a:pPr>
            <a:r>
              <a:rPr lang="en-US" sz="1800">
                <a:latin typeface="Times New Roman"/>
                <a:cs typeface="Sabon Next LT"/>
              </a:rPr>
              <a:t>Instructional Technology Coordinator</a:t>
            </a:r>
            <a:endParaRPr lang="en-US">
              <a:latin typeface="Times New Roman"/>
              <a:cs typeface="Times New Roman"/>
            </a:endParaRPr>
          </a:p>
          <a:p>
            <a:pPr algn="l">
              <a:lnSpc>
                <a:spcPct val="100000"/>
              </a:lnSpc>
            </a:pPr>
            <a:r>
              <a:rPr lang="en-US" sz="1800">
                <a:latin typeface="Times New Roman"/>
                <a:cs typeface="Sabon Next LT"/>
              </a:rPr>
              <a:t>kmking@laspositascollege.edu</a:t>
            </a:r>
          </a:p>
        </p:txBody>
      </p:sp>
      <p:pic>
        <p:nvPicPr>
          <p:cNvPr id="12" name="Picture 11" descr="Canvas logo&#10;">
            <a:extLst>
              <a:ext uri="{FF2B5EF4-FFF2-40B4-BE49-F238E27FC236}">
                <a16:creationId xmlns:a16="http://schemas.microsoft.com/office/drawing/2014/main" id="{77E07FF4-E738-ACAE-2902-3D6DDFAA36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57591" y="426359"/>
            <a:ext cx="3575101" cy="3639184"/>
          </a:xfrm>
          <a:prstGeom prst="rect">
            <a:avLst/>
          </a:prstGeom>
        </p:spPr>
      </p:pic>
      <p:pic>
        <p:nvPicPr>
          <p:cNvPr id="5" name="Picture 4" descr="LPC icon">
            <a:extLst>
              <a:ext uri="{FF2B5EF4-FFF2-40B4-BE49-F238E27FC236}">
                <a16:creationId xmlns:a16="http://schemas.microsoft.com/office/drawing/2014/main" id="{71B5FB90-7441-7EF4-BE1A-78741C2F22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8448" y="5258755"/>
            <a:ext cx="2382345" cy="95628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0206158-0F3B-EB25-F2ED-007B005BA1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64" y="330"/>
            <a:ext cx="12209370" cy="286516"/>
          </a:xfrm>
          <a:prstGeom prst="rect">
            <a:avLst/>
          </a:prstGeom>
          <a:solidFill>
            <a:srgbClr val="981E32"/>
          </a:solidFill>
          <a:ln>
            <a:solidFill>
              <a:srgbClr val="981E3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089595C-F4C7-7BAE-7B43-E252B845FC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65" y="6253986"/>
            <a:ext cx="12209369" cy="601826"/>
          </a:xfrm>
          <a:prstGeom prst="rect">
            <a:avLst/>
          </a:prstGeom>
          <a:solidFill>
            <a:srgbClr val="981E32"/>
          </a:solidFill>
          <a:ln>
            <a:solidFill>
              <a:srgbClr val="981E3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i="1"/>
          </a:p>
        </p:txBody>
      </p:sp>
    </p:spTree>
    <p:extLst>
      <p:ext uri="{BB962C8B-B14F-4D97-AF65-F5344CB8AC3E}">
        <p14:creationId xmlns:p14="http://schemas.microsoft.com/office/powerpoint/2010/main" val="13056510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6E9462-3C67-12E8-7980-D384629D98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0B5FE71-E32F-0A79-CFCA-1EB879F43B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07" y="-9422"/>
            <a:ext cx="5411637" cy="129104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F1AB69-EE4F-F667-2096-1DD5C0EE1A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1144" y="9550"/>
            <a:ext cx="5042707" cy="1009294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l"/>
            <a:r>
              <a:rPr lang="en-US" sz="3600" err="1">
                <a:solidFill>
                  <a:schemeClr val="bg1"/>
                </a:solidFill>
                <a:latin typeface="Calibri"/>
                <a:ea typeface="Calibri"/>
                <a:cs typeface="Sabon Next LT"/>
              </a:rPr>
              <a:t>ComplyBot</a:t>
            </a:r>
            <a:r>
              <a:rPr lang="en-US" sz="3600">
                <a:solidFill>
                  <a:schemeClr val="bg1"/>
                </a:solidFill>
                <a:latin typeface="Calibri"/>
                <a:ea typeface="Calibri"/>
                <a:cs typeface="Sabon Next LT"/>
              </a:rPr>
              <a:t> Testimonials</a:t>
            </a:r>
            <a:endParaRPr lang="en-US" sz="3600">
              <a:solidFill>
                <a:schemeClr val="bg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0" name="Speech Bubble: Rectangle 9">
            <a:extLst>
              <a:ext uri="{FF2B5EF4-FFF2-40B4-BE49-F238E27FC236}">
                <a16:creationId xmlns:a16="http://schemas.microsoft.com/office/drawing/2014/main" id="{27192737-EF94-11F4-3583-C8CC3D4F812D}"/>
              </a:ext>
            </a:extLst>
          </p:cNvPr>
          <p:cNvSpPr/>
          <p:nvPr/>
        </p:nvSpPr>
        <p:spPr>
          <a:xfrm>
            <a:off x="265713" y="1717139"/>
            <a:ext cx="9061935" cy="990770"/>
          </a:xfrm>
          <a:prstGeom prst="wedgeRectCallout">
            <a:avLst/>
          </a:prstGeom>
          <a:solidFill>
            <a:srgbClr val="981E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solidFill>
                  <a:srgbClr val="FFFFFF"/>
                </a:solidFill>
                <a:latin typeface="Calibri"/>
                <a:ea typeface="Calibri"/>
                <a:cs typeface="Arial"/>
              </a:rPr>
              <a:t>"I can't even put it in words HOW GOOD the transformation from before and after is in my Canvas course! You must try it." -Drew Patterson, BUS</a:t>
            </a:r>
            <a:endParaRPr lang="en-US">
              <a:latin typeface="Calibri"/>
              <a:ea typeface="Calibri"/>
            </a:endParaRPr>
          </a:p>
        </p:txBody>
      </p:sp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991ACF9B-D61C-CE05-5998-E75DC96496C5}"/>
              </a:ext>
            </a:extLst>
          </p:cNvPr>
          <p:cNvSpPr/>
          <p:nvPr/>
        </p:nvSpPr>
        <p:spPr>
          <a:xfrm>
            <a:off x="689755" y="3176250"/>
            <a:ext cx="10183777" cy="1336001"/>
          </a:xfrm>
          <a:prstGeom prst="wedgeRectCallou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"</a:t>
            </a:r>
            <a:r>
              <a:rPr lang="en-US" err="1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ComplyBot</a:t>
            </a:r>
            <a:r>
              <a:rPr lang="en-US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 has been a game-changer for my Canvas courses. I simply copy and paste HTML code, and it instantly transforms plain pages into stunning, eye-catching content using colorful fonts, borders, and call out boxes. It’s incredibly easy to use, and I really appreciate learning about this tool." -Karen </a:t>
            </a:r>
            <a:r>
              <a:rPr lang="en-US" err="1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Oeh</a:t>
            </a:r>
            <a:r>
              <a:rPr lang="en-US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, ANTH</a:t>
            </a:r>
            <a:endParaRPr lang="en-US">
              <a:latin typeface="Calibri"/>
              <a:ea typeface="Calibri"/>
              <a:cs typeface="Calibri"/>
            </a:endParaRPr>
          </a:p>
        </p:txBody>
      </p:sp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1F333E50-20A0-505D-A925-3693A38EB19D}"/>
              </a:ext>
            </a:extLst>
          </p:cNvPr>
          <p:cNvSpPr/>
          <p:nvPr/>
        </p:nvSpPr>
        <p:spPr>
          <a:xfrm>
            <a:off x="2327871" y="4929487"/>
            <a:ext cx="8860652" cy="1292693"/>
          </a:xfrm>
          <a:prstGeom prst="wedgeRectCallout">
            <a:avLst/>
          </a:prstGeom>
          <a:solidFill>
            <a:srgbClr val="981E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solidFill>
                  <a:srgbClr val="FFFFFF"/>
                </a:solidFill>
                <a:latin typeface="Calibri"/>
                <a:ea typeface="Calibri"/>
                <a:cs typeface="Arial"/>
              </a:rPr>
              <a:t>"</a:t>
            </a:r>
            <a:r>
              <a:rPr lang="en-US">
                <a:solidFill>
                  <a:srgbClr val="FFFFFF"/>
                </a:solidFill>
                <a:latin typeface="Calibri"/>
                <a:ea typeface="+mn-lt"/>
                <a:cs typeface="+mn-lt"/>
              </a:rPr>
              <a:t>I just love how focused and organized your classes are, from what I've learned in just the first week it's like the most organized classes I have ever had. I can tell that you really care about your students and want us to succeed</a:t>
            </a:r>
            <a:r>
              <a:rPr lang="en-US">
                <a:solidFill>
                  <a:srgbClr val="FFFFFF"/>
                </a:solidFill>
                <a:latin typeface="Calibri"/>
                <a:ea typeface="Calibri"/>
                <a:cs typeface="Arial"/>
              </a:rPr>
              <a:t>." -LPC Student to Meghan Swanson, ENG</a:t>
            </a:r>
            <a:endParaRPr lang="en-US">
              <a:latin typeface="Calibri"/>
              <a:ea typeface="Calibri"/>
            </a:endParaRPr>
          </a:p>
        </p:txBody>
      </p:sp>
      <p:pic>
        <p:nvPicPr>
          <p:cNvPr id="5" name="Picture 4" descr="LPC logo">
            <a:extLst>
              <a:ext uri="{FF2B5EF4-FFF2-40B4-BE49-F238E27FC236}">
                <a16:creationId xmlns:a16="http://schemas.microsoft.com/office/drawing/2014/main" id="{0BBE5D22-09F8-D496-E605-A6A88D3AE3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2034" y="73652"/>
            <a:ext cx="2382345" cy="95628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947D5AF-A634-BF2C-D425-187F07D202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440923" y="-8428"/>
            <a:ext cx="761853" cy="6864240"/>
          </a:xfrm>
          <a:prstGeom prst="rect">
            <a:avLst/>
          </a:prstGeom>
          <a:solidFill>
            <a:srgbClr val="981E32"/>
          </a:solidFill>
          <a:ln>
            <a:solidFill>
              <a:srgbClr val="981E3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3351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shot of a syllabus that does not meet accessibility standards ">
            <a:extLst>
              <a:ext uri="{FF2B5EF4-FFF2-40B4-BE49-F238E27FC236}">
                <a16:creationId xmlns:a16="http://schemas.microsoft.com/office/drawing/2014/main" id="{A99B4BAF-255A-5144-5342-F9FF00C625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915" y="280456"/>
            <a:ext cx="4733295" cy="56172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 descr="Screenshot of a syllabus with improvements to accessibility: heading structure, bulleted lists, and descriptive hyperlinks">
            <a:extLst>
              <a:ext uri="{FF2B5EF4-FFF2-40B4-BE49-F238E27FC236}">
                <a16:creationId xmlns:a16="http://schemas.microsoft.com/office/drawing/2014/main" id="{03426EBE-0424-87EA-CB78-9965EF9309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3777" y="103157"/>
            <a:ext cx="4950483" cy="57746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Arrow: Right 6" descr="Arrow: Fixes accessibility errors; applies&#10;heading structure, creates&#10;descriptive links, etc.">
            <a:extLst>
              <a:ext uri="{FF2B5EF4-FFF2-40B4-BE49-F238E27FC236}">
                <a16:creationId xmlns:a16="http://schemas.microsoft.com/office/drawing/2014/main" id="{C65DC713-C875-EBB7-E6D8-7EA677469C5E}"/>
              </a:ext>
            </a:extLst>
          </p:cNvPr>
          <p:cNvSpPr/>
          <p:nvPr/>
        </p:nvSpPr>
        <p:spPr>
          <a:xfrm>
            <a:off x="3812218" y="2356784"/>
            <a:ext cx="3641139" cy="2141528"/>
          </a:xfrm>
          <a:prstGeom prst="rightArrow">
            <a:avLst/>
          </a:prstGeom>
          <a:solidFill>
            <a:srgbClr val="E9A31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Improves accessibility; applies heading structure, creates descriptive links, etc.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BD8578-89D7-317D-5D6E-6BACA2A487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-2985" y="6110741"/>
            <a:ext cx="12212126" cy="744704"/>
          </a:xfrm>
          <a:prstGeom prst="rect">
            <a:avLst/>
          </a:prstGeom>
          <a:solidFill>
            <a:schemeClr val="tx1"/>
          </a:solidFill>
          <a:ln w="19050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uLnTx/>
                <a:uFillTx/>
                <a:latin typeface="Calibri"/>
                <a:ea typeface="Calibri"/>
                <a:cs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Video Tutorial: Document-to-Document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chemeClr val="accent1">
                  <a:lumMod val="20000"/>
                  <a:lumOff val="80000"/>
                </a:schemeClr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256123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AC1744-4700-843F-9188-7084259A60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shot of a syllabus that does not meet accessibility standards ">
            <a:extLst>
              <a:ext uri="{FF2B5EF4-FFF2-40B4-BE49-F238E27FC236}">
                <a16:creationId xmlns:a16="http://schemas.microsoft.com/office/drawing/2014/main" id="{9FA00431-CDEF-584B-CB2A-98C027CCCF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311" y="323589"/>
            <a:ext cx="4733295" cy="5574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A screenshot of Canvas page created with HTML code ComplyBot generates for Canvas">
            <a:extLst>
              <a:ext uri="{FF2B5EF4-FFF2-40B4-BE49-F238E27FC236}">
                <a16:creationId xmlns:a16="http://schemas.microsoft.com/office/drawing/2014/main" id="{DE51072C-1C13-111B-4706-80F51F1666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6958" y="122926"/>
            <a:ext cx="4692951" cy="5864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Arrow: Right 6" descr="Arrow: Fixes for accessibility + adds&#10;design features like buttons,&#10;callout boxes, and accordions">
            <a:extLst>
              <a:ext uri="{FF2B5EF4-FFF2-40B4-BE49-F238E27FC236}">
                <a16:creationId xmlns:a16="http://schemas.microsoft.com/office/drawing/2014/main" id="{F50A3B0F-A35F-9FFC-51A0-1D347C2CC07B}"/>
              </a:ext>
            </a:extLst>
          </p:cNvPr>
          <p:cNvSpPr/>
          <p:nvPr/>
        </p:nvSpPr>
        <p:spPr>
          <a:xfrm>
            <a:off x="4085388" y="1709803"/>
            <a:ext cx="3641139" cy="2141528"/>
          </a:xfrm>
          <a:prstGeom prst="rightArrow">
            <a:avLst/>
          </a:prstGeom>
          <a:solidFill>
            <a:srgbClr val="E9A31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Fixes for accessibility + adds design features like buttons, callout boxes, and accordions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94509A3-F890-9885-7370-11436DD0C5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-2985" y="6110741"/>
            <a:ext cx="12212126" cy="744704"/>
          </a:xfrm>
          <a:prstGeom prst="rect">
            <a:avLst/>
          </a:prstGeom>
          <a:solidFill>
            <a:schemeClr val="tx1"/>
          </a:solidFill>
          <a:ln w="19050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400" b="1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Video Tutorials:</a:t>
            </a:r>
            <a:r>
              <a:rPr lang="en-US" sz="2400" b="1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400" b="1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ea typeface="Calibri"/>
                <a:cs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Doc-to-Canvas</a:t>
            </a:r>
            <a:r>
              <a:rPr lang="en-US" sz="2400" b="1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400" b="1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or </a:t>
            </a:r>
            <a:r>
              <a:rPr lang="en-US" sz="2400" b="1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ea typeface="Calibri"/>
                <a:cs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Canvas-to-Canvas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chemeClr val="accent1">
                  <a:lumMod val="20000"/>
                  <a:lumOff val="80000"/>
                </a:schemeClr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372322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841713-CED2-A14A-0B2A-A08C95CA87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EF79F2F-7991-7BA5-8C21-0256A61E57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65" y="-992"/>
            <a:ext cx="5771339" cy="6856804"/>
          </a:xfrm>
          <a:prstGeom prst="rect">
            <a:avLst/>
          </a:prstGeom>
          <a:solidFill>
            <a:srgbClr val="981E32"/>
          </a:solidFill>
          <a:ln>
            <a:solidFill>
              <a:srgbClr val="981E3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B67950-6DD7-4C3F-68F4-82DE946070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3179" y="481271"/>
            <a:ext cx="4328282" cy="895052"/>
          </a:xfrm>
        </p:spPr>
        <p:txBody>
          <a:bodyPr>
            <a:normAutofit fontScale="90000"/>
          </a:bodyPr>
          <a:lstStyle/>
          <a:p>
            <a:br>
              <a:rPr lang="en-US" dirty="0">
                <a:cs typeface="Calibri" panose="020F0502020204030204" pitchFamily="34" charset="0"/>
              </a:rPr>
            </a:br>
            <a:r>
              <a:rPr lang="en-US">
                <a:solidFill>
                  <a:schemeClr val="bg1"/>
                </a:solidFill>
                <a:cs typeface="Calibri"/>
              </a:rPr>
              <a:t>Tinker Time</a:t>
            </a:r>
            <a:endParaRPr lang="en-US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2C066E-0886-6D9C-7E7D-6118C5641652}"/>
              </a:ext>
            </a:extLst>
          </p:cNvPr>
          <p:cNvSpPr txBox="1"/>
          <p:nvPr/>
        </p:nvSpPr>
        <p:spPr>
          <a:xfrm>
            <a:off x="567373" y="1979830"/>
            <a:ext cx="4873961" cy="319061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spcAft>
                <a:spcPts val="1000"/>
              </a:spcAft>
              <a:buFont typeface="Wingdings"/>
              <a:buChar char="q"/>
            </a:pPr>
            <a:r>
              <a:rPr lang="en-US" sz="240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Open your Canvas course.</a:t>
            </a:r>
            <a:endParaRPr lang="en-US" sz="2400">
              <a:latin typeface="Calibri"/>
              <a:ea typeface="Calibri"/>
              <a:cs typeface="Calibri"/>
            </a:endParaRPr>
          </a:p>
          <a:p>
            <a:pPr marL="342900" indent="-342900">
              <a:spcAft>
                <a:spcPts val="1000"/>
              </a:spcAft>
              <a:buFont typeface="Wingdings"/>
              <a:buChar char="q"/>
            </a:pPr>
            <a:r>
              <a:rPr lang="en-US" sz="240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Run a Pope Tech scan.</a:t>
            </a:r>
            <a:endParaRPr lang="en-US" sz="2400">
              <a:latin typeface="Calibri"/>
              <a:ea typeface="Calibri"/>
              <a:cs typeface="Calibri"/>
            </a:endParaRPr>
          </a:p>
          <a:p>
            <a:pPr marL="342900" indent="-342900">
              <a:spcAft>
                <a:spcPts val="1000"/>
              </a:spcAft>
              <a:buFont typeface="Wingdings"/>
              <a:buChar char="q"/>
            </a:pPr>
            <a:r>
              <a:rPr lang="en-US" sz="24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Work on fixes with the Pope Tech Accessibility </a:t>
            </a:r>
            <a:r>
              <a:rPr lang="en-US" sz="240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Guide. </a:t>
            </a:r>
            <a:endParaRPr lang="en-US" sz="24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342900" indent="-342900">
              <a:spcAft>
                <a:spcPts val="1000"/>
              </a:spcAft>
              <a:buFont typeface="Wingdings"/>
              <a:buChar char="q"/>
            </a:pPr>
            <a:r>
              <a:rPr lang="en-US" sz="24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Or work on fixes with </a:t>
            </a:r>
            <a:r>
              <a:rPr lang="en-US" sz="2400" dirty="0" err="1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ComplyBot</a:t>
            </a:r>
            <a:r>
              <a:rPr lang="en-US" sz="24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. (Always review results!)</a:t>
            </a:r>
            <a:endParaRPr lang="en-US" sz="2400" dirty="0">
              <a:latin typeface="Calibri"/>
              <a:ea typeface="Calibri"/>
              <a:cs typeface="Calibri"/>
            </a:endParaRPr>
          </a:p>
          <a:p>
            <a:pPr marL="342900" indent="-342900">
              <a:spcAft>
                <a:spcPts val="1000"/>
              </a:spcAft>
              <a:buFont typeface="Wingdings"/>
              <a:buChar char="q"/>
            </a:pPr>
            <a:r>
              <a:rPr lang="en-US" sz="240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Ask questions as they come up!</a:t>
            </a:r>
            <a:endParaRPr lang="en-US" sz="2400">
              <a:latin typeface="Calibri"/>
              <a:ea typeface="Calibri"/>
              <a:cs typeface="Calibri"/>
            </a:endParaRPr>
          </a:p>
        </p:txBody>
      </p:sp>
      <p:sp>
        <p:nvSpPr>
          <p:cNvPr id="8" name="Arrow: Pentagon 7">
            <a:extLst>
              <a:ext uri="{FF2B5EF4-FFF2-40B4-BE49-F238E27FC236}">
                <a16:creationId xmlns:a16="http://schemas.microsoft.com/office/drawing/2014/main" id="{E33A5F1E-7EB9-002B-F181-17B7CFF94762}"/>
              </a:ext>
            </a:extLst>
          </p:cNvPr>
          <p:cNvSpPr/>
          <p:nvPr/>
        </p:nvSpPr>
        <p:spPr>
          <a:xfrm>
            <a:off x="7093166" y="4866238"/>
            <a:ext cx="4395314" cy="1174918"/>
          </a:xfrm>
          <a:prstGeom prst="homePlate">
            <a:avLst/>
          </a:prstGeom>
          <a:solidFill>
            <a:srgbClr val="981E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400">
                <a:latin typeface="Calibri"/>
                <a:ea typeface="Cambria"/>
                <a:cs typeface="Calibri"/>
              </a:rPr>
              <a:t>Scan for slides or go to </a:t>
            </a:r>
            <a:r>
              <a:rPr lang="en-U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ea typeface="Cambria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bit.ly/4uBpK8v</a:t>
            </a:r>
            <a:endParaRPr lang="en-US" sz="2400">
              <a:solidFill>
                <a:schemeClr val="accent1">
                  <a:lumMod val="20000"/>
                  <a:lumOff val="80000"/>
                </a:schemeClr>
              </a:solidFill>
              <a:latin typeface="Aptos" panose="020B0004020202020204"/>
              <a:ea typeface="Cambria"/>
              <a:cs typeface="Calibri"/>
            </a:endParaRPr>
          </a:p>
        </p:txBody>
      </p:sp>
      <p:pic>
        <p:nvPicPr>
          <p:cNvPr id="10" name="Picture 9" descr="Q R code for access to workshop slides">
            <a:extLst>
              <a:ext uri="{FF2B5EF4-FFF2-40B4-BE49-F238E27FC236}">
                <a16:creationId xmlns:a16="http://schemas.microsoft.com/office/drawing/2014/main" id="{FBD0B042-9350-8E97-487A-8A65C299B1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8909" y="762000"/>
            <a:ext cx="3879273" cy="3879273"/>
          </a:xfrm>
          <a:prstGeom prst="rect">
            <a:avLst/>
          </a:prstGeom>
        </p:spPr>
      </p:pic>
      <p:pic>
        <p:nvPicPr>
          <p:cNvPr id="7" name="Picture 6" descr="Canvas logo&#10;">
            <a:extLst>
              <a:ext uri="{FF2B5EF4-FFF2-40B4-BE49-F238E27FC236}">
                <a16:creationId xmlns:a16="http://schemas.microsoft.com/office/drawing/2014/main" id="{9DFD852A-5497-2B93-3682-3AB8B210DB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64137" y="6005658"/>
            <a:ext cx="829949" cy="851877"/>
          </a:xfrm>
          <a:prstGeom prst="rect">
            <a:avLst/>
          </a:prstGeom>
        </p:spPr>
      </p:pic>
      <p:pic>
        <p:nvPicPr>
          <p:cNvPr id="5" name="Picture 4" descr="LPC Logo">
            <a:extLst>
              <a:ext uri="{FF2B5EF4-FFF2-40B4-BE49-F238E27FC236}">
                <a16:creationId xmlns:a16="http://schemas.microsoft.com/office/drawing/2014/main" id="{A4838375-D36B-ACB3-77C8-9698503AA6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59023" y="1503"/>
            <a:ext cx="1905410" cy="76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5732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311489-3138-2989-C34C-F15B380775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6C59D87-5F1A-BD77-8525-436F3BF14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55902" y="-15430"/>
            <a:ext cx="8735166" cy="129705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4B2C0E-1C90-FE34-28D0-A41B10528F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3934" y="143641"/>
            <a:ext cx="8143258" cy="969880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l"/>
            <a:r>
              <a:rPr lang="en-US" sz="3600">
                <a:solidFill>
                  <a:schemeClr val="bg1"/>
                </a:solidFill>
                <a:latin typeface="Calibri"/>
                <a:ea typeface="Calibri"/>
                <a:cs typeface="Sabon Next LT"/>
              </a:rPr>
              <a:t>What other tools/training are available? </a:t>
            </a:r>
          </a:p>
        </p:txBody>
      </p:sp>
      <p:sp>
        <p:nvSpPr>
          <p:cNvPr id="13" name="Arrow: Pentagon 12">
            <a:extLst>
              <a:ext uri="{FF2B5EF4-FFF2-40B4-BE49-F238E27FC236}">
                <a16:creationId xmlns:a16="http://schemas.microsoft.com/office/drawing/2014/main" id="{0BB58BE9-2EE8-7413-89E6-78DBEBC71368}"/>
              </a:ext>
            </a:extLst>
          </p:cNvPr>
          <p:cNvSpPr/>
          <p:nvPr/>
        </p:nvSpPr>
        <p:spPr>
          <a:xfrm>
            <a:off x="549595" y="2708030"/>
            <a:ext cx="5286741" cy="1899740"/>
          </a:xfrm>
          <a:prstGeom prst="homePlat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>
              <a:spcAft>
                <a:spcPts val="1000"/>
              </a:spcAft>
            </a:pPr>
            <a:r>
              <a:rPr lang="en-US" sz="280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Explore options on</a:t>
            </a:r>
            <a:r>
              <a:rPr lang="en-US" sz="2800" b="1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800" b="1" dirty="0">
                <a:solidFill>
                  <a:schemeClr val="tx2">
                    <a:lumMod val="10000"/>
                    <a:lumOff val="90000"/>
                  </a:schemeClr>
                </a:solidFill>
                <a:latin typeface="Calibri"/>
                <a:ea typeface="Calibri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LPC's Web Accessibility webpage</a:t>
            </a:r>
            <a:r>
              <a:rPr lang="en-US" sz="320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.</a:t>
            </a:r>
          </a:p>
        </p:txBody>
      </p:sp>
      <p:pic>
        <p:nvPicPr>
          <p:cNvPr id="8" name="Picture 7" descr="screenshot of tools and training section of the web accessibility webpage, with resources for Canvas, Office tools, social media, video and the website">
            <a:extLst>
              <a:ext uri="{FF2B5EF4-FFF2-40B4-BE49-F238E27FC236}">
                <a16:creationId xmlns:a16="http://schemas.microsoft.com/office/drawing/2014/main" id="{2776904C-6FE9-E42B-3E02-B6678A5C58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2011" y="1716809"/>
            <a:ext cx="4695825" cy="3886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BD20DB1-F1C3-751E-EED5-A43B6B904E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63490" y="6077290"/>
            <a:ext cx="12253543" cy="778522"/>
          </a:xfrm>
          <a:prstGeom prst="rect">
            <a:avLst/>
          </a:prstGeom>
          <a:solidFill>
            <a:srgbClr val="981E32"/>
          </a:solidFill>
          <a:ln>
            <a:solidFill>
              <a:srgbClr val="981E3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000" b="1" i="1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1F54E6-5F4C-441A-DA58-9074D7BDF21B}"/>
              </a:ext>
            </a:extLst>
          </p:cNvPr>
          <p:cNvSpPr txBox="1"/>
          <p:nvPr/>
        </p:nvSpPr>
        <p:spPr>
          <a:xfrm>
            <a:off x="234408" y="6268530"/>
            <a:ext cx="11773988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Don't see training or tools you need?  Reach out to the </a:t>
            </a:r>
            <a:r>
              <a:rPr lang="en-US" sz="2000" dirty="0">
                <a:solidFill>
                  <a:schemeClr val="tx2">
                    <a:lumMod val="10000"/>
                    <a:lumOff val="90000"/>
                  </a:schemeClr>
                </a:solidFill>
                <a:latin typeface="Calibri"/>
                <a:ea typeface="Calibri"/>
                <a:cs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Teaching + Learning Center</a:t>
            </a:r>
            <a:r>
              <a:rPr lang="en-US" sz="2000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 or </a:t>
            </a:r>
            <a:r>
              <a:rPr lang="en-US" sz="2000" dirty="0">
                <a:solidFill>
                  <a:schemeClr val="tx2">
                    <a:lumMod val="10000"/>
                    <a:lumOff val="90000"/>
                  </a:schemeClr>
                </a:solidFill>
                <a:latin typeface="Calibri"/>
                <a:ea typeface="Calibri"/>
                <a:cs typeface="Calibri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Disability Resource Center</a:t>
            </a:r>
            <a:r>
              <a:rPr lang="en-US" sz="2000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.</a:t>
            </a:r>
          </a:p>
        </p:txBody>
      </p:sp>
      <p:pic>
        <p:nvPicPr>
          <p:cNvPr id="5" name="Picture 4" descr="LPC logo">
            <a:extLst>
              <a:ext uri="{FF2B5EF4-FFF2-40B4-BE49-F238E27FC236}">
                <a16:creationId xmlns:a16="http://schemas.microsoft.com/office/drawing/2014/main" id="{F9BAEB21-B742-0279-990E-F5BE6D0A3F3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52034" y="73652"/>
            <a:ext cx="2382345" cy="95628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982D0A6-13E1-7BE1-AB02-FDD3A2F68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440923" y="-8428"/>
            <a:ext cx="761853" cy="6864240"/>
          </a:xfrm>
          <a:prstGeom prst="rect">
            <a:avLst/>
          </a:prstGeom>
          <a:solidFill>
            <a:srgbClr val="981E32"/>
          </a:solidFill>
          <a:ln>
            <a:solidFill>
              <a:srgbClr val="981E3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3947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 descr="Thank you for attending today!">
            <a:extLst>
              <a:ext uri="{FF2B5EF4-FFF2-40B4-BE49-F238E27FC236}">
                <a16:creationId xmlns:a16="http://schemas.microsoft.com/office/drawing/2014/main" id="{D7ADA7BE-CA9D-7A2E-CD81-5C746E245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80988"/>
            <a:ext cx="5244231" cy="3726383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7200">
                <a:latin typeface="Calibri"/>
                <a:ea typeface="Calibri"/>
                <a:cs typeface="Calibri"/>
              </a:rPr>
              <a:t>Thank you</a:t>
            </a:r>
            <a:br>
              <a:rPr lang="en-US" sz="7200">
                <a:latin typeface="Calibri"/>
                <a:ea typeface="Calibri"/>
                <a:cs typeface="Calibri"/>
              </a:rPr>
            </a:br>
            <a:r>
              <a:rPr lang="en-US" sz="7200">
                <a:latin typeface="Calibri"/>
                <a:ea typeface="Calibri"/>
                <a:cs typeface="Calibri"/>
              </a:rPr>
              <a:t>for attending today!</a:t>
            </a:r>
            <a:endParaRPr lang="en-US" sz="7200"/>
          </a:p>
        </p:txBody>
      </p:sp>
      <p:pic>
        <p:nvPicPr>
          <p:cNvPr id="2" name="Picture 1" descr="Q R code to the workshop evaluation&#10;&#10;">
            <a:extLst>
              <a:ext uri="{FF2B5EF4-FFF2-40B4-BE49-F238E27FC236}">
                <a16:creationId xmlns:a16="http://schemas.microsoft.com/office/drawing/2014/main" id="{D7588B2D-4D0A-9BC0-E7CA-D1D5FFF8DD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0715" y="977660"/>
            <a:ext cx="3623928" cy="4615133"/>
          </a:xfrm>
          <a:prstGeom prst="rect">
            <a:avLst/>
          </a:prstGeom>
        </p:spPr>
      </p:pic>
      <p:pic>
        <p:nvPicPr>
          <p:cNvPr id="5" name="Picture 4" descr="LPC Logo">
            <a:extLst>
              <a:ext uri="{FF2B5EF4-FFF2-40B4-BE49-F238E27FC236}">
                <a16:creationId xmlns:a16="http://schemas.microsoft.com/office/drawing/2014/main" id="{71B5FB90-7441-7EF4-BE1A-78741C2F22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48" y="5258755"/>
            <a:ext cx="2382345" cy="95628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089595C-F4C7-7BAE-7B43-E252B845FC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65" y="6253986"/>
            <a:ext cx="12209369" cy="601826"/>
          </a:xfrm>
          <a:prstGeom prst="rect">
            <a:avLst/>
          </a:prstGeom>
          <a:solidFill>
            <a:srgbClr val="981E32"/>
          </a:solidFill>
          <a:ln>
            <a:solidFill>
              <a:srgbClr val="981E3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6985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089595C-F4C7-7BAE-7B43-E252B845FC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65" y="-992"/>
            <a:ext cx="4545513" cy="6856804"/>
          </a:xfrm>
          <a:prstGeom prst="rect">
            <a:avLst/>
          </a:prstGeom>
          <a:solidFill>
            <a:srgbClr val="981E32"/>
          </a:solidFill>
          <a:ln>
            <a:solidFill>
              <a:srgbClr val="981E3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atin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8783" y="3314396"/>
            <a:ext cx="2881587" cy="2361325"/>
          </a:xfrm>
        </p:spPr>
        <p:txBody>
          <a:bodyPr>
            <a:noAutofit/>
          </a:bodyPr>
          <a:lstStyle/>
          <a:p>
            <a:r>
              <a:rPr lang="en-US" sz="4400">
                <a:solidFill>
                  <a:schemeClr val="bg1"/>
                </a:solidFill>
                <a:ea typeface="Lato"/>
                <a:cs typeface="Calibri" panose="020F0502020204030204" pitchFamily="34" charset="0"/>
              </a:rPr>
              <a:t>Workshop Description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FC3ECD56-830A-3030-B571-CB04A953AB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06288" y="1417064"/>
            <a:ext cx="2547257" cy="254725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FB73DA2-3EDA-35C6-41B4-E23524E98176}"/>
              </a:ext>
            </a:extLst>
          </p:cNvPr>
          <p:cNvSpPr txBox="1"/>
          <p:nvPr/>
        </p:nvSpPr>
        <p:spPr>
          <a:xfrm>
            <a:off x="5304692" y="1019871"/>
            <a:ext cx="6446081" cy="540147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Are your course materials accessible to all your students? We’ll show you how to quickly check and introduce you to a new tool that can dramatically improve your students’ experience. Come learn how to: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dirty="0"/>
              <a:t>Quickly identify accessibility errors on Canvas.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dirty="0"/>
              <a:t>Leverage </a:t>
            </a:r>
            <a:r>
              <a:rPr lang="en-US" dirty="0" err="1"/>
              <a:t>ComplyBot</a:t>
            </a:r>
            <a:r>
              <a:rPr lang="en-US" dirty="0"/>
              <a:t> to dramatically reduce the time and effort required to make your course materials accessible.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/>
              <a:t>Quickly create ADA-compliant design features (like buttons and accordions) that can improve your students’ experience in your courses.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/>
              <a:t>Meet the April 2026 deadline for colleges to ensure everything online - including in Canvas - meets accessibility standards.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We’ll start the workshop with demos and then shift to hands-on time for you to work on your course materials</a:t>
            </a:r>
          </a:p>
          <a:p>
            <a:endParaRPr lang="en-US" sz="2000">
              <a:latin typeface="Calibri"/>
              <a:ea typeface="Calibri"/>
              <a:cs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B5FB90-7441-7EF4-BE1A-78741C2F22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9023" y="1503"/>
            <a:ext cx="1905410" cy="7644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7525926-90A9-49C6-611B-0DB091D20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64137" y="6005658"/>
            <a:ext cx="829949" cy="851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6136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FCFEF1-2332-9A93-0039-C39C1EC966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F612E8E-F89D-A313-5C69-0953BC000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55902" y="-23799"/>
            <a:ext cx="8502768" cy="130542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F94785-3F64-8428-9D0D-B6D16DEA47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1144" y="75239"/>
            <a:ext cx="8143258" cy="969880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l"/>
            <a:r>
              <a:rPr lang="en-US" sz="4000">
                <a:solidFill>
                  <a:schemeClr val="bg1"/>
                </a:solidFill>
                <a:latin typeface="Calibri"/>
                <a:ea typeface="Calibri"/>
                <a:cs typeface="Sabon Next LT"/>
              </a:rPr>
              <a:t>What's new with accessibility?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ED23AE-87F2-A1C7-0986-3166A6F6AD91}"/>
              </a:ext>
            </a:extLst>
          </p:cNvPr>
          <p:cNvSpPr txBox="1"/>
          <p:nvPr/>
        </p:nvSpPr>
        <p:spPr>
          <a:xfrm>
            <a:off x="3312226" y="2042023"/>
            <a:ext cx="7581179" cy="361124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spcAft>
                <a:spcPts val="1000"/>
              </a:spcAft>
              <a:buFont typeface="Arial"/>
              <a:buChar char="•"/>
            </a:pPr>
            <a:r>
              <a:rPr lang="en-US" sz="2400" b="1" dirty="0">
                <a:latin typeface="Calibri"/>
                <a:ea typeface="Calibri"/>
                <a:cs typeface="Calibri"/>
                <a:hlinkClick r:id="rId3"/>
              </a:rPr>
              <a:t>ESS 26-17: Accessibility Standards and Revised ADA Title II Regulations</a:t>
            </a:r>
            <a:r>
              <a:rPr lang="en-US" sz="2400" dirty="0">
                <a:latin typeface="Calibri"/>
                <a:ea typeface="Calibri"/>
                <a:cs typeface="Calibri"/>
              </a:rPr>
              <a:t> - </a:t>
            </a:r>
            <a:r>
              <a:rPr lang="en-US" sz="2400">
                <a:latin typeface="Calibri"/>
                <a:ea typeface="Calibri"/>
                <a:cs typeface="Calibri"/>
              </a:rPr>
              <a:t>Memo</a:t>
            </a:r>
            <a:r>
              <a:rPr lang="en-US" sz="2400" dirty="0">
                <a:latin typeface="Calibri"/>
                <a:ea typeface="Calibri"/>
                <a:cs typeface="Calibri"/>
              </a:rPr>
              <a:t> from the CCCCO that clarifies our responsibilities and implementation expectations</a:t>
            </a:r>
          </a:p>
          <a:p>
            <a:pPr marL="457200" indent="-457200">
              <a:spcAft>
                <a:spcPts val="1000"/>
              </a:spcAft>
              <a:buFont typeface="Arial"/>
              <a:buChar char="•"/>
            </a:pPr>
            <a:r>
              <a:rPr lang="en-US" sz="2400" dirty="0">
                <a:latin typeface="Calibri"/>
                <a:ea typeface="Calibri"/>
                <a:cs typeface="Calibri"/>
              </a:rPr>
              <a:t>Essentially – </a:t>
            </a:r>
            <a:r>
              <a:rPr lang="en-US" sz="2400" b="1" dirty="0">
                <a:latin typeface="Calibri"/>
                <a:ea typeface="Calibri"/>
                <a:cs typeface="Calibri"/>
              </a:rPr>
              <a:t>anything online must meet web </a:t>
            </a:r>
            <a:r>
              <a:rPr lang="en-US" sz="2400" b="1">
                <a:latin typeface="Calibri"/>
                <a:ea typeface="Calibri"/>
                <a:cs typeface="Calibri"/>
              </a:rPr>
              <a:t>accessibility standards</a:t>
            </a:r>
            <a:r>
              <a:rPr lang="en-US" sz="2400">
                <a:latin typeface="Calibri"/>
                <a:ea typeface="Calibri"/>
                <a:cs typeface="Calibri"/>
              </a:rPr>
              <a:t> (WCAG 2.1 Level AA). This includes all content in Canvas, whether your course is on campus or online.</a:t>
            </a:r>
            <a:endParaRPr lang="en-US" sz="2400">
              <a:ea typeface="+mn-lt"/>
              <a:cs typeface="+mn-lt"/>
            </a:endParaRPr>
          </a:p>
          <a:p>
            <a:pPr marL="685800" indent="-342900">
              <a:spcAft>
                <a:spcPts val="1000"/>
              </a:spcAft>
              <a:buFont typeface="Arial"/>
              <a:buChar char="•"/>
            </a:pPr>
            <a:endParaRPr lang="en-US" sz="2000">
              <a:cs typeface="Arial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4B33F94E-DCEF-2B8B-1C02-A99BF6DAF3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6639" y="2037735"/>
            <a:ext cx="2413819" cy="2389238"/>
          </a:xfrm>
          <a:prstGeom prst="rect">
            <a:avLst/>
          </a:prstGeom>
        </p:spPr>
      </p:pic>
      <p:pic>
        <p:nvPicPr>
          <p:cNvPr id="5" name="Picture 4" descr="LPC logo">
            <a:extLst>
              <a:ext uri="{FF2B5EF4-FFF2-40B4-BE49-F238E27FC236}">
                <a16:creationId xmlns:a16="http://schemas.microsoft.com/office/drawing/2014/main" id="{FC618911-224E-997A-C595-45AE990B09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21996" y="73652"/>
            <a:ext cx="2382345" cy="95628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45AF4E7-36BA-5752-B757-951EFCB172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440923" y="-8428"/>
            <a:ext cx="761853" cy="6864240"/>
          </a:xfrm>
          <a:prstGeom prst="rect">
            <a:avLst/>
          </a:prstGeom>
          <a:solidFill>
            <a:srgbClr val="981E32"/>
          </a:solidFill>
          <a:ln>
            <a:solidFill>
              <a:srgbClr val="981E3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3576D0E-11A8-2894-2FD4-F0D48B99D4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63490" y="6077290"/>
            <a:ext cx="12253543" cy="778522"/>
          </a:xfrm>
          <a:prstGeom prst="rect">
            <a:avLst/>
          </a:prstGeom>
          <a:solidFill>
            <a:srgbClr val="981E32"/>
          </a:solidFill>
          <a:ln>
            <a:solidFill>
              <a:srgbClr val="981E3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000" dirty="0">
              <a:solidFill>
                <a:schemeClr val="bg1"/>
              </a:solidFill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701084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83DB5E-4901-180F-D1C7-8F4A5F2BFC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52C0750-5B85-72B5-B0E0-B55FB06115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3710" y="-10800"/>
            <a:ext cx="9120994" cy="133417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254947-D9ED-0D27-6BB1-3F684C448F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1017" y="69270"/>
            <a:ext cx="8392403" cy="96930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l"/>
            <a:r>
              <a:rPr lang="en-US" sz="4000">
                <a:solidFill>
                  <a:schemeClr val="bg1"/>
                </a:solidFill>
                <a:latin typeface="Calibri"/>
                <a:ea typeface="Calibri"/>
                <a:cs typeface="Sabon Next LT"/>
              </a:rPr>
              <a:t>What are web accessibility standards?</a:t>
            </a:r>
            <a:endParaRPr lang="en-US" sz="4000">
              <a:solidFill>
                <a:schemeClr val="bg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A27E0B4-32DD-7383-BB40-6BE383031197}"/>
              </a:ext>
            </a:extLst>
          </p:cNvPr>
          <p:cNvSpPr txBox="1"/>
          <p:nvPr/>
        </p:nvSpPr>
        <p:spPr>
          <a:xfrm>
            <a:off x="565522" y="1910908"/>
            <a:ext cx="4957116" cy="36871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400">
                <a:latin typeface="Calibri"/>
                <a:ea typeface="Calibri"/>
                <a:cs typeface="Calibri"/>
              </a:rPr>
              <a:t>Formatting that ensures equal access to online materials. Some examples include: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Arial,Sans-Serif"/>
              <a:buChar char="•"/>
            </a:pPr>
            <a:r>
              <a:rPr lang="en-US" sz="2200">
                <a:latin typeface="Calibri"/>
                <a:ea typeface="Calibri"/>
                <a:cs typeface="Calibri"/>
              </a:rPr>
              <a:t>Using "Headings"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Arial,Sans-Serif"/>
              <a:buChar char="•"/>
            </a:pPr>
            <a:r>
              <a:rPr lang="en-US" sz="2200">
                <a:latin typeface="Calibri"/>
                <a:ea typeface="Calibri"/>
                <a:cs typeface="Calibri"/>
              </a:rPr>
              <a:t>Creating descriptive hyperlinks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Arial,Sans-Serif"/>
              <a:buChar char="•"/>
            </a:pPr>
            <a:r>
              <a:rPr lang="en-US" sz="2200">
                <a:latin typeface="Calibri"/>
                <a:ea typeface="Calibri"/>
                <a:cs typeface="Calibri"/>
              </a:rPr>
              <a:t>Considering color contrast</a:t>
            </a:r>
            <a:endParaRPr lang="en-US"/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Arial,Sans-Serif"/>
              <a:buChar char="•"/>
            </a:pPr>
            <a:r>
              <a:rPr lang="en-US" sz="2200">
                <a:latin typeface="Calibri"/>
                <a:ea typeface="Calibri"/>
                <a:cs typeface="Calibri"/>
              </a:rPr>
              <a:t>Tagging images with alternative text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Arial,Sans-Serif"/>
              <a:buChar char="•"/>
            </a:pPr>
            <a:r>
              <a:rPr lang="en-US" sz="2200">
                <a:latin typeface="Calibri"/>
                <a:ea typeface="Calibri"/>
                <a:cs typeface="Calibri"/>
              </a:rPr>
              <a:t>Captioning videos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Arial,Sans-Serif"/>
              <a:buChar char="•"/>
            </a:pPr>
            <a:r>
              <a:rPr lang="en-US" sz="2200">
                <a:latin typeface="Calibri"/>
                <a:ea typeface="Calibri"/>
                <a:cs typeface="Calibri"/>
              </a:rPr>
              <a:t>And more...</a:t>
            </a:r>
            <a:endParaRPr lang="en-US" sz="2200" dirty="0">
              <a:latin typeface="Calibri"/>
              <a:ea typeface="Calibri"/>
              <a:cs typeface="Calibri"/>
            </a:endParaRPr>
          </a:p>
        </p:txBody>
      </p:sp>
      <p:sp>
        <p:nvSpPr>
          <p:cNvPr id="3" name="Arrow: Pentagon 2" descr="Preceivable">
            <a:extLst>
              <a:ext uri="{FF2B5EF4-FFF2-40B4-BE49-F238E27FC236}">
                <a16:creationId xmlns:a16="http://schemas.microsoft.com/office/drawing/2014/main" id="{C86185DD-872D-4F93-ED90-4C62CCD7F3C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6646080" y="1695486"/>
            <a:ext cx="3584137" cy="761440"/>
          </a:xfrm>
          <a:prstGeom prst="homePlate">
            <a:avLst/>
          </a:prstGeom>
          <a:solidFill>
            <a:srgbClr val="981E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>
                <a:latin typeface="Calibri"/>
                <a:ea typeface="Calibri"/>
                <a:cs typeface="Calibri"/>
              </a:rPr>
              <a:t>  </a:t>
            </a:r>
            <a:r>
              <a:rPr lang="en-US" sz="2800" b="1">
                <a:latin typeface="Calibri"/>
                <a:ea typeface="Calibri"/>
                <a:cs typeface="Calibri"/>
              </a:rPr>
              <a:t>P</a:t>
            </a:r>
            <a:r>
              <a:rPr lang="en-US" sz="2800">
                <a:latin typeface="Calibri"/>
                <a:ea typeface="Calibri"/>
                <a:cs typeface="Calibri"/>
              </a:rPr>
              <a:t>erceivable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A42F19A7-4A1E-9A71-DB87-F2353B0FCF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44310" y="1692214"/>
            <a:ext cx="914398" cy="756251"/>
          </a:xfrm>
          <a:prstGeom prst="rect">
            <a:avLst/>
          </a:prstGeom>
        </p:spPr>
      </p:pic>
      <p:sp>
        <p:nvSpPr>
          <p:cNvPr id="15" name="Arrow: Pentagon 14" descr="Operable">
            <a:extLst>
              <a:ext uri="{FF2B5EF4-FFF2-40B4-BE49-F238E27FC236}">
                <a16:creationId xmlns:a16="http://schemas.microsoft.com/office/drawing/2014/main" id="{31281B8B-EFB4-611A-0E4E-9DC3F9FDF8C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 flipH="1">
            <a:off x="7685423" y="2716278"/>
            <a:ext cx="3000694" cy="747062"/>
          </a:xfrm>
          <a:prstGeom prst="homePlat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r"/>
            <a:r>
              <a:rPr lang="en-US" sz="2800">
                <a:latin typeface="Calibri"/>
                <a:ea typeface="Calibri"/>
                <a:cs typeface="Calibri"/>
              </a:rPr>
              <a:t>   </a:t>
            </a:r>
            <a:r>
              <a:rPr lang="en-US" sz="2800" b="1">
                <a:latin typeface="Calibri"/>
                <a:ea typeface="Calibri"/>
                <a:cs typeface="Calibri"/>
              </a:rPr>
              <a:t>O</a:t>
            </a:r>
            <a:r>
              <a:rPr lang="en-US" sz="2800">
                <a:latin typeface="Calibri"/>
                <a:ea typeface="Calibri"/>
                <a:cs typeface="Calibri"/>
              </a:rPr>
              <a:t>perable  </a:t>
            </a:r>
            <a:endParaRPr lang="en-US" sz="2800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106C93F6-3990-A373-68A8-F945E4DD5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56121" y="2698630"/>
            <a:ext cx="684363" cy="727496"/>
          </a:xfrm>
          <a:prstGeom prst="rect">
            <a:avLst/>
          </a:prstGeom>
        </p:spPr>
      </p:pic>
      <p:sp>
        <p:nvSpPr>
          <p:cNvPr id="17" name="Arrow: Pentagon 16" descr="Understandable">
            <a:extLst>
              <a:ext uri="{FF2B5EF4-FFF2-40B4-BE49-F238E27FC236}">
                <a16:creationId xmlns:a16="http://schemas.microsoft.com/office/drawing/2014/main" id="{A73A0EAF-97DB-85D9-29F0-E7C3DFC6936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6674833" y="3866465"/>
            <a:ext cx="3771042" cy="761440"/>
          </a:xfrm>
          <a:prstGeom prst="homePlate">
            <a:avLst/>
          </a:prstGeom>
          <a:solidFill>
            <a:srgbClr val="981E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sz="2800">
                <a:latin typeface="Calibri"/>
                <a:ea typeface="Calibri"/>
                <a:cs typeface="Calibri"/>
              </a:rPr>
              <a:t> </a:t>
            </a:r>
            <a:r>
              <a:rPr lang="en-US" sz="2800" b="1">
                <a:latin typeface="Calibri"/>
                <a:ea typeface="Calibri"/>
                <a:cs typeface="Calibri"/>
              </a:rPr>
              <a:t>U</a:t>
            </a:r>
            <a:r>
              <a:rPr lang="en-US" sz="2800">
                <a:latin typeface="Calibri"/>
                <a:ea typeface="Calibri"/>
                <a:cs typeface="Calibri"/>
              </a:rPr>
              <a:t>nderstandable</a:t>
            </a:r>
          </a:p>
        </p:txBody>
      </p:sp>
      <p:pic>
        <p:nvPicPr>
          <p:cNvPr id="22" name="Graphic 21" descr="Brainstorm with solid fill">
            <a:extLst>
              <a:ext uri="{FF2B5EF4-FFF2-40B4-BE49-F238E27FC236}">
                <a16:creationId xmlns:a16="http://schemas.microsoft.com/office/drawing/2014/main" id="{87057B22-20CE-37F9-B979-EA0F08BA7DC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61895" y="3963835"/>
            <a:ext cx="612477" cy="569346"/>
          </a:xfrm>
          <a:prstGeom prst="rect">
            <a:avLst/>
          </a:prstGeom>
        </p:spPr>
      </p:pic>
      <p:sp>
        <p:nvSpPr>
          <p:cNvPr id="18" name="Arrow: Pentagon 17" descr="Robust">
            <a:extLst>
              <a:ext uri="{FF2B5EF4-FFF2-40B4-BE49-F238E27FC236}">
                <a16:creationId xmlns:a16="http://schemas.microsoft.com/office/drawing/2014/main" id="{58250FFB-014F-1017-C175-84B75FF89C2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 flipH="1">
            <a:off x="7843575" y="4944767"/>
            <a:ext cx="2842543" cy="775818"/>
          </a:xfrm>
          <a:prstGeom prst="homePlat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r"/>
            <a:r>
              <a:rPr lang="en-US" sz="2800">
                <a:latin typeface="Calibri"/>
                <a:ea typeface="Calibri"/>
                <a:cs typeface="Calibri"/>
              </a:rPr>
              <a:t> </a:t>
            </a:r>
            <a:r>
              <a:rPr lang="en-US" sz="2800" b="1">
                <a:latin typeface="Calibri"/>
                <a:ea typeface="Calibri"/>
                <a:cs typeface="Calibri"/>
              </a:rPr>
              <a:t>R</a:t>
            </a:r>
            <a:r>
              <a:rPr lang="en-US" sz="2800">
                <a:latin typeface="Calibri"/>
                <a:ea typeface="Calibri"/>
                <a:cs typeface="Calibri"/>
              </a:rPr>
              <a:t>obust  </a:t>
            </a:r>
            <a:endParaRPr lang="en-US" sz="1600"/>
          </a:p>
        </p:txBody>
      </p:sp>
      <p:pic>
        <p:nvPicPr>
          <p:cNvPr id="23" name="Graphic 22">
            <a:extLst>
              <a:ext uri="{FF2B5EF4-FFF2-40B4-BE49-F238E27FC236}">
                <a16:creationId xmlns:a16="http://schemas.microsoft.com/office/drawing/2014/main" id="{5CBC9E58-8761-052F-379F-AE21549B87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514269" y="4941499"/>
            <a:ext cx="655610" cy="77062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E14D348-D496-4835-749A-A9DF9DBB4A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53052" y="6077290"/>
            <a:ext cx="12253543" cy="778522"/>
          </a:xfrm>
          <a:prstGeom prst="rect">
            <a:avLst/>
          </a:prstGeom>
          <a:solidFill>
            <a:srgbClr val="981E32"/>
          </a:solidFill>
          <a:ln>
            <a:solidFill>
              <a:srgbClr val="981E3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 b="1" i="1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69D8D54-ECB0-0674-9BC6-E1799D2EBFE7}"/>
              </a:ext>
            </a:extLst>
          </p:cNvPr>
          <p:cNvSpPr txBox="1"/>
          <p:nvPr/>
        </p:nvSpPr>
        <p:spPr>
          <a:xfrm>
            <a:off x="3370817" y="6230883"/>
            <a:ext cx="4970639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i="1">
                <a:solidFill>
                  <a:srgbClr val="FFFFFF"/>
                </a:solidFill>
              </a:rPr>
              <a:t>Learn more: </a:t>
            </a:r>
            <a:r>
              <a:rPr lang="en-US" sz="2400" b="1" i="1">
                <a:solidFill>
                  <a:srgbClr val="CAEEFB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WCAG 2.1 Level AA</a:t>
            </a:r>
            <a:endParaRPr lang="en-US"/>
          </a:p>
        </p:txBody>
      </p:sp>
      <p:pic>
        <p:nvPicPr>
          <p:cNvPr id="5" name="Picture 4" descr="LPC logo">
            <a:extLst>
              <a:ext uri="{FF2B5EF4-FFF2-40B4-BE49-F238E27FC236}">
                <a16:creationId xmlns:a16="http://schemas.microsoft.com/office/drawing/2014/main" id="{FC6F3F11-FA30-AAE7-2180-64032FDEEED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034" y="73652"/>
            <a:ext cx="2382345" cy="95628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FEE2FBB-B17B-8A48-5F0F-52B10D4FB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440923" y="-8428"/>
            <a:ext cx="761853" cy="6864240"/>
          </a:xfrm>
          <a:prstGeom prst="rect">
            <a:avLst/>
          </a:prstGeom>
          <a:solidFill>
            <a:srgbClr val="981E32"/>
          </a:solidFill>
          <a:ln>
            <a:solidFill>
              <a:srgbClr val="981E3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4590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494983-988E-E376-A6B6-E8833C29B5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2DC676B-2801-8901-E73E-D5347C4D2C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55902" y="-52553"/>
            <a:ext cx="9120994" cy="133417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5F5AC3-0525-24FC-3B84-3F308B95F6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6392" y="69270"/>
            <a:ext cx="8540253" cy="946555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4000">
                <a:solidFill>
                  <a:schemeClr val="bg1"/>
                </a:solidFill>
                <a:latin typeface="Calibri"/>
                <a:ea typeface="Calibri"/>
                <a:cs typeface="Sabon Next LT"/>
              </a:rPr>
              <a:t>Common Canvas Accessibility Errors</a:t>
            </a:r>
            <a:endParaRPr lang="en-US" sz="4400">
              <a:solidFill>
                <a:schemeClr val="bg1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13" name="Picture 12" descr="Common Issues graph: very low contrast 44.35%, empty link 17.29%, empty heading 13.65%, missing alt-text 7.5%">
            <a:extLst>
              <a:ext uri="{FF2B5EF4-FFF2-40B4-BE49-F238E27FC236}">
                <a16:creationId xmlns:a16="http://schemas.microsoft.com/office/drawing/2014/main" id="{BB8A9398-5D7C-03D3-DA4B-5281927217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190" y="1811110"/>
            <a:ext cx="5690507" cy="44876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 descr="Average Canvas course has 17.1 errors, 170.6 alerts">
            <a:extLst>
              <a:ext uri="{FF2B5EF4-FFF2-40B4-BE49-F238E27FC236}">
                <a16:creationId xmlns:a16="http://schemas.microsoft.com/office/drawing/2014/main" id="{FFB7636B-CCEF-4448-255F-E8B39D30ED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0762" y="2392816"/>
            <a:ext cx="5128533" cy="2409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LPC logo">
            <a:extLst>
              <a:ext uri="{FF2B5EF4-FFF2-40B4-BE49-F238E27FC236}">
                <a16:creationId xmlns:a16="http://schemas.microsoft.com/office/drawing/2014/main" id="{5AC80A18-559E-8ADD-7338-3D616B01D3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52034" y="73652"/>
            <a:ext cx="2382345" cy="956283"/>
          </a:xfrm>
          <a:prstGeom prst="rect">
            <a:avLst/>
          </a:prstGeom>
        </p:spPr>
      </p:pic>
      <p:pic>
        <p:nvPicPr>
          <p:cNvPr id="10" name="Picture 9" descr="Pope Tech Accessibility logo">
            <a:extLst>
              <a:ext uri="{FF2B5EF4-FFF2-40B4-BE49-F238E27FC236}">
                <a16:creationId xmlns:a16="http://schemas.microsoft.com/office/drawing/2014/main" id="{C28F137C-7830-2F10-D063-9DA92B6F535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89678" y="6290203"/>
            <a:ext cx="1641662" cy="56701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D80F83B-CD7F-D09B-F3AE-40AC6F21B9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440923" y="-8428"/>
            <a:ext cx="761853" cy="6864240"/>
          </a:xfrm>
          <a:prstGeom prst="rect">
            <a:avLst/>
          </a:prstGeom>
          <a:solidFill>
            <a:srgbClr val="981E32"/>
          </a:solidFill>
          <a:ln>
            <a:solidFill>
              <a:srgbClr val="981E3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213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D2BC985-AEEA-2E57-0B56-346BE49033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55902" y="-52553"/>
            <a:ext cx="9120994" cy="133417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4166" y="69595"/>
            <a:ext cx="7187915" cy="969880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4000">
                <a:solidFill>
                  <a:schemeClr val="bg1"/>
                </a:solidFill>
                <a:latin typeface="Calibri"/>
                <a:ea typeface="Calibri"/>
                <a:cs typeface="Sabon Next LT"/>
              </a:rPr>
              <a:t>Checking Accessibility in Canvas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1CD3AE-4256-3784-8360-8DE3088F4055}"/>
              </a:ext>
            </a:extLst>
          </p:cNvPr>
          <p:cNvSpPr txBox="1"/>
          <p:nvPr/>
        </p:nvSpPr>
        <p:spPr>
          <a:xfrm>
            <a:off x="275546" y="1770051"/>
            <a:ext cx="5817324" cy="390876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1000"/>
              </a:spcAft>
            </a:pPr>
            <a:r>
              <a:rPr lang="en-US" sz="2200" b="1" dirty="0">
                <a:latin typeface="Calibri"/>
                <a:ea typeface="Calibri"/>
                <a:cs typeface="Arial"/>
              </a:rPr>
              <a:t>If you don't see "Pope Tech" in Canvas:</a:t>
            </a:r>
          </a:p>
          <a:p>
            <a:pPr marL="800100" indent="-457200">
              <a:spcAft>
                <a:spcPts val="1000"/>
              </a:spcAft>
              <a:buAutoNum type="arabicPeriod"/>
            </a:pPr>
            <a:r>
              <a:rPr lang="en-US" sz="2200">
                <a:latin typeface="Calibri"/>
                <a:ea typeface="Calibri"/>
                <a:cs typeface="Arial"/>
              </a:rPr>
              <a:t>Open your course.</a:t>
            </a:r>
          </a:p>
          <a:p>
            <a:pPr marL="800100" indent="-457200">
              <a:spcAft>
                <a:spcPts val="1000"/>
              </a:spcAft>
              <a:buAutoNum type="arabicPeriod"/>
            </a:pPr>
            <a:r>
              <a:rPr lang="en-US" sz="2200">
                <a:latin typeface="Calibri"/>
                <a:ea typeface="Calibri"/>
                <a:cs typeface="Arial"/>
              </a:rPr>
              <a:t>Click "Settings" in your course navigation menu.</a:t>
            </a:r>
          </a:p>
          <a:p>
            <a:pPr marL="800100" indent="-457200">
              <a:spcAft>
                <a:spcPts val="1000"/>
              </a:spcAft>
              <a:buAutoNum type="arabicPeriod"/>
            </a:pPr>
            <a:r>
              <a:rPr lang="en-US" sz="2200">
                <a:latin typeface="Calibri"/>
                <a:ea typeface="Calibri"/>
                <a:cs typeface="Arial"/>
              </a:rPr>
              <a:t>Click the "Navigation" tab.</a:t>
            </a:r>
          </a:p>
          <a:p>
            <a:pPr marL="800100" indent="-457200">
              <a:spcAft>
                <a:spcPts val="1000"/>
              </a:spcAft>
              <a:buAutoNum type="arabicPeriod"/>
            </a:pPr>
            <a:r>
              <a:rPr lang="en-US" sz="2200">
                <a:latin typeface="Calibri"/>
                <a:ea typeface="Calibri"/>
                <a:cs typeface="Arial"/>
              </a:rPr>
              <a:t>Scroll until you see Pope Tech Accessibility.</a:t>
            </a:r>
          </a:p>
          <a:p>
            <a:pPr marL="800100" indent="-457200">
              <a:spcAft>
                <a:spcPts val="1000"/>
              </a:spcAft>
              <a:buAutoNum type="arabicPeriod"/>
            </a:pPr>
            <a:r>
              <a:rPr lang="en-US" sz="2200">
                <a:latin typeface="Calibri"/>
                <a:ea typeface="Calibri"/>
                <a:cs typeface="Arial"/>
              </a:rPr>
              <a:t>Click the 3 vertical dots and select "+ Enable."</a:t>
            </a:r>
          </a:p>
          <a:p>
            <a:pPr marL="800100" indent="-457200">
              <a:spcAft>
                <a:spcPts val="1000"/>
              </a:spcAft>
              <a:buAutoNum type="arabicPeriod"/>
            </a:pPr>
            <a:r>
              <a:rPr lang="en-US" sz="2200">
                <a:latin typeface="Calibri"/>
                <a:ea typeface="Calibri"/>
                <a:cs typeface="Arial"/>
              </a:rPr>
              <a:t>Scroll to the bottom and click "Save."</a:t>
            </a:r>
          </a:p>
        </p:txBody>
      </p:sp>
      <p:pic>
        <p:nvPicPr>
          <p:cNvPr id="8" name="Picture 7" descr="+enable button next to Pope Tech Accessibility link in Navigation settings on Canvas">
            <a:extLst>
              <a:ext uri="{FF2B5EF4-FFF2-40B4-BE49-F238E27FC236}">
                <a16:creationId xmlns:a16="http://schemas.microsoft.com/office/drawing/2014/main" id="{5EC2FB1B-4CD6-0A4E-A536-7A872F961D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0763" y="1826419"/>
            <a:ext cx="4943475" cy="17406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 descr="Save button">
            <a:extLst>
              <a:ext uri="{FF2B5EF4-FFF2-40B4-BE49-F238E27FC236}">
                <a16:creationId xmlns:a16="http://schemas.microsoft.com/office/drawing/2014/main" id="{5C3ED56E-BAA7-8A1E-BC30-66EDCBB477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8919" y="4364831"/>
            <a:ext cx="1371599" cy="9858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Rectangle 10" descr="Canvas Guide: Manage Course Navigation Links">
            <a:extLst>
              <a:ext uri="{FF2B5EF4-FFF2-40B4-BE49-F238E27FC236}">
                <a16:creationId xmlns:a16="http://schemas.microsoft.com/office/drawing/2014/main" id="{7020204B-2D1B-D31B-736D-682FB36E359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-860" y="6077290"/>
            <a:ext cx="12253543" cy="778522"/>
          </a:xfrm>
          <a:prstGeom prst="rect">
            <a:avLst/>
          </a:prstGeom>
          <a:solidFill>
            <a:srgbClr val="981E32"/>
          </a:solidFill>
          <a:ln>
            <a:solidFill>
              <a:srgbClr val="981E3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i="1">
                <a:latin typeface="Calibri"/>
                <a:ea typeface="Calibri"/>
                <a:cs typeface="Calibri"/>
              </a:rPr>
              <a:t>Canvas Guide: </a:t>
            </a:r>
            <a:r>
              <a:rPr lang="en-US" sz="2400" b="1" i="1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ea typeface="Calibri"/>
                <a:cs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Manage Course Navigation Links</a:t>
            </a:r>
            <a:endParaRPr lang="en-US" sz="2400" i="1">
              <a:solidFill>
                <a:schemeClr val="accent1">
                  <a:lumMod val="20000"/>
                  <a:lumOff val="80000"/>
                </a:schemeClr>
              </a:solidFill>
              <a:latin typeface="Calibri"/>
              <a:ea typeface="Calibri"/>
              <a:cs typeface="Calibri"/>
              <a:hlinkClick r:id="rId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pic>
        <p:nvPicPr>
          <p:cNvPr id="5" name="Picture 4" descr="LPC logo">
            <a:extLst>
              <a:ext uri="{FF2B5EF4-FFF2-40B4-BE49-F238E27FC236}">
                <a16:creationId xmlns:a16="http://schemas.microsoft.com/office/drawing/2014/main" id="{71B5FB90-7441-7EF4-BE1A-78741C2F222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52034" y="73652"/>
            <a:ext cx="2382345" cy="95628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089595C-F4C7-7BAE-7B43-E252B845FC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485747" y="-53251"/>
            <a:ext cx="761853" cy="6864240"/>
          </a:xfrm>
          <a:prstGeom prst="rect">
            <a:avLst/>
          </a:prstGeom>
          <a:solidFill>
            <a:srgbClr val="981E32"/>
          </a:solidFill>
          <a:ln>
            <a:solidFill>
              <a:srgbClr val="981E3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8336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F1829B-29AD-2183-FE37-0EB70B6865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FE35C0D-9F9C-3A1D-842B-1E28ABF697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3710" y="-10800"/>
            <a:ext cx="9120994" cy="133417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08E173-7658-C61B-A817-4CC967EB9F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4166" y="69595"/>
            <a:ext cx="7187915" cy="969880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4800">
                <a:solidFill>
                  <a:schemeClr val="bg1"/>
                </a:solidFill>
                <a:latin typeface="Sabon Next LT"/>
                <a:cs typeface="Sabon Next LT"/>
              </a:rPr>
              <a:t>Pope Tech Dashboard</a:t>
            </a:r>
          </a:p>
        </p:txBody>
      </p:sp>
      <p:sp>
        <p:nvSpPr>
          <p:cNvPr id="7" name="Arrow: Pentagon 6" descr="Click Pope Tech in your course navigation menu&#10;to scan your entire course.">
            <a:extLst>
              <a:ext uri="{FF2B5EF4-FFF2-40B4-BE49-F238E27FC236}">
                <a16:creationId xmlns:a16="http://schemas.microsoft.com/office/drawing/2014/main" id="{C98B86C1-7626-11AD-35E6-D6D7F6A3EA0B}"/>
              </a:ext>
            </a:extLst>
          </p:cNvPr>
          <p:cNvSpPr/>
          <p:nvPr/>
        </p:nvSpPr>
        <p:spPr>
          <a:xfrm>
            <a:off x="214647" y="3640487"/>
            <a:ext cx="2951408" cy="1845971"/>
          </a:xfrm>
          <a:prstGeom prst="homePlat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sz="1600"/>
              <a:t>Click Pope Tech in your course navigation menu to scan your entire course. You'll get a list of all the content that needs to be fixed + tutorials!</a:t>
            </a:r>
          </a:p>
        </p:txBody>
      </p:sp>
      <p:pic>
        <p:nvPicPr>
          <p:cNvPr id="12" name="Picture 11" descr="Pope Tech circled in class navigation menu on Canvas">
            <a:extLst>
              <a:ext uri="{FF2B5EF4-FFF2-40B4-BE49-F238E27FC236}">
                <a16:creationId xmlns:a16="http://schemas.microsoft.com/office/drawing/2014/main" id="{465C177B-9BAD-EC23-3F00-F189C4CAF5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3249" y="1836185"/>
            <a:ext cx="1571625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 descr="Pope Tech dashboard view">
            <a:extLst>
              <a:ext uri="{FF2B5EF4-FFF2-40B4-BE49-F238E27FC236}">
                <a16:creationId xmlns:a16="http://schemas.microsoft.com/office/drawing/2014/main" id="{B7D7DACF-E1DE-A6A2-0247-B220629861C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1129" y="1389896"/>
            <a:ext cx="6133949" cy="4564743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2F8ADA0-4866-62D5-C308-57A69E658D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V="1">
            <a:off x="9065636" y="1940689"/>
            <a:ext cx="483809" cy="181429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0E7BF48D-A165-E655-D6E8-701ED5FAA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667582" y="1395109"/>
            <a:ext cx="1452562" cy="304649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 descr="Instructor Guide: Canvas Pope Tech Dashboard Tutorials link">
            <a:extLst>
              <a:ext uri="{FF2B5EF4-FFF2-40B4-BE49-F238E27FC236}">
                <a16:creationId xmlns:a16="http://schemas.microsoft.com/office/drawing/2014/main" id="{F0003FA2-9757-F233-CBC8-E18611D2036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-53052" y="6077290"/>
            <a:ext cx="12253543" cy="778522"/>
          </a:xfrm>
          <a:prstGeom prst="rect">
            <a:avLst/>
          </a:prstGeom>
          <a:solidFill>
            <a:srgbClr val="981E32"/>
          </a:solidFill>
          <a:ln>
            <a:solidFill>
              <a:srgbClr val="981E3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i="1"/>
              <a:t>Instructor Guide: </a:t>
            </a:r>
            <a:r>
              <a:rPr lang="en-US" sz="2400" b="1" i="1" dirty="0">
                <a:solidFill>
                  <a:schemeClr val="accent1">
                    <a:lumMod val="20000"/>
                    <a:lumOff val="80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Canvas Pope Tech Dashboard Tutorials</a:t>
            </a:r>
            <a:endParaRPr lang="en-US" sz="2400" i="1" dirty="0">
              <a:solidFill>
                <a:schemeClr val="accent1">
                  <a:lumMod val="20000"/>
                  <a:lumOff val="80000"/>
                </a:schemeClr>
              </a:solidFill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E942593-3C20-9C60-16C9-C9045192FB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440923" y="-8428"/>
            <a:ext cx="761853" cy="6864240"/>
          </a:xfrm>
          <a:prstGeom prst="rect">
            <a:avLst/>
          </a:prstGeom>
          <a:solidFill>
            <a:srgbClr val="981E32"/>
          </a:solidFill>
          <a:ln>
            <a:solidFill>
              <a:srgbClr val="981E3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LPC logo">
            <a:extLst>
              <a:ext uri="{FF2B5EF4-FFF2-40B4-BE49-F238E27FC236}">
                <a16:creationId xmlns:a16="http://schemas.microsoft.com/office/drawing/2014/main" id="{980B7D18-48FD-AEE8-EAC3-6303FF2F3F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83349" y="73652"/>
            <a:ext cx="2382345" cy="956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6240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062A46-862C-89D4-D31F-FE2FEAE94A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A322ADC-1A66-BC62-52F5-27701201B5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55902" y="-52553"/>
            <a:ext cx="9120994" cy="133417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0F2B59-024A-10B0-388C-CA4FEF0BF9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4166" y="69595"/>
            <a:ext cx="7187915" cy="969880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4000">
                <a:solidFill>
                  <a:schemeClr val="bg1"/>
                </a:solidFill>
                <a:latin typeface="Calibri"/>
                <a:ea typeface="Calibri"/>
                <a:cs typeface="Sabon Next LT"/>
              </a:rPr>
              <a:t>Pope Tech Accessibility Guide</a:t>
            </a:r>
          </a:p>
        </p:txBody>
      </p:sp>
      <p:sp>
        <p:nvSpPr>
          <p:cNvPr id="14" name="Arrow: Pentagon 13" descr="Click the &quot;P&quot; to open the Accessibility Guide when building/editing content on Canvas.">
            <a:extLst>
              <a:ext uri="{FF2B5EF4-FFF2-40B4-BE49-F238E27FC236}">
                <a16:creationId xmlns:a16="http://schemas.microsoft.com/office/drawing/2014/main" id="{6F05E9D8-7C9E-E3AC-E8C8-417C5A97B259}"/>
              </a:ext>
            </a:extLst>
          </p:cNvPr>
          <p:cNvSpPr/>
          <p:nvPr/>
        </p:nvSpPr>
        <p:spPr>
          <a:xfrm>
            <a:off x="185688" y="1939496"/>
            <a:ext cx="3267076" cy="1711050"/>
          </a:xfrm>
          <a:prstGeom prst="homePlat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sz="1600">
                <a:latin typeface="Calibri"/>
                <a:ea typeface="Calibri"/>
                <a:cs typeface="Calibri"/>
              </a:rPr>
              <a:t>Click the "P" to open the Accessibility Guide when building/editing content on Canvas. Click through to fix any errors and check alerts.</a:t>
            </a:r>
          </a:p>
        </p:txBody>
      </p:sp>
      <p:pic>
        <p:nvPicPr>
          <p:cNvPr id="8" name="Picture 7" descr="The Pope Tech button next to the Cancel and Save buttons on Canvas">
            <a:extLst>
              <a:ext uri="{FF2B5EF4-FFF2-40B4-BE49-F238E27FC236}">
                <a16:creationId xmlns:a16="http://schemas.microsoft.com/office/drawing/2014/main" id="{C1A5D42B-E80C-CD64-B220-5524926466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092" y="4352885"/>
            <a:ext cx="3003852" cy="7855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120F6E35-E4CA-7B92-E374-FAEF8EFECD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26230" y="4357862"/>
            <a:ext cx="943940" cy="931333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sample Canvas page with Pope Tech Accessibility Guide open in side panel">
            <a:extLst>
              <a:ext uri="{FF2B5EF4-FFF2-40B4-BE49-F238E27FC236}">
                <a16:creationId xmlns:a16="http://schemas.microsoft.com/office/drawing/2014/main" id="{B0A1968D-8B45-780D-B1F4-5C84546EFC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7369" y="1859050"/>
            <a:ext cx="7689627" cy="3569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Rectangle 10" descr="Instructor Guide: Canvas Pope Tech Accessibility Guide Tutorials">
            <a:extLst>
              <a:ext uri="{FF2B5EF4-FFF2-40B4-BE49-F238E27FC236}">
                <a16:creationId xmlns:a16="http://schemas.microsoft.com/office/drawing/2014/main" id="{6B78AE78-07B8-A7FE-7FCB-DB1AD092403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-53052" y="6077290"/>
            <a:ext cx="12253543" cy="778522"/>
          </a:xfrm>
          <a:prstGeom prst="rect">
            <a:avLst/>
          </a:prstGeom>
          <a:solidFill>
            <a:srgbClr val="981E32"/>
          </a:solidFill>
          <a:ln>
            <a:solidFill>
              <a:srgbClr val="981E3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i="1">
                <a:latin typeface="Calibri"/>
                <a:ea typeface="Calibri"/>
                <a:cs typeface="Calibri"/>
              </a:rPr>
              <a:t>Instructor Guide: </a:t>
            </a:r>
            <a:r>
              <a:rPr lang="en-US" sz="2400" b="1" i="1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ea typeface="Calibri"/>
                <a:cs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Canvas Pope Tech Accessibility Guide Tutorials</a:t>
            </a:r>
            <a:endParaRPr lang="en-US" sz="2400" i="1">
              <a:solidFill>
                <a:schemeClr val="accent1">
                  <a:lumMod val="20000"/>
                  <a:lumOff val="80000"/>
                </a:schemeClr>
              </a:solidFill>
              <a:latin typeface="Calibri"/>
              <a:ea typeface="Calibri"/>
              <a:cs typeface="Calibri"/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CC5A65E-F0A7-23D1-5D1C-C311186509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440923" y="-8428"/>
            <a:ext cx="761853" cy="6864240"/>
          </a:xfrm>
          <a:prstGeom prst="rect">
            <a:avLst/>
          </a:prstGeom>
          <a:solidFill>
            <a:srgbClr val="981E32"/>
          </a:solidFill>
          <a:ln>
            <a:solidFill>
              <a:srgbClr val="981E3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LPC logo">
            <a:extLst>
              <a:ext uri="{FF2B5EF4-FFF2-40B4-BE49-F238E27FC236}">
                <a16:creationId xmlns:a16="http://schemas.microsoft.com/office/drawing/2014/main" id="{0826E982-022C-C722-8B47-0F2B14BF17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52034" y="73652"/>
            <a:ext cx="2382345" cy="956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188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4D9070-8832-77FF-2A02-BFFD4C3E2E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8BF8D45-977D-39CE-5E40-C3E3D0CEE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256" y="-2421"/>
            <a:ext cx="7827032" cy="133417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F3048C-0C80-1A3D-4416-E6585AD12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076" y="316316"/>
            <a:ext cx="7525614" cy="693969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Calibri"/>
                <a:ea typeface="Calibri"/>
                <a:cs typeface="Sabon Next LT"/>
              </a:rPr>
              <a:t>Lots of errors? Meet "</a:t>
            </a:r>
            <a:r>
              <a:rPr lang="en-US" sz="4000" dirty="0" err="1">
                <a:solidFill>
                  <a:schemeClr val="bg1"/>
                </a:solidFill>
                <a:latin typeface="Calibri"/>
                <a:ea typeface="Calibri"/>
                <a:cs typeface="Sabon Next LT"/>
              </a:rPr>
              <a:t>ComplyBot</a:t>
            </a:r>
            <a:r>
              <a:rPr lang="en-US" sz="4000" dirty="0">
                <a:solidFill>
                  <a:schemeClr val="bg1"/>
                </a:solidFill>
                <a:latin typeface="Calibri"/>
                <a:ea typeface="Calibri"/>
                <a:cs typeface="Sabon Next LT"/>
              </a:rPr>
              <a:t>"</a:t>
            </a:r>
            <a:endParaRPr lang="en-US" sz="4000" dirty="0">
              <a:solidFill>
                <a:schemeClr val="bg1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4072C6A-FA0F-4A9E-7B68-11DA26A6614D}"/>
              </a:ext>
            </a:extLst>
          </p:cNvPr>
          <p:cNvSpPr txBox="1"/>
          <p:nvPr/>
        </p:nvSpPr>
        <p:spPr>
          <a:xfrm>
            <a:off x="785473" y="2087088"/>
            <a:ext cx="5878109" cy="26770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</a:pPr>
            <a:r>
              <a:rPr lang="en-US" sz="2800">
                <a:latin typeface="Calibri"/>
                <a:ea typeface="Calibri"/>
                <a:cs typeface="Calibri"/>
              </a:rPr>
              <a:t>The amazing Wanda Butterly created an accessibility assistant for all of you!</a:t>
            </a:r>
            <a:endParaRPr lang="en-US"/>
          </a:p>
          <a:p>
            <a:pPr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</a:pPr>
            <a:r>
              <a:rPr lang="en-US" sz="2800" dirty="0">
                <a:latin typeface="Calibri"/>
                <a:ea typeface="Calibri"/>
                <a:cs typeface="Calibri"/>
              </a:rPr>
              <a:t>It's been </a:t>
            </a:r>
            <a:r>
              <a:rPr lang="en-US" sz="2800" b="1" dirty="0">
                <a:highlight>
                  <a:srgbClr val="FFFF00"/>
                </a:highlight>
                <a:latin typeface="Calibri"/>
                <a:ea typeface="Calibri"/>
                <a:cs typeface="Calibri"/>
              </a:rPr>
              <a:t>trained on accessibility and UDL standards</a:t>
            </a:r>
            <a:r>
              <a:rPr lang="en-US" sz="2800" dirty="0">
                <a:latin typeface="Calibri"/>
                <a:ea typeface="Calibri"/>
                <a:cs typeface="Calibri"/>
              </a:rPr>
              <a:t> and can help you make quick fixes to </a:t>
            </a:r>
            <a:r>
              <a:rPr lang="en-US" sz="2800" b="1" dirty="0">
                <a:latin typeface="Calibri"/>
                <a:ea typeface="Calibri"/>
                <a:cs typeface="Calibri"/>
              </a:rPr>
              <a:t>documents</a:t>
            </a:r>
            <a:r>
              <a:rPr lang="en-US" sz="2800" dirty="0">
                <a:latin typeface="Calibri"/>
                <a:ea typeface="Calibri"/>
                <a:cs typeface="Calibri"/>
              </a:rPr>
              <a:t> and </a:t>
            </a:r>
            <a:r>
              <a:rPr lang="en-US" sz="2800" b="1" dirty="0">
                <a:latin typeface="Calibri"/>
                <a:ea typeface="Calibri"/>
                <a:cs typeface="Calibri"/>
              </a:rPr>
              <a:t>Canvas content</a:t>
            </a:r>
            <a:r>
              <a:rPr lang="en-US" sz="2800" dirty="0">
                <a:latin typeface="Calibri"/>
                <a:ea typeface="Calibri"/>
                <a:cs typeface="Calibri"/>
              </a:rPr>
              <a:t>.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1D018C8-1E15-192E-EA43-F57880FDAC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63490" y="6077290"/>
            <a:ext cx="12253543" cy="778522"/>
          </a:xfrm>
          <a:prstGeom prst="rect">
            <a:avLst/>
          </a:prstGeom>
          <a:solidFill>
            <a:srgbClr val="981E32"/>
          </a:solidFill>
          <a:ln>
            <a:solidFill>
              <a:srgbClr val="981E3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000" i="1">
              <a:solidFill>
                <a:srgbClr val="FFFFFF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C725F0E-0993-FA4B-82CC-CDC8DB789DBA}"/>
              </a:ext>
            </a:extLst>
          </p:cNvPr>
          <p:cNvSpPr txBox="1"/>
          <p:nvPr/>
        </p:nvSpPr>
        <p:spPr>
          <a:xfrm>
            <a:off x="302382" y="6308521"/>
            <a:ext cx="11177580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i="1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Always check the results! Ask </a:t>
            </a:r>
            <a:r>
              <a:rPr lang="en-US" sz="2400" i="1" err="1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ComplyBot</a:t>
            </a:r>
            <a:r>
              <a:rPr lang="en-US" sz="2400" i="1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 to make edits or make them yourself.</a:t>
            </a:r>
            <a:endParaRPr lang="en-US" sz="2400">
              <a:latin typeface="Calibri"/>
              <a:ea typeface="Calibri"/>
              <a:cs typeface="Calibri"/>
            </a:endParaRPr>
          </a:p>
          <a:p>
            <a:pPr algn="l"/>
            <a:endParaRPr lang="en-US"/>
          </a:p>
        </p:txBody>
      </p:sp>
      <p:sp>
        <p:nvSpPr>
          <p:cNvPr id="9" name="Arrow: Pentagon 8" descr="link to ComplyBot">
            <a:extLst>
              <a:ext uri="{FF2B5EF4-FFF2-40B4-BE49-F238E27FC236}">
                <a16:creationId xmlns:a16="http://schemas.microsoft.com/office/drawing/2014/main" id="{46E1184F-A1E9-F194-6ED9-288692504458}"/>
              </a:ext>
            </a:extLst>
          </p:cNvPr>
          <p:cNvSpPr/>
          <p:nvPr/>
        </p:nvSpPr>
        <p:spPr>
          <a:xfrm rot="-540000">
            <a:off x="7849940" y="2496861"/>
            <a:ext cx="2856461" cy="1447167"/>
          </a:xfrm>
          <a:prstGeom prst="homePlat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Calibri"/>
                <a:ea typeface="Calibri"/>
                <a:cs typeface="Calibri"/>
              </a:rPr>
              <a:t>Try </a:t>
            </a:r>
            <a:r>
              <a:rPr lang="en-US" sz="2800" b="1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ea typeface="Calibri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ComplyBot</a:t>
            </a:r>
          </a:p>
        </p:txBody>
      </p:sp>
      <p:pic>
        <p:nvPicPr>
          <p:cNvPr id="7" name="Picture 6" descr="ComplyBot robot">
            <a:extLst>
              <a:ext uri="{FF2B5EF4-FFF2-40B4-BE49-F238E27FC236}">
                <a16:creationId xmlns:a16="http://schemas.microsoft.com/office/drawing/2014/main" id="{44EF9906-B863-4B80-7FAB-EEABF98688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43536" y="3844752"/>
            <a:ext cx="2003438" cy="2510428"/>
          </a:xfrm>
          <a:prstGeom prst="rect">
            <a:avLst/>
          </a:prstGeom>
        </p:spPr>
      </p:pic>
      <p:pic>
        <p:nvPicPr>
          <p:cNvPr id="5" name="Picture 4" descr="LPC logo">
            <a:extLst>
              <a:ext uri="{FF2B5EF4-FFF2-40B4-BE49-F238E27FC236}">
                <a16:creationId xmlns:a16="http://schemas.microsoft.com/office/drawing/2014/main" id="{AF480B27-E752-91FB-12C3-09E31DCA9B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52034" y="73652"/>
            <a:ext cx="2382345" cy="95628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D57AE82-5A75-35B7-BE74-D4CEB503D8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440923" y="-8428"/>
            <a:ext cx="761853" cy="6864240"/>
          </a:xfrm>
          <a:prstGeom prst="rect">
            <a:avLst/>
          </a:prstGeom>
          <a:solidFill>
            <a:srgbClr val="981E32"/>
          </a:solidFill>
          <a:ln>
            <a:solidFill>
              <a:srgbClr val="981E3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1867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15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Meet ComplyBot: Your Accessibility + Course Design Assistant  </vt:lpstr>
      <vt:lpstr>Workshop Description</vt:lpstr>
      <vt:lpstr>What's new with accessibility?</vt:lpstr>
      <vt:lpstr>What are web accessibility standards?</vt:lpstr>
      <vt:lpstr>Common Canvas Accessibility Errors</vt:lpstr>
      <vt:lpstr>Checking Accessibility in Canvas</vt:lpstr>
      <vt:lpstr>Pope Tech Dashboard</vt:lpstr>
      <vt:lpstr>Pope Tech Accessibility Guide</vt:lpstr>
      <vt:lpstr>Lots of errors? Meet "ComplyBot"</vt:lpstr>
      <vt:lpstr>ComplyBot Testimonials</vt:lpstr>
      <vt:lpstr>Video Tutorial: Document-to-Document</vt:lpstr>
      <vt:lpstr>Video Tutorials: Doc-to-Canvas or Canvas-to-Canvas</vt:lpstr>
      <vt:lpstr> Tinker Time</vt:lpstr>
      <vt:lpstr>What other tools/training are available? </vt:lpstr>
      <vt:lpstr>Thank you for attending today!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118</cp:revision>
  <dcterms:created xsi:type="dcterms:W3CDTF">2026-03-16T18:15:07Z</dcterms:created>
  <dcterms:modified xsi:type="dcterms:W3CDTF">2026-03-19T22:47:01Z</dcterms:modified>
</cp:coreProperties>
</file>