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2" r:id="rId2"/>
    <p:sldId id="276" r:id="rId3"/>
    <p:sldId id="333" r:id="rId4"/>
    <p:sldId id="321" r:id="rId5"/>
    <p:sldId id="322" r:id="rId6"/>
    <p:sldId id="332" r:id="rId7"/>
    <p:sldId id="320" r:id="rId8"/>
    <p:sldId id="334" r:id="rId9"/>
    <p:sldId id="318" r:id="rId10"/>
    <p:sldId id="344" r:id="rId11"/>
    <p:sldId id="335" r:id="rId12"/>
    <p:sldId id="336" r:id="rId13"/>
    <p:sldId id="331" r:id="rId14"/>
    <p:sldId id="324" r:id="rId15"/>
    <p:sldId id="337" r:id="rId16"/>
    <p:sldId id="338" r:id="rId17"/>
    <p:sldId id="345" r:id="rId18"/>
    <p:sldId id="325" r:id="rId19"/>
    <p:sldId id="326" r:id="rId20"/>
    <p:sldId id="342" r:id="rId21"/>
    <p:sldId id="328" r:id="rId22"/>
    <p:sldId id="341" r:id="rId23"/>
    <p:sldId id="329" r:id="rId24"/>
    <p:sldId id="340" r:id="rId25"/>
    <p:sldId id="339" r:id="rId26"/>
    <p:sldId id="314" r:id="rId27"/>
    <p:sldId id="309"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2417C-3056-0B34-63DD-6316B2CB1466}" v="4290" dt="2026-03-18T23:57:48.108"/>
    <p1510:client id="{386020AF-C6CE-7FE9-888A-BF14C4B5B282}" v="184" dt="2026-03-19T22:38:18.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3CDCB-92C5-4E2A-9A0D-95F495BDDC68}" type="datetimeFigureOut">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49829-11A4-4D42-B2B6-31DB92BF486D}" type="slidenum">
              <a:t>‹#›</a:t>
            </a:fld>
            <a:endParaRPr lang="en-US"/>
          </a:p>
        </p:txBody>
      </p:sp>
    </p:spTree>
    <p:extLst>
      <p:ext uri="{BB962C8B-B14F-4D97-AF65-F5344CB8AC3E}">
        <p14:creationId xmlns:p14="http://schemas.microsoft.com/office/powerpoint/2010/main" val="341292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8EA2-C869-08C9-D984-24F3A4A40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5CEFB-844D-8BE4-0E0E-0215CA76A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30337-E08E-2820-C5E4-E4B77A68ABA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C997BD56-777B-829D-69A7-E6B0239E526F}"/>
              </a:ext>
            </a:extLst>
          </p:cNvPr>
          <p:cNvSpPr>
            <a:spLocks noGrp="1"/>
          </p:cNvSpPr>
          <p:nvPr>
            <p:ph type="sldNum" sz="quarter" idx="5"/>
          </p:nvPr>
        </p:nvSpPr>
        <p:spPr/>
        <p:txBody>
          <a:bodyPr/>
          <a:lstStyle/>
          <a:p>
            <a:fld id="{AD16AECA-3A27-476E-A561-9923D00520C0}" type="slidenum">
              <a:t>4</a:t>
            </a:fld>
            <a:endParaRPr lang="en-US"/>
          </a:p>
        </p:txBody>
      </p:sp>
    </p:spTree>
    <p:extLst>
      <p:ext uri="{BB962C8B-B14F-4D97-AF65-F5344CB8AC3E}">
        <p14:creationId xmlns:p14="http://schemas.microsoft.com/office/powerpoint/2010/main" val="323323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14CA7-E52F-341E-3BD8-FC7DA9EA5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98A20-AB14-07E7-ACCB-4D4696F35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EA89A-C0E4-4A8A-7496-80581463CD6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1B15C07D-0AD1-8FEF-B85F-2D961199F571}"/>
              </a:ext>
            </a:extLst>
          </p:cNvPr>
          <p:cNvSpPr>
            <a:spLocks noGrp="1"/>
          </p:cNvSpPr>
          <p:nvPr>
            <p:ph type="sldNum" sz="quarter" idx="5"/>
          </p:nvPr>
        </p:nvSpPr>
        <p:spPr/>
        <p:txBody>
          <a:bodyPr/>
          <a:lstStyle/>
          <a:p>
            <a:fld id="{AD16AECA-3A27-476E-A561-9923D00520C0}" type="slidenum">
              <a:t>14</a:t>
            </a:fld>
            <a:endParaRPr lang="en-US"/>
          </a:p>
        </p:txBody>
      </p:sp>
    </p:spTree>
    <p:extLst>
      <p:ext uri="{BB962C8B-B14F-4D97-AF65-F5344CB8AC3E}">
        <p14:creationId xmlns:p14="http://schemas.microsoft.com/office/powerpoint/2010/main" val="287802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E5DC3-674F-8B26-F459-651D1D4DE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54F10-166D-A28D-779B-BE07B7696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E6EAF-C489-1790-6501-0A172EA9550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261B8A6-8296-1329-1C2B-F7AD9D7EAB54}"/>
              </a:ext>
            </a:extLst>
          </p:cNvPr>
          <p:cNvSpPr>
            <a:spLocks noGrp="1"/>
          </p:cNvSpPr>
          <p:nvPr>
            <p:ph type="sldNum" sz="quarter" idx="5"/>
          </p:nvPr>
        </p:nvSpPr>
        <p:spPr/>
        <p:txBody>
          <a:bodyPr/>
          <a:lstStyle/>
          <a:p>
            <a:fld id="{AD16AECA-3A27-476E-A561-9923D00520C0}" type="slidenum">
              <a:t>15</a:t>
            </a:fld>
            <a:endParaRPr lang="en-US"/>
          </a:p>
        </p:txBody>
      </p:sp>
    </p:spTree>
    <p:extLst>
      <p:ext uri="{BB962C8B-B14F-4D97-AF65-F5344CB8AC3E}">
        <p14:creationId xmlns:p14="http://schemas.microsoft.com/office/powerpoint/2010/main" val="252803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3D6A-617C-30BB-E298-5EA11A770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9A9A2-77CD-7AB5-A70D-FE6F43BB4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398C4-1DB5-5D3F-F827-4CAB7E31BF1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75829E7-D4E1-EAF7-25CC-A020F8D7822A}"/>
              </a:ext>
            </a:extLst>
          </p:cNvPr>
          <p:cNvSpPr>
            <a:spLocks noGrp="1"/>
          </p:cNvSpPr>
          <p:nvPr>
            <p:ph type="sldNum" sz="quarter" idx="5"/>
          </p:nvPr>
        </p:nvSpPr>
        <p:spPr/>
        <p:txBody>
          <a:bodyPr/>
          <a:lstStyle/>
          <a:p>
            <a:fld id="{AD16AECA-3A27-476E-A561-9923D00520C0}" type="slidenum">
              <a:t>16</a:t>
            </a:fld>
            <a:endParaRPr lang="en-US"/>
          </a:p>
        </p:txBody>
      </p:sp>
    </p:spTree>
    <p:extLst>
      <p:ext uri="{BB962C8B-B14F-4D97-AF65-F5344CB8AC3E}">
        <p14:creationId xmlns:p14="http://schemas.microsoft.com/office/powerpoint/2010/main" val="201651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26A36-FB4F-B485-2327-BF0AD6D91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A6883-ABBA-C150-1E77-FC7B88168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2A52D-2566-A011-CF4C-96467EAE580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3E69B4D-B081-091B-90BA-CC461E3E81F6}"/>
              </a:ext>
            </a:extLst>
          </p:cNvPr>
          <p:cNvSpPr>
            <a:spLocks noGrp="1"/>
          </p:cNvSpPr>
          <p:nvPr>
            <p:ph type="sldNum" sz="quarter" idx="5"/>
          </p:nvPr>
        </p:nvSpPr>
        <p:spPr/>
        <p:txBody>
          <a:bodyPr/>
          <a:lstStyle/>
          <a:p>
            <a:fld id="{AD16AECA-3A27-476E-A561-9923D00520C0}" type="slidenum">
              <a:t>17</a:t>
            </a:fld>
            <a:endParaRPr lang="en-US"/>
          </a:p>
        </p:txBody>
      </p:sp>
    </p:spTree>
    <p:extLst>
      <p:ext uri="{BB962C8B-B14F-4D97-AF65-F5344CB8AC3E}">
        <p14:creationId xmlns:p14="http://schemas.microsoft.com/office/powerpoint/2010/main" val="672008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D3C86-448C-5AC8-86D7-5941FCCBB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60463-D316-EF0B-11F4-C94CF5231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54C198-AFC6-9DA6-6BB0-160B8783112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9CEE1DB-5166-7F32-A476-CB5A87477173}"/>
              </a:ext>
            </a:extLst>
          </p:cNvPr>
          <p:cNvSpPr>
            <a:spLocks noGrp="1"/>
          </p:cNvSpPr>
          <p:nvPr>
            <p:ph type="sldNum" sz="quarter" idx="5"/>
          </p:nvPr>
        </p:nvSpPr>
        <p:spPr/>
        <p:txBody>
          <a:bodyPr/>
          <a:lstStyle/>
          <a:p>
            <a:fld id="{AD16AECA-3A27-476E-A561-9923D00520C0}" type="slidenum">
              <a:t>18</a:t>
            </a:fld>
            <a:endParaRPr lang="en-US"/>
          </a:p>
        </p:txBody>
      </p:sp>
    </p:spTree>
    <p:extLst>
      <p:ext uri="{BB962C8B-B14F-4D97-AF65-F5344CB8AC3E}">
        <p14:creationId xmlns:p14="http://schemas.microsoft.com/office/powerpoint/2010/main" val="238700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DD92D-4E4C-2956-F241-4721ED207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CC4CE-9361-49D7-E6F8-5364AE551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44BB2-D169-4FED-4249-FF01F06107F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D1D32E0-1E75-85FF-8C45-EEE2DC475923}"/>
              </a:ext>
            </a:extLst>
          </p:cNvPr>
          <p:cNvSpPr>
            <a:spLocks noGrp="1"/>
          </p:cNvSpPr>
          <p:nvPr>
            <p:ph type="sldNum" sz="quarter" idx="5"/>
          </p:nvPr>
        </p:nvSpPr>
        <p:spPr/>
        <p:txBody>
          <a:bodyPr/>
          <a:lstStyle/>
          <a:p>
            <a:fld id="{AD16AECA-3A27-476E-A561-9923D00520C0}" type="slidenum">
              <a:t>19</a:t>
            </a:fld>
            <a:endParaRPr lang="en-US"/>
          </a:p>
        </p:txBody>
      </p:sp>
    </p:spTree>
    <p:extLst>
      <p:ext uri="{BB962C8B-B14F-4D97-AF65-F5344CB8AC3E}">
        <p14:creationId xmlns:p14="http://schemas.microsoft.com/office/powerpoint/2010/main" val="64547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6759-15D7-0870-7C61-AC9DAA6B1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DB788-F90A-7EEE-FEAB-02D4B4D7B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CD0B8-212E-8E5F-D695-1EA0851EBEF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30C4554-1100-2914-B4C8-F21501F3825A}"/>
              </a:ext>
            </a:extLst>
          </p:cNvPr>
          <p:cNvSpPr>
            <a:spLocks noGrp="1"/>
          </p:cNvSpPr>
          <p:nvPr>
            <p:ph type="sldNum" sz="quarter" idx="5"/>
          </p:nvPr>
        </p:nvSpPr>
        <p:spPr/>
        <p:txBody>
          <a:bodyPr/>
          <a:lstStyle/>
          <a:p>
            <a:fld id="{AD16AECA-3A27-476E-A561-9923D00520C0}" type="slidenum">
              <a:t>20</a:t>
            </a:fld>
            <a:endParaRPr lang="en-US"/>
          </a:p>
        </p:txBody>
      </p:sp>
    </p:spTree>
    <p:extLst>
      <p:ext uri="{BB962C8B-B14F-4D97-AF65-F5344CB8AC3E}">
        <p14:creationId xmlns:p14="http://schemas.microsoft.com/office/powerpoint/2010/main" val="3444727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F3CA-CA65-D161-573C-A762DBD66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5C563-4AB8-7549-2C63-331FB3D8E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7AFC0-A9BD-F3A2-5283-9E595E54D2E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649BD9F-AD11-F6E4-C023-084EC9C13390}"/>
              </a:ext>
            </a:extLst>
          </p:cNvPr>
          <p:cNvSpPr>
            <a:spLocks noGrp="1"/>
          </p:cNvSpPr>
          <p:nvPr>
            <p:ph type="sldNum" sz="quarter" idx="5"/>
          </p:nvPr>
        </p:nvSpPr>
        <p:spPr/>
        <p:txBody>
          <a:bodyPr/>
          <a:lstStyle/>
          <a:p>
            <a:fld id="{AD16AECA-3A27-476E-A561-9923D00520C0}" type="slidenum">
              <a:t>21</a:t>
            </a:fld>
            <a:endParaRPr lang="en-US"/>
          </a:p>
        </p:txBody>
      </p:sp>
    </p:spTree>
    <p:extLst>
      <p:ext uri="{BB962C8B-B14F-4D97-AF65-F5344CB8AC3E}">
        <p14:creationId xmlns:p14="http://schemas.microsoft.com/office/powerpoint/2010/main" val="63995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23A2D-754A-C96C-71EB-1EB8CC5B0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055F0-5FF5-CA58-08F1-BD6434F2A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42DE0-84FA-10B6-6EB6-46BACE45C54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61FD298-C652-34C2-FD10-B307F5075FD0}"/>
              </a:ext>
            </a:extLst>
          </p:cNvPr>
          <p:cNvSpPr>
            <a:spLocks noGrp="1"/>
          </p:cNvSpPr>
          <p:nvPr>
            <p:ph type="sldNum" sz="quarter" idx="5"/>
          </p:nvPr>
        </p:nvSpPr>
        <p:spPr/>
        <p:txBody>
          <a:bodyPr/>
          <a:lstStyle/>
          <a:p>
            <a:fld id="{AD16AECA-3A27-476E-A561-9923D00520C0}" type="slidenum">
              <a:t>22</a:t>
            </a:fld>
            <a:endParaRPr lang="en-US"/>
          </a:p>
        </p:txBody>
      </p:sp>
    </p:spTree>
    <p:extLst>
      <p:ext uri="{BB962C8B-B14F-4D97-AF65-F5344CB8AC3E}">
        <p14:creationId xmlns:p14="http://schemas.microsoft.com/office/powerpoint/2010/main" val="1513843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316A4-7940-1B9A-0B56-572851C76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DC0BA-D448-C635-2070-619F8DD71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55B85-4B5A-426A-9D62-735B813CD3F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D7DE597-CD00-22B4-582D-72C7B9530C12}"/>
              </a:ext>
            </a:extLst>
          </p:cNvPr>
          <p:cNvSpPr>
            <a:spLocks noGrp="1"/>
          </p:cNvSpPr>
          <p:nvPr>
            <p:ph type="sldNum" sz="quarter" idx="5"/>
          </p:nvPr>
        </p:nvSpPr>
        <p:spPr/>
        <p:txBody>
          <a:bodyPr/>
          <a:lstStyle/>
          <a:p>
            <a:fld id="{AD16AECA-3A27-476E-A561-9923D00520C0}" type="slidenum">
              <a:t>23</a:t>
            </a:fld>
            <a:endParaRPr lang="en-US"/>
          </a:p>
        </p:txBody>
      </p:sp>
    </p:spTree>
    <p:extLst>
      <p:ext uri="{BB962C8B-B14F-4D97-AF65-F5344CB8AC3E}">
        <p14:creationId xmlns:p14="http://schemas.microsoft.com/office/powerpoint/2010/main" val="124882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37CE2-D362-095A-F4FF-5069B6982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65719-68DC-79AB-D921-8D22C0F9B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5DFEA-08DF-3219-03F9-8EFE3342C25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1BD5AED-E771-4588-DDB9-5409C192FA76}"/>
              </a:ext>
            </a:extLst>
          </p:cNvPr>
          <p:cNvSpPr>
            <a:spLocks noGrp="1"/>
          </p:cNvSpPr>
          <p:nvPr>
            <p:ph type="sldNum" sz="quarter" idx="5"/>
          </p:nvPr>
        </p:nvSpPr>
        <p:spPr/>
        <p:txBody>
          <a:bodyPr/>
          <a:lstStyle/>
          <a:p>
            <a:fld id="{AD16AECA-3A27-476E-A561-9923D00520C0}" type="slidenum">
              <a:t>5</a:t>
            </a:fld>
            <a:endParaRPr lang="en-US"/>
          </a:p>
        </p:txBody>
      </p:sp>
    </p:spTree>
    <p:extLst>
      <p:ext uri="{BB962C8B-B14F-4D97-AF65-F5344CB8AC3E}">
        <p14:creationId xmlns:p14="http://schemas.microsoft.com/office/powerpoint/2010/main" val="224921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23A2D-754A-C96C-71EB-1EB8CC5B0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055F0-5FF5-CA58-08F1-BD6434F2A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42DE0-84FA-10B6-6EB6-46BACE45C54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61FD298-C652-34C2-FD10-B307F5075FD0}"/>
              </a:ext>
            </a:extLst>
          </p:cNvPr>
          <p:cNvSpPr>
            <a:spLocks noGrp="1"/>
          </p:cNvSpPr>
          <p:nvPr>
            <p:ph type="sldNum" sz="quarter" idx="5"/>
          </p:nvPr>
        </p:nvSpPr>
        <p:spPr/>
        <p:txBody>
          <a:bodyPr/>
          <a:lstStyle/>
          <a:p>
            <a:fld id="{AD16AECA-3A27-476E-A561-9923D00520C0}" type="slidenum">
              <a:t>24</a:t>
            </a:fld>
            <a:endParaRPr lang="en-US"/>
          </a:p>
        </p:txBody>
      </p:sp>
    </p:spTree>
    <p:extLst>
      <p:ext uri="{BB962C8B-B14F-4D97-AF65-F5344CB8AC3E}">
        <p14:creationId xmlns:p14="http://schemas.microsoft.com/office/powerpoint/2010/main" val="1513843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23A2D-754A-C96C-71EB-1EB8CC5B0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055F0-5FF5-CA58-08F1-BD6434F2A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42DE0-84FA-10B6-6EB6-46BACE45C54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61FD298-C652-34C2-FD10-B307F5075FD0}"/>
              </a:ext>
            </a:extLst>
          </p:cNvPr>
          <p:cNvSpPr>
            <a:spLocks noGrp="1"/>
          </p:cNvSpPr>
          <p:nvPr>
            <p:ph type="sldNum" sz="quarter" idx="5"/>
          </p:nvPr>
        </p:nvSpPr>
        <p:spPr/>
        <p:txBody>
          <a:bodyPr/>
          <a:lstStyle/>
          <a:p>
            <a:fld id="{AD16AECA-3A27-476E-A561-9923D00520C0}" type="slidenum">
              <a:t>25</a:t>
            </a:fld>
            <a:endParaRPr lang="en-US"/>
          </a:p>
        </p:txBody>
      </p:sp>
    </p:spTree>
    <p:extLst>
      <p:ext uri="{BB962C8B-B14F-4D97-AF65-F5344CB8AC3E}">
        <p14:creationId xmlns:p14="http://schemas.microsoft.com/office/powerpoint/2010/main" val="1513843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3DFF-3D8E-F867-25E6-EA97C372E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22FE3-F644-5930-C1A9-AC62B053E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A65C5-89D8-32A0-462A-055CF510B42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EA5EC03-46A6-B82B-76F4-8014D038A334}"/>
              </a:ext>
            </a:extLst>
          </p:cNvPr>
          <p:cNvSpPr>
            <a:spLocks noGrp="1"/>
          </p:cNvSpPr>
          <p:nvPr>
            <p:ph type="sldNum" sz="quarter" idx="5"/>
          </p:nvPr>
        </p:nvSpPr>
        <p:spPr/>
        <p:txBody>
          <a:bodyPr/>
          <a:lstStyle/>
          <a:p>
            <a:fld id="{AD16AECA-3A27-476E-A561-9923D00520C0}" type="slidenum">
              <a:t>27</a:t>
            </a:fld>
            <a:endParaRPr lang="en-US"/>
          </a:p>
        </p:txBody>
      </p:sp>
    </p:spTree>
    <p:extLst>
      <p:ext uri="{BB962C8B-B14F-4D97-AF65-F5344CB8AC3E}">
        <p14:creationId xmlns:p14="http://schemas.microsoft.com/office/powerpoint/2010/main" val="194205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98FAB-5DC2-1C27-DC73-8FC376AB5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93A4C-6A2C-D8BD-D0A2-FE256772B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B95B9-84C9-9CB7-728C-063264A1979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6745D8C-8007-57C9-8C50-5B19169C2F99}"/>
              </a:ext>
            </a:extLst>
          </p:cNvPr>
          <p:cNvSpPr>
            <a:spLocks noGrp="1"/>
          </p:cNvSpPr>
          <p:nvPr>
            <p:ph type="sldNum" sz="quarter" idx="5"/>
          </p:nvPr>
        </p:nvSpPr>
        <p:spPr/>
        <p:txBody>
          <a:bodyPr/>
          <a:lstStyle/>
          <a:p>
            <a:fld id="{AD16AECA-3A27-476E-A561-9923D00520C0}" type="slidenum">
              <a:t>6</a:t>
            </a:fld>
            <a:endParaRPr lang="en-US"/>
          </a:p>
        </p:txBody>
      </p:sp>
    </p:spTree>
    <p:extLst>
      <p:ext uri="{BB962C8B-B14F-4D97-AF65-F5344CB8AC3E}">
        <p14:creationId xmlns:p14="http://schemas.microsoft.com/office/powerpoint/2010/main" val="316024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704D-29EE-EB70-CF23-3068C9ED7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F169C-2CD8-83F5-4730-CB9E8BD75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13C79-3BBC-C4F9-4CDB-9313669CB40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4225B3E-F99B-CCDF-7C0D-D946992BC422}"/>
              </a:ext>
            </a:extLst>
          </p:cNvPr>
          <p:cNvSpPr>
            <a:spLocks noGrp="1"/>
          </p:cNvSpPr>
          <p:nvPr>
            <p:ph type="sldNum" sz="quarter" idx="5"/>
          </p:nvPr>
        </p:nvSpPr>
        <p:spPr/>
        <p:txBody>
          <a:bodyPr/>
          <a:lstStyle/>
          <a:p>
            <a:fld id="{AD16AECA-3A27-476E-A561-9923D00520C0}" type="slidenum">
              <a:t>7</a:t>
            </a:fld>
            <a:endParaRPr lang="en-US"/>
          </a:p>
        </p:txBody>
      </p:sp>
    </p:spTree>
    <p:extLst>
      <p:ext uri="{BB962C8B-B14F-4D97-AF65-F5344CB8AC3E}">
        <p14:creationId xmlns:p14="http://schemas.microsoft.com/office/powerpoint/2010/main" val="2915625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26A36-FB4F-B485-2327-BF0AD6D91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A6883-ABBA-C150-1E77-FC7B88168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2A52D-2566-A011-CF4C-96467EAE580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3E69B4D-B081-091B-90BA-CC461E3E81F6}"/>
              </a:ext>
            </a:extLst>
          </p:cNvPr>
          <p:cNvSpPr>
            <a:spLocks noGrp="1"/>
          </p:cNvSpPr>
          <p:nvPr>
            <p:ph type="sldNum" sz="quarter" idx="5"/>
          </p:nvPr>
        </p:nvSpPr>
        <p:spPr/>
        <p:txBody>
          <a:bodyPr/>
          <a:lstStyle/>
          <a:p>
            <a:fld id="{AD16AECA-3A27-476E-A561-9923D00520C0}" type="slidenum">
              <a:t>9</a:t>
            </a:fld>
            <a:endParaRPr lang="en-US"/>
          </a:p>
        </p:txBody>
      </p:sp>
    </p:spTree>
    <p:extLst>
      <p:ext uri="{BB962C8B-B14F-4D97-AF65-F5344CB8AC3E}">
        <p14:creationId xmlns:p14="http://schemas.microsoft.com/office/powerpoint/2010/main" val="67200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5C426-7F26-9C93-F6ED-74551547C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05B9-2570-FC3D-0556-BC7337BE2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AE925-45B8-C268-FBCD-0CB4AFC64ED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9016BAA-C73C-8278-F38B-EEB5E781784F}"/>
              </a:ext>
            </a:extLst>
          </p:cNvPr>
          <p:cNvSpPr>
            <a:spLocks noGrp="1"/>
          </p:cNvSpPr>
          <p:nvPr>
            <p:ph type="sldNum" sz="quarter" idx="5"/>
          </p:nvPr>
        </p:nvSpPr>
        <p:spPr/>
        <p:txBody>
          <a:bodyPr/>
          <a:lstStyle/>
          <a:p>
            <a:fld id="{AD16AECA-3A27-476E-A561-9923D00520C0}" type="slidenum">
              <a:t>10</a:t>
            </a:fld>
            <a:endParaRPr lang="en-US"/>
          </a:p>
        </p:txBody>
      </p:sp>
    </p:spTree>
    <p:extLst>
      <p:ext uri="{BB962C8B-B14F-4D97-AF65-F5344CB8AC3E}">
        <p14:creationId xmlns:p14="http://schemas.microsoft.com/office/powerpoint/2010/main" val="384445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3BC78-803C-8087-2593-C35E3EAAB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26714-CC3D-A4A9-E12C-E0D972862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B8CD0-FC2F-D1C2-7A25-3C964B8A751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F5E53FD-9A5D-BC5D-BCB0-5A2A1E467AF4}"/>
              </a:ext>
            </a:extLst>
          </p:cNvPr>
          <p:cNvSpPr>
            <a:spLocks noGrp="1"/>
          </p:cNvSpPr>
          <p:nvPr>
            <p:ph type="sldNum" sz="quarter" idx="5"/>
          </p:nvPr>
        </p:nvSpPr>
        <p:spPr/>
        <p:txBody>
          <a:bodyPr/>
          <a:lstStyle/>
          <a:p>
            <a:fld id="{AD16AECA-3A27-476E-A561-9923D00520C0}" type="slidenum">
              <a:t>11</a:t>
            </a:fld>
            <a:endParaRPr lang="en-US"/>
          </a:p>
        </p:txBody>
      </p:sp>
    </p:spTree>
    <p:extLst>
      <p:ext uri="{BB962C8B-B14F-4D97-AF65-F5344CB8AC3E}">
        <p14:creationId xmlns:p14="http://schemas.microsoft.com/office/powerpoint/2010/main" val="281679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0AD2F-BF76-AEFA-7203-A5A3EB240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8A6F9-EF13-33B0-7D52-E5BD502AD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0C1E0-DE8F-23BA-1287-23DF77CB4E3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6ABD46A-402F-998D-E4FD-1E024F90E96F}"/>
              </a:ext>
            </a:extLst>
          </p:cNvPr>
          <p:cNvSpPr>
            <a:spLocks noGrp="1"/>
          </p:cNvSpPr>
          <p:nvPr>
            <p:ph type="sldNum" sz="quarter" idx="5"/>
          </p:nvPr>
        </p:nvSpPr>
        <p:spPr/>
        <p:txBody>
          <a:bodyPr/>
          <a:lstStyle/>
          <a:p>
            <a:fld id="{AD16AECA-3A27-476E-A561-9923D00520C0}" type="slidenum">
              <a:t>12</a:t>
            </a:fld>
            <a:endParaRPr lang="en-US"/>
          </a:p>
        </p:txBody>
      </p:sp>
    </p:spTree>
    <p:extLst>
      <p:ext uri="{BB962C8B-B14F-4D97-AF65-F5344CB8AC3E}">
        <p14:creationId xmlns:p14="http://schemas.microsoft.com/office/powerpoint/2010/main" val="275060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FFF48-7695-8C8E-F6D0-6A7E2DB76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6B0DE-F7AF-C4CA-1889-48F3FF07C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1A349-6269-5F7F-D68E-5AC8FE3F4F1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D42CF52-C53B-F3A6-13D6-A264162CFDD5}"/>
              </a:ext>
            </a:extLst>
          </p:cNvPr>
          <p:cNvSpPr>
            <a:spLocks noGrp="1"/>
          </p:cNvSpPr>
          <p:nvPr>
            <p:ph type="sldNum" sz="quarter" idx="5"/>
          </p:nvPr>
        </p:nvSpPr>
        <p:spPr/>
        <p:txBody>
          <a:bodyPr/>
          <a:lstStyle/>
          <a:p>
            <a:fld id="{AD16AECA-3A27-476E-A561-9923D00520C0}" type="slidenum">
              <a:t>13</a:t>
            </a:fld>
            <a:endParaRPr lang="en-US"/>
          </a:p>
        </p:txBody>
      </p:sp>
    </p:spTree>
    <p:extLst>
      <p:ext uri="{BB962C8B-B14F-4D97-AF65-F5344CB8AC3E}">
        <p14:creationId xmlns:p14="http://schemas.microsoft.com/office/powerpoint/2010/main" val="244173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clpccd.instructure.com/courses/47254/pages/how-our-class-works"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community.instructure.com/en/kb/articles/660625-how-do-i-view-course-analytics-in-a-course-as-an-instructor"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community.instructure.com/en/kb/articles/660849-how-do-i-send-a-message-to-students-from-the-gradeboo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support.zoom.com/hc/en/article?id=zm_kb&amp;sysparm_article=KB0066150" TargetMode="External"/><Relationship Id="rId5" Type="http://schemas.openxmlformats.org/officeDocument/2006/relationships/hyperlink" Target="https://support.zoom.com/hc/en/article?id=zm_kb&amp;sysparm_article=KB0059671"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ommunity.instructure.com/en/kb/articles/661165-how-do-i-add-annotated-comments-in-student-submissions-using-docviewer-in-speedgrader"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community.instructure.com/en/kb/articles/661179-how-do-i-record-a-webcam-video-screen-capture-or-audio-recording-as-a-feedback-comment-in-speedgrader" TargetMode="External"/><Relationship Id="rId5" Type="http://schemas.openxmlformats.org/officeDocument/2006/relationships/hyperlink" Target="https://community.instructure.com/en/kb/articles/661178-how-do-i-leave-feedback-comments-for-student-submissions-in-speedgrader" TargetMode="External"/><Relationship Id="rId4" Type="http://schemas.openxmlformats.org/officeDocument/2006/relationships/hyperlink" Target="https://community.instructure.com/en/kb/articles/661229-how-do-i-view-assignment-comments-from-my-instruc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sv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community.instructure.com/en/kb/articles/661102-how-do-i-add-a-rubric-to-an-assignmen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community.instructure.com/en/kb/articles/660471-what-is-canvas-studi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community.instructure.com/en/kb/articles/660782-how-do-i-create-a-group-discussion-in-a-cour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eb.hypothes.is/ai-literacy/?utm_campaign=39838520-AI%20Literacy%20Campaign&amp;utm_medium=email&amp;_hsenc=p2ANqtz-9V2O8dTr70qyUHSE0nZ3vfMmASNC9OoiYwrGHGo7Lfl1-vQQvhHn-UXZhcWTuZDM_UFbtf3EFH6N3vephbDvidaLRQVmlo34xKvUyFWHgzQ0npY1c&amp;_hsmi=408396650&amp;utm_content=408397100&amp;utm_source=hs_emai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hyperlink" Target="https://laspositascollege.edu/onlinelearning/faculty/index.php?trumbaEmbed=eventid%3D196614840%26seotitle%3DTrying-Hypothesis-Mid-Semester%26view%3Devent%26-childview%3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accjc.org/wp-content/uploads/DE-FAQs-November-2024.pdf"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s://community.canvaslms.com/t5/Instructor-Guide/How-do-I-leave-feedback-comments-for-student-submissions-in/ta-p/764" TargetMode="External"/><Relationship Id="rId18" Type="http://schemas.openxmlformats.org/officeDocument/2006/relationships/hyperlink" Target="https://web.hypothes.is/help/using-the-hypothesis-app-with-assignments-in-canvas/" TargetMode="External"/><Relationship Id="rId3" Type="http://schemas.openxmlformats.org/officeDocument/2006/relationships/image" Target="../media/image27.svg"/><Relationship Id="rId21" Type="http://schemas.openxmlformats.org/officeDocument/2006/relationships/hyperlink" Target="https://www.laspositascollege.edu/onlinelearning/faculty/canvas/techconnect_zoom.php" TargetMode="External"/><Relationship Id="rId7" Type="http://schemas.microsoft.com/office/2007/relationships/hdphoto" Target="../media/hdphoto3.wdp"/><Relationship Id="rId12" Type="http://schemas.openxmlformats.org/officeDocument/2006/relationships/hyperlink" Target="https://community.canvaslms.com/t5/Instructor-Guide/How-do-I-add-an-announcement-in-a-course/ta-p/1194" TargetMode="External"/><Relationship Id="rId17" Type="http://schemas.openxmlformats.org/officeDocument/2006/relationships/hyperlink" Target="https://community.canvaslms.com/t5/Instructor-Guide/How-do-I-add-a-rubric-in-a-course/ta-p/842" TargetMode="External"/><Relationship Id="rId2" Type="http://schemas.openxmlformats.org/officeDocument/2006/relationships/notesSlide" Target="../notesSlides/notesSlide22.xml"/><Relationship Id="rId16" Type="http://schemas.openxmlformats.org/officeDocument/2006/relationships/hyperlink" Target="https://community.instructure.com/en/kb/articles/660696-how-do-i-create-a-peer-review-assignment" TargetMode="External"/><Relationship Id="rId20" Type="http://schemas.openxmlformats.org/officeDocument/2006/relationships/hyperlink" Target="https://community.instructure.com/en/kb/articles/660471-what-is-canvas-studio" TargetMode="Externa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1.png"/><Relationship Id="rId5" Type="http://schemas.microsoft.com/office/2007/relationships/hdphoto" Target="../media/hdphoto2.wdp"/><Relationship Id="rId15" Type="http://schemas.openxmlformats.org/officeDocument/2006/relationships/hyperlink" Target="https://community.canvaslms.com/t5/Instructor-Guide/How-do-I-create-a-discussion-as-an-instructor/ta-p/1029" TargetMode="External"/><Relationship Id="rId10" Type="http://schemas.microsoft.com/office/2007/relationships/hdphoto" Target="../media/hdphoto1.wdp"/><Relationship Id="rId19" Type="http://schemas.openxmlformats.org/officeDocument/2006/relationships/hyperlink" Target="https://www.laspositascollege.edu/onlinelearning/faculty/canvas/pronto.php" TargetMode="External"/><Relationship Id="rId4" Type="http://schemas.openxmlformats.org/officeDocument/2006/relationships/image" Target="../media/image28.png"/><Relationship Id="rId9" Type="http://schemas.openxmlformats.org/officeDocument/2006/relationships/image" Target="../media/image4.png"/><Relationship Id="rId14" Type="http://schemas.openxmlformats.org/officeDocument/2006/relationships/hyperlink" Target="https://community.canvaslms.com/t5/Instructor-Guide/How-do-I-view-Course-Analytics-in-a-course-as-an-instructor/ta-p/80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it.ly/4dtFbcw"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districtazure.clpccd.org/policies/files/docs/AP4105.pdf" TargetMode="External"/><Relationship Id="rId3" Type="http://schemas.openxmlformats.org/officeDocument/2006/relationships/image" Target="../media/image9.svg"/><Relationship Id="rId7" Type="http://schemas.openxmlformats.org/officeDocument/2006/relationships/hyperlink" Target="https://districtazure.clpccd.org/policies/files/docs/BP4105.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accjc.org/wp-content/uploads/Policy-on-Distance-and-on-Correspondence-Education.pdf" TargetMode="External"/><Relationship Id="rId11" Type="http://schemas.openxmlformats.org/officeDocument/2006/relationships/image" Target="../media/image1.png"/><Relationship Id="rId5" Type="http://schemas.openxmlformats.org/officeDocument/2006/relationships/hyperlink" Target="https://govt.westlaw.com/calregs/Document/I252271C0698311ED9432FA58BC52C333?viewType=FullText&amp;originationContext=documenttoc&amp;transitionType=CategoryPageItem&amp;contextData=(sc.Default)&amp;bhcp=1" TargetMode="External"/><Relationship Id="rId10" Type="http://schemas.openxmlformats.org/officeDocument/2006/relationships/hyperlink" Target="https://laspositas.curriqunet.com/" TargetMode="External"/><Relationship Id="rId4" Type="http://schemas.openxmlformats.org/officeDocument/2006/relationships/hyperlink" Target="https://www.ecfr.gov/current/title-34/subtitle-B/chapter-VI/part-600/subpart-A/section-600.2" TargetMode="External"/><Relationship Id="rId9" Type="http://schemas.openxmlformats.org/officeDocument/2006/relationships/hyperlink" Target="https://clpccd.org/hr/files/docs/collective_bargaining_agreements/faculty/fa_contract_agreements/FAContract_2022_2025_FINAL_Updated_04.26.2023.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ccjc.org/wp-content/uploads/DE-Assessment-Tool-for-Peer-Reviewers-Auto-Calculate-November-2024.xlsx" TargetMode="Externa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clpccd.org/hr/collective-bargaining-agreements.php" TargetMode="External"/><Relationship Id="rId5" Type="http://schemas.openxmlformats.org/officeDocument/2006/relationships/hyperlink" Target="https://accjc.org/wp-content/uploads/ACCJC-Quality-Continuum-Rubric-for-Distance-Education-November-2024.pdf" TargetMode="External"/><Relationship Id="rId4" Type="http://schemas.openxmlformats.org/officeDocument/2006/relationships/hyperlink" Target="https://accjc.org/wp-content/uploads/Addendum-to-the-Protocol-for-Distance-Education-Review-November-2024-Form.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brocansky.com/humanizing/infographic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89595C-F4C7-7BAE-7B43-E252B845FC40}"/>
              </a:ext>
              <a:ext uri="{C183D7F6-B498-43B3-948B-1728B52AA6E4}">
                <adec:decorative xmlns:adec="http://schemas.microsoft.com/office/drawing/2017/decorative" val="1"/>
              </a:ext>
            </a:extLst>
          </p:cNvPr>
          <p:cNvSpPr/>
          <p:nvPr/>
        </p:nvSpPr>
        <p:spPr>
          <a:xfrm>
            <a:off x="2165" y="6253986"/>
            <a:ext cx="12209369" cy="601826"/>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i="1"/>
          </a:p>
        </p:txBody>
      </p:sp>
      <p:sp>
        <p:nvSpPr>
          <p:cNvPr id="9" name="Rectangle 8">
            <a:extLst>
              <a:ext uri="{FF2B5EF4-FFF2-40B4-BE49-F238E27FC236}">
                <a16:creationId xmlns:a16="http://schemas.microsoft.com/office/drawing/2014/main" id="{7EFC3723-71B6-D18C-6EE0-C2B77E202E1D}"/>
              </a:ext>
              <a:ext uri="{C183D7F6-B498-43B3-948B-1728B52AA6E4}">
                <adec:decorative xmlns:adec="http://schemas.microsoft.com/office/drawing/2017/decorative" val="1"/>
              </a:ext>
            </a:extLst>
          </p:cNvPr>
          <p:cNvSpPr/>
          <p:nvPr/>
        </p:nvSpPr>
        <p:spPr>
          <a:xfrm>
            <a:off x="342855" y="929497"/>
            <a:ext cx="7649668" cy="2148283"/>
          </a:xfrm>
          <a:prstGeom prst="rect">
            <a:avLst/>
          </a:prstGeom>
          <a:solidFill>
            <a:schemeClr val="tx1"/>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206158-0F3B-EB25-F2ED-007B005BA11F}"/>
              </a:ext>
              <a:ext uri="{C183D7F6-B498-43B3-948B-1728B52AA6E4}">
                <adec:decorative xmlns:adec="http://schemas.microsoft.com/office/drawing/2017/decorative" val="1"/>
              </a:ext>
            </a:extLst>
          </p:cNvPr>
          <p:cNvSpPr/>
          <p:nvPr/>
        </p:nvSpPr>
        <p:spPr>
          <a:xfrm>
            <a:off x="2164" y="330"/>
            <a:ext cx="12209370" cy="286516"/>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PC icon">
            <a:extLst>
              <a:ext uri="{FF2B5EF4-FFF2-40B4-BE49-F238E27FC236}">
                <a16:creationId xmlns:a16="http://schemas.microsoft.com/office/drawing/2014/main" id="{71B5FB90-7441-7EF4-BE1A-78741C2F222E}"/>
              </a:ext>
            </a:extLst>
          </p:cNvPr>
          <p:cNvPicPr>
            <a:picLocks noChangeAspect="1"/>
          </p:cNvPicPr>
          <p:nvPr/>
        </p:nvPicPr>
        <p:blipFill>
          <a:blip r:embed="rId2"/>
          <a:stretch>
            <a:fillRect/>
          </a:stretch>
        </p:blipFill>
        <p:spPr>
          <a:xfrm>
            <a:off x="328448" y="5258755"/>
            <a:ext cx="2382345" cy="956283"/>
          </a:xfrm>
          <a:prstGeom prst="rect">
            <a:avLst/>
          </a:prstGeom>
        </p:spPr>
      </p:pic>
      <p:pic>
        <p:nvPicPr>
          <p:cNvPr id="8" name="Picture 7" descr="profile pic of Wanda Butterly">
            <a:extLst>
              <a:ext uri="{FF2B5EF4-FFF2-40B4-BE49-F238E27FC236}">
                <a16:creationId xmlns:a16="http://schemas.microsoft.com/office/drawing/2014/main" id="{9CC7367B-688B-9339-4024-7581159D5DC8}"/>
              </a:ext>
            </a:extLst>
          </p:cNvPr>
          <p:cNvPicPr>
            <a:picLocks noChangeAspect="1"/>
          </p:cNvPicPr>
          <p:nvPr/>
        </p:nvPicPr>
        <p:blipFill>
          <a:blip r:embed="rId3"/>
          <a:stretch>
            <a:fillRect/>
          </a:stretch>
        </p:blipFill>
        <p:spPr>
          <a:xfrm>
            <a:off x="6269854" y="3833089"/>
            <a:ext cx="1198715" cy="1086243"/>
          </a:xfrm>
          <a:prstGeom prst="rect">
            <a:avLst/>
          </a:prstGeom>
        </p:spPr>
      </p:pic>
      <p:sp>
        <p:nvSpPr>
          <p:cNvPr id="6" name="TextBox 5">
            <a:extLst>
              <a:ext uri="{FF2B5EF4-FFF2-40B4-BE49-F238E27FC236}">
                <a16:creationId xmlns:a16="http://schemas.microsoft.com/office/drawing/2014/main" id="{4AC00073-E123-8D09-AE53-FFBF35881988}"/>
              </a:ext>
            </a:extLst>
          </p:cNvPr>
          <p:cNvSpPr txBox="1"/>
          <p:nvPr/>
        </p:nvSpPr>
        <p:spPr>
          <a:xfrm>
            <a:off x="7745726" y="3888177"/>
            <a:ext cx="4303058" cy="11798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a:latin typeface="Calibri"/>
                <a:ea typeface="Calibri"/>
                <a:cs typeface="Calibri"/>
              </a:rPr>
              <a:t>Wanda Butterly</a:t>
            </a:r>
          </a:p>
          <a:p>
            <a:pPr>
              <a:spcBef>
                <a:spcPts val="1000"/>
              </a:spcBef>
            </a:pPr>
            <a:r>
              <a:rPr lang="en-US">
                <a:latin typeface="Calibri"/>
                <a:ea typeface="Calibri"/>
                <a:cs typeface="Calibri"/>
              </a:rPr>
              <a:t>Instructional Technology Specialist</a:t>
            </a:r>
          </a:p>
          <a:p>
            <a:pPr>
              <a:spcBef>
                <a:spcPts val="1000"/>
              </a:spcBef>
            </a:pPr>
            <a:r>
              <a:rPr lang="en-US">
                <a:latin typeface="Calibri"/>
                <a:ea typeface="Calibri"/>
                <a:cs typeface="Calibri"/>
              </a:rPr>
              <a:t>wbutterly@laspositascollege.edu</a:t>
            </a:r>
          </a:p>
        </p:txBody>
      </p:sp>
      <p:pic>
        <p:nvPicPr>
          <p:cNvPr id="7" name="Picture 6" descr="Profile pic of Kat King">
            <a:extLst>
              <a:ext uri="{FF2B5EF4-FFF2-40B4-BE49-F238E27FC236}">
                <a16:creationId xmlns:a16="http://schemas.microsoft.com/office/drawing/2014/main" id="{F773463B-D3E4-B008-D185-E8AA40EF6021}"/>
              </a:ext>
            </a:extLst>
          </p:cNvPr>
          <p:cNvPicPr>
            <a:picLocks noChangeAspect="1"/>
          </p:cNvPicPr>
          <p:nvPr/>
        </p:nvPicPr>
        <p:blipFill>
          <a:blip r:embed="rId4"/>
          <a:stretch>
            <a:fillRect/>
          </a:stretch>
        </p:blipFill>
        <p:spPr>
          <a:xfrm>
            <a:off x="547293" y="3770464"/>
            <a:ext cx="1220244" cy="1193496"/>
          </a:xfrm>
          <a:prstGeom prst="rect">
            <a:avLst/>
          </a:prstGeom>
        </p:spPr>
      </p:pic>
      <p:sp>
        <p:nvSpPr>
          <p:cNvPr id="3" name="Subtitle 2"/>
          <p:cNvSpPr>
            <a:spLocks noGrp="1"/>
          </p:cNvSpPr>
          <p:nvPr>
            <p:ph type="subTitle" idx="1"/>
          </p:nvPr>
        </p:nvSpPr>
        <p:spPr>
          <a:xfrm>
            <a:off x="1946056" y="3885690"/>
            <a:ext cx="4462360" cy="1655762"/>
          </a:xfrm>
        </p:spPr>
        <p:txBody>
          <a:bodyPr vert="horz" lIns="91440" tIns="45720" rIns="91440" bIns="45720" rtlCol="0" anchor="t">
            <a:normAutofit/>
          </a:bodyPr>
          <a:lstStyle/>
          <a:p>
            <a:pPr algn="l">
              <a:lnSpc>
                <a:spcPct val="100000"/>
              </a:lnSpc>
            </a:pPr>
            <a:r>
              <a:rPr lang="en-US" sz="1800">
                <a:latin typeface="Calibri"/>
                <a:ea typeface="Calibri"/>
                <a:cs typeface="Calibri"/>
              </a:rPr>
              <a:t>Kat King </a:t>
            </a:r>
          </a:p>
          <a:p>
            <a:pPr algn="l">
              <a:lnSpc>
                <a:spcPct val="100000"/>
              </a:lnSpc>
            </a:pPr>
            <a:r>
              <a:rPr lang="en-US" sz="1800">
                <a:latin typeface="Calibri"/>
                <a:ea typeface="Calibri"/>
                <a:cs typeface="Calibri"/>
              </a:rPr>
              <a:t>Instructional Technology Coordinator</a:t>
            </a:r>
            <a:endParaRPr lang="en-US">
              <a:latin typeface="Calibri"/>
              <a:ea typeface="Calibri"/>
              <a:cs typeface="Calibri"/>
            </a:endParaRPr>
          </a:p>
          <a:p>
            <a:pPr algn="l">
              <a:lnSpc>
                <a:spcPct val="100000"/>
              </a:lnSpc>
            </a:pPr>
            <a:r>
              <a:rPr lang="en-US" sz="1800">
                <a:latin typeface="Calibri"/>
                <a:ea typeface="Calibri"/>
                <a:cs typeface="Calibri"/>
              </a:rPr>
              <a:t>kmking@laspositascollege.edu</a:t>
            </a:r>
          </a:p>
        </p:txBody>
      </p:sp>
      <p:pic>
        <p:nvPicPr>
          <p:cNvPr id="12" name="Picture 11" descr="Canvas logo&#10;">
            <a:extLst>
              <a:ext uri="{FF2B5EF4-FFF2-40B4-BE49-F238E27FC236}">
                <a16:creationId xmlns:a16="http://schemas.microsoft.com/office/drawing/2014/main" id="{77E07FF4-E738-ACAE-2902-3D6DDFAA36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457591" y="426359"/>
            <a:ext cx="3575101" cy="3639184"/>
          </a:xfrm>
          <a:prstGeom prst="rect">
            <a:avLst/>
          </a:prstGeom>
        </p:spPr>
      </p:pic>
      <p:sp>
        <p:nvSpPr>
          <p:cNvPr id="2" name="Title 1"/>
          <p:cNvSpPr>
            <a:spLocks noGrp="1"/>
          </p:cNvSpPr>
          <p:nvPr>
            <p:ph type="ctrTitle"/>
          </p:nvPr>
        </p:nvSpPr>
        <p:spPr>
          <a:xfrm>
            <a:off x="540904" y="1106779"/>
            <a:ext cx="7202240" cy="1785427"/>
          </a:xfrm>
        </p:spPr>
        <p:txBody>
          <a:bodyPr vert="horz" lIns="91440" tIns="45720" rIns="91440" bIns="45720" rtlCol="0" anchor="b">
            <a:noAutofit/>
          </a:bodyPr>
          <a:lstStyle/>
          <a:p>
            <a:pPr algn="l"/>
            <a:r>
              <a:rPr lang="en-US" sz="4000" i="1">
                <a:solidFill>
                  <a:schemeClr val="bg1"/>
                </a:solidFill>
                <a:latin typeface="Calibri"/>
                <a:ea typeface="Calibri"/>
                <a:cs typeface="Calibri"/>
              </a:rPr>
              <a:t>Beyond Discussion Boards:</a:t>
            </a:r>
            <a:br>
              <a:rPr lang="en-US" sz="4400" dirty="0">
                <a:latin typeface="Calibri"/>
                <a:ea typeface="Calibri"/>
                <a:cs typeface="Calibri"/>
              </a:rPr>
            </a:br>
            <a:r>
              <a:rPr lang="en-US" sz="3600">
                <a:solidFill>
                  <a:schemeClr val="bg1"/>
                </a:solidFill>
                <a:latin typeface="Calibri"/>
                <a:ea typeface="Calibri"/>
                <a:cs typeface="Calibri"/>
              </a:rPr>
              <a:t>Improving Regular + Substantive Interaction in Online Courses  </a:t>
            </a:r>
          </a:p>
        </p:txBody>
      </p:sp>
    </p:spTree>
    <p:extLst>
      <p:ext uri="{BB962C8B-B14F-4D97-AF65-F5344CB8AC3E}">
        <p14:creationId xmlns:p14="http://schemas.microsoft.com/office/powerpoint/2010/main" val="96150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4BF41-6CC7-DF63-6CEB-BFA9646B99A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BC6DC10-E5FB-9A06-5909-8882FE891F79}"/>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A0352E-357D-3B5F-B1CE-37146050AEBD}"/>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Daily calendar with solid fill">
            <a:extLst>
              <a:ext uri="{FF2B5EF4-FFF2-40B4-BE49-F238E27FC236}">
                <a16:creationId xmlns:a16="http://schemas.microsoft.com/office/drawing/2014/main" id="{96DCEF8B-0AE6-906E-FFA4-2F865E9227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59148" y="2099365"/>
            <a:ext cx="2835965" cy="2858052"/>
          </a:xfrm>
          <a:prstGeom prst="rect">
            <a:avLst/>
          </a:prstGeom>
        </p:spPr>
      </p:pic>
      <p:sp>
        <p:nvSpPr>
          <p:cNvPr id="9" name="TextBox 8">
            <a:extLst>
              <a:ext uri="{FF2B5EF4-FFF2-40B4-BE49-F238E27FC236}">
                <a16:creationId xmlns:a16="http://schemas.microsoft.com/office/drawing/2014/main" id="{D575C8B5-F2CE-F099-01DA-6F0AF48D3004}"/>
              </a:ext>
            </a:extLst>
          </p:cNvPr>
          <p:cNvSpPr txBox="1"/>
          <p:nvPr/>
        </p:nvSpPr>
        <p:spPr>
          <a:xfrm>
            <a:off x="751449" y="1712835"/>
            <a:ext cx="6771069" cy="4626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1200"/>
              </a:spcAft>
            </a:pPr>
            <a:r>
              <a:rPr lang="en-US" sz="2400" dirty="0">
                <a:latin typeface="Calibri"/>
                <a:ea typeface="Calibri"/>
                <a:cs typeface="Calibri"/>
              </a:rPr>
              <a:t>Regular Interaction between a student and an instructor is demonstrated </a:t>
            </a:r>
            <a:r>
              <a:rPr lang="en-US" sz="2400" b="1" dirty="0">
                <a:highlight>
                  <a:srgbClr val="FFFF00"/>
                </a:highlight>
                <a:latin typeface="Calibri"/>
                <a:ea typeface="Calibri"/>
                <a:cs typeface="Calibri"/>
              </a:rPr>
              <a:t>by both</a:t>
            </a:r>
            <a:r>
              <a:rPr lang="en-US" sz="2400" dirty="0">
                <a:latin typeface="Calibri"/>
                <a:ea typeface="Calibri"/>
                <a:cs typeface="Calibri"/>
              </a:rPr>
              <a:t>:</a:t>
            </a:r>
          </a:p>
          <a:p>
            <a:pPr marL="457200" indent="-457200">
              <a:spcBef>
                <a:spcPts val="800"/>
              </a:spcBef>
              <a:spcAft>
                <a:spcPts val="1200"/>
              </a:spcAft>
              <a:buAutoNum type="alphaLcPeriod"/>
            </a:pPr>
            <a:r>
              <a:rPr lang="en-US" sz="2000" dirty="0">
                <a:solidFill>
                  <a:srgbClr val="000000"/>
                </a:solidFill>
                <a:latin typeface="Calibri"/>
                <a:ea typeface="Open Sans"/>
                <a:cs typeface="Open Sans"/>
              </a:rPr>
              <a:t>Providing the opportunity for substantive interactions with the student on a predictable and scheduled basis commensurate with the length of time and the amount of content in the course or competency; and </a:t>
            </a:r>
            <a:endParaRPr lang="en-US" sz="2000">
              <a:solidFill>
                <a:srgbClr val="000000"/>
              </a:solidFill>
              <a:latin typeface="Aptos"/>
              <a:ea typeface="Calibri"/>
              <a:cs typeface="Times New Roman"/>
            </a:endParaRPr>
          </a:p>
          <a:p>
            <a:pPr marL="457200" indent="-457200">
              <a:spcBef>
                <a:spcPts val="800"/>
              </a:spcBef>
              <a:spcAft>
                <a:spcPts val="1200"/>
              </a:spcAft>
              <a:buAutoNum type="alphaLcPeriod"/>
            </a:pPr>
            <a:r>
              <a:rPr lang="en-US" sz="2000" dirty="0">
                <a:latin typeface="Calibri"/>
                <a:ea typeface="+mn-lt"/>
                <a:cs typeface="+mn-lt"/>
              </a:rPr>
              <a:t>Monitoring the student's academic engagement and success and promptly and proactively engaging in substantive interaction with the student when needed on the basis of such monitoring, or upon request by the student. </a:t>
            </a:r>
            <a:endParaRPr lang="en-US" sz="2000" dirty="0">
              <a:latin typeface="Calibri"/>
              <a:ea typeface="Calibri"/>
              <a:cs typeface="Times New Roman"/>
            </a:endParaRPr>
          </a:p>
          <a:p>
            <a:pPr algn="r">
              <a:spcBef>
                <a:spcPts val="400"/>
              </a:spcBef>
              <a:spcAft>
                <a:spcPts val="400"/>
              </a:spcAft>
            </a:pPr>
            <a:endParaRPr lang="en-US" sz="2000" i="1" dirty="0">
              <a:solidFill>
                <a:srgbClr val="000000"/>
              </a:solidFill>
              <a:latin typeface="Times New Roman"/>
              <a:ea typeface="Calibri"/>
              <a:cs typeface="Times New Roman"/>
            </a:endParaRPr>
          </a:p>
        </p:txBody>
      </p:sp>
      <p:pic>
        <p:nvPicPr>
          <p:cNvPr id="5" name="Picture 4">
            <a:extLst>
              <a:ext uri="{FF2B5EF4-FFF2-40B4-BE49-F238E27FC236}">
                <a16:creationId xmlns:a16="http://schemas.microsoft.com/office/drawing/2014/main" id="{CCD6CE36-05D1-EE56-F599-19A0E5DE73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ECD9E782-BD11-6E4F-6A1E-6215B28FD1A8}"/>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chemeClr val="bg1"/>
                </a:solidFill>
                <a:latin typeface="Calibri"/>
                <a:ea typeface="Calibri"/>
                <a:cs typeface="Sabon Next LT"/>
              </a:rPr>
              <a:t>Reminder: What does "regular" mean?</a:t>
            </a:r>
          </a:p>
        </p:txBody>
      </p:sp>
    </p:spTree>
    <p:extLst>
      <p:ext uri="{BB962C8B-B14F-4D97-AF65-F5344CB8AC3E}">
        <p14:creationId xmlns:p14="http://schemas.microsoft.com/office/powerpoint/2010/main" val="330941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A6409-CFF4-21C6-A44D-B1B55C16E74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637C3B6-34CE-D9A7-4763-CF4DECB70586}"/>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557EC0-5571-6A3E-8110-23FE79642409}"/>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BFF93012-2CA9-FE27-53A3-550B3BF574E7}"/>
              </a:ext>
            </a:extLst>
          </p:cNvPr>
          <p:cNvSpPr txBox="1"/>
          <p:nvPr/>
        </p:nvSpPr>
        <p:spPr>
          <a:xfrm>
            <a:off x="205109" y="1712833"/>
            <a:ext cx="112280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1200"/>
              </a:spcAft>
            </a:pPr>
            <a:r>
              <a:rPr lang="en-US" sz="2000">
                <a:solidFill>
                  <a:srgbClr val="000000"/>
                </a:solidFill>
                <a:latin typeface="Calibri"/>
                <a:ea typeface="Open Sans"/>
                <a:cs typeface="Open Sans"/>
              </a:rPr>
              <a:t>"Providing</a:t>
            </a:r>
            <a:r>
              <a:rPr lang="en-US" sz="2000" dirty="0">
                <a:solidFill>
                  <a:srgbClr val="000000"/>
                </a:solidFill>
                <a:latin typeface="Calibri"/>
                <a:ea typeface="Open Sans"/>
                <a:cs typeface="Open Sans"/>
              </a:rPr>
              <a:t> the opportunity for substantive interactions with the student on a predictable and scheduled basis </a:t>
            </a:r>
            <a:r>
              <a:rPr lang="en-US" sz="2000" b="1" dirty="0">
                <a:solidFill>
                  <a:srgbClr val="000000"/>
                </a:solidFill>
                <a:latin typeface="Calibri"/>
                <a:ea typeface="Open Sans"/>
                <a:cs typeface="Open Sans"/>
              </a:rPr>
              <a:t>commensurate</a:t>
            </a:r>
            <a:r>
              <a:rPr lang="en-US" sz="2000" b="1">
                <a:solidFill>
                  <a:srgbClr val="000000"/>
                </a:solidFill>
                <a:latin typeface="Calibri"/>
                <a:ea typeface="Open Sans"/>
                <a:cs typeface="Open Sans"/>
              </a:rPr>
              <a:t> with the length of time and the amount of content in the course or competency."</a:t>
            </a:r>
            <a:endParaRPr lang="en-US" sz="2000" dirty="0">
              <a:solidFill>
                <a:srgbClr val="000000"/>
              </a:solidFill>
              <a:latin typeface="Calibri"/>
              <a:ea typeface="Open Sans"/>
              <a:cs typeface="Open Sans"/>
            </a:endParaRPr>
          </a:p>
        </p:txBody>
      </p:sp>
      <p:pic>
        <p:nvPicPr>
          <p:cNvPr id="5" name="Picture 4">
            <a:extLst>
              <a:ext uri="{FF2B5EF4-FFF2-40B4-BE49-F238E27FC236}">
                <a16:creationId xmlns:a16="http://schemas.microsoft.com/office/drawing/2014/main" id="{021F92EB-4B63-6E92-BEC8-37A0E0C160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A2D0A0DD-CA62-2833-60EB-4EB9990BF06C}"/>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rgbClr val="FFC000"/>
                </a:solidFill>
                <a:latin typeface="Calibri"/>
                <a:ea typeface="Calibri"/>
                <a:cs typeface="Sabon Next LT"/>
              </a:rPr>
              <a:t>Unpacking "Regular" - Part A</a:t>
            </a:r>
            <a:endParaRPr lang="en-US" sz="4000" dirty="0">
              <a:solidFill>
                <a:srgbClr val="FFC000"/>
              </a:solidFill>
              <a:latin typeface="Calibri"/>
              <a:ea typeface="Calibri"/>
              <a:cs typeface="Sabon Next LT"/>
            </a:endParaRPr>
          </a:p>
        </p:txBody>
      </p:sp>
      <p:pic>
        <p:nvPicPr>
          <p:cNvPr id="3" name="Graphic 2" descr="Calculator with solid fill">
            <a:extLst>
              <a:ext uri="{FF2B5EF4-FFF2-40B4-BE49-F238E27FC236}">
                <a16:creationId xmlns:a16="http://schemas.microsoft.com/office/drawing/2014/main" id="{B6D98AB3-629E-959F-D709-FC1CDD4187D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109069" y="2728039"/>
            <a:ext cx="1230702" cy="1259456"/>
          </a:xfrm>
          <a:prstGeom prst="rect">
            <a:avLst/>
          </a:prstGeom>
        </p:spPr>
      </p:pic>
      <p:sp>
        <p:nvSpPr>
          <p:cNvPr id="7" name="TextBox 6">
            <a:extLst>
              <a:ext uri="{FF2B5EF4-FFF2-40B4-BE49-F238E27FC236}">
                <a16:creationId xmlns:a16="http://schemas.microsoft.com/office/drawing/2014/main" id="{0F8ED9A8-9F08-553F-C014-C612D5405EC4}"/>
              </a:ext>
            </a:extLst>
          </p:cNvPr>
          <p:cNvSpPr txBox="1"/>
          <p:nvPr/>
        </p:nvSpPr>
        <p:spPr>
          <a:xfrm>
            <a:off x="402285" y="4123758"/>
            <a:ext cx="4827943" cy="17697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500"/>
              </a:spcBef>
              <a:spcAft>
                <a:spcPts val="500"/>
              </a:spcAft>
            </a:pPr>
            <a:r>
              <a:rPr lang="en-US" sz="2400" b="1">
                <a:latin typeface="Calibri"/>
                <a:ea typeface="Calibri"/>
                <a:cs typeface="Calibri"/>
              </a:rPr>
              <a:t>Instructor "lecture" expectation:</a:t>
            </a:r>
            <a:endParaRPr lang="en-US" sz="2400" b="1" dirty="0">
              <a:latin typeface="Calibri"/>
              <a:ea typeface="Calibri"/>
              <a:cs typeface="Calibri"/>
            </a:endParaRPr>
          </a:p>
          <a:p>
            <a:pPr marL="342900" indent="-342900">
              <a:spcBef>
                <a:spcPts val="500"/>
              </a:spcBef>
              <a:spcAft>
                <a:spcPts val="500"/>
              </a:spcAft>
              <a:buFont typeface="Arial"/>
              <a:buChar char="•"/>
            </a:pPr>
            <a:r>
              <a:rPr lang="en-US" sz="2000" dirty="0">
                <a:latin typeface="Calibri"/>
                <a:ea typeface="Calibri"/>
                <a:cs typeface="Calibri"/>
              </a:rPr>
              <a:t>18-week term: 3 </a:t>
            </a:r>
            <a:r>
              <a:rPr lang="en-US" sz="2000" dirty="0" err="1">
                <a:latin typeface="Calibri"/>
                <a:ea typeface="Calibri"/>
                <a:cs typeface="Calibri"/>
              </a:rPr>
              <a:t>hrs</a:t>
            </a:r>
            <a:r>
              <a:rPr lang="en-US" sz="2000" dirty="0">
                <a:latin typeface="Calibri"/>
                <a:ea typeface="Calibri"/>
                <a:cs typeface="Calibri"/>
              </a:rPr>
              <a:t>/week</a:t>
            </a:r>
          </a:p>
          <a:p>
            <a:pPr marL="342900" indent="-342900">
              <a:spcBef>
                <a:spcPts val="500"/>
              </a:spcBef>
              <a:spcAft>
                <a:spcPts val="500"/>
              </a:spcAft>
              <a:buFont typeface="Arial"/>
              <a:buChar char="•"/>
            </a:pPr>
            <a:r>
              <a:rPr lang="en-US" sz="2000" dirty="0">
                <a:latin typeface="Calibri"/>
                <a:ea typeface="Calibri"/>
                <a:cs typeface="Calibri"/>
              </a:rPr>
              <a:t>16-week term: 3.375 </a:t>
            </a:r>
            <a:r>
              <a:rPr lang="en-US" sz="2000" dirty="0" err="1">
                <a:latin typeface="Calibri"/>
                <a:ea typeface="Calibri"/>
                <a:cs typeface="Calibri"/>
              </a:rPr>
              <a:t>hrs</a:t>
            </a:r>
            <a:r>
              <a:rPr lang="en-US" sz="2000" dirty="0">
                <a:latin typeface="Calibri"/>
                <a:ea typeface="Calibri"/>
                <a:cs typeface="Calibri"/>
              </a:rPr>
              <a:t>/week</a:t>
            </a:r>
          </a:p>
          <a:p>
            <a:pPr marL="342900" indent="-342900">
              <a:spcBef>
                <a:spcPts val="500"/>
              </a:spcBef>
              <a:spcAft>
                <a:spcPts val="500"/>
              </a:spcAft>
              <a:buFont typeface="Arial"/>
              <a:buChar char="•"/>
            </a:pPr>
            <a:r>
              <a:rPr lang="en-US" sz="2000" dirty="0">
                <a:latin typeface="Calibri"/>
                <a:ea typeface="Calibri"/>
                <a:cs typeface="Calibri"/>
              </a:rPr>
              <a:t>8-week term: 6.75 </a:t>
            </a:r>
            <a:r>
              <a:rPr lang="en-US" sz="2000" dirty="0" err="1">
                <a:latin typeface="Calibri"/>
                <a:ea typeface="Calibri"/>
                <a:cs typeface="Calibri"/>
              </a:rPr>
              <a:t>hrs</a:t>
            </a:r>
            <a:r>
              <a:rPr lang="en-US" sz="2000" dirty="0">
                <a:latin typeface="Calibri"/>
                <a:ea typeface="Calibri"/>
                <a:cs typeface="Calibri"/>
              </a:rPr>
              <a:t>/week</a:t>
            </a:r>
            <a:endParaRPr lang="en-US" sz="2000" dirty="0"/>
          </a:p>
        </p:txBody>
      </p:sp>
      <p:sp>
        <p:nvSpPr>
          <p:cNvPr id="8" name="TextBox 7">
            <a:extLst>
              <a:ext uri="{FF2B5EF4-FFF2-40B4-BE49-F238E27FC236}">
                <a16:creationId xmlns:a16="http://schemas.microsoft.com/office/drawing/2014/main" id="{599BCD15-E7AC-5168-0BC6-9057C03B9ECB}"/>
              </a:ext>
            </a:extLst>
          </p:cNvPr>
          <p:cNvSpPr txBox="1"/>
          <p:nvPr/>
        </p:nvSpPr>
        <p:spPr>
          <a:xfrm>
            <a:off x="5818914" y="4152385"/>
            <a:ext cx="5683789" cy="17697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500"/>
              </a:spcBef>
              <a:spcAft>
                <a:spcPts val="500"/>
              </a:spcAft>
            </a:pPr>
            <a:r>
              <a:rPr lang="en-US" sz="2400" b="1" dirty="0">
                <a:latin typeface="Calibri"/>
                <a:ea typeface="Calibri"/>
                <a:cs typeface="Calibri"/>
              </a:rPr>
              <a:t>Additional student "outside" expectation:</a:t>
            </a:r>
          </a:p>
          <a:p>
            <a:pPr marL="342900" indent="-342900">
              <a:spcBef>
                <a:spcPts val="500"/>
              </a:spcBef>
              <a:spcAft>
                <a:spcPts val="500"/>
              </a:spcAft>
              <a:buFont typeface="Arial,Sans-Serif"/>
              <a:buChar char="•"/>
            </a:pPr>
            <a:r>
              <a:rPr lang="en-US" sz="2000" dirty="0">
                <a:latin typeface="Calibri"/>
                <a:ea typeface="Calibri"/>
                <a:cs typeface="Calibri"/>
              </a:rPr>
              <a:t>18-week term: 6 </a:t>
            </a:r>
            <a:r>
              <a:rPr lang="en-US" sz="2000" dirty="0" err="1">
                <a:latin typeface="Calibri"/>
                <a:ea typeface="Calibri"/>
                <a:cs typeface="Calibri"/>
              </a:rPr>
              <a:t>hrs</a:t>
            </a:r>
            <a:r>
              <a:rPr lang="en-US" sz="2000" dirty="0">
                <a:latin typeface="Calibri"/>
                <a:ea typeface="Calibri"/>
                <a:cs typeface="Calibri"/>
              </a:rPr>
              <a:t>/week</a:t>
            </a:r>
          </a:p>
          <a:p>
            <a:pPr marL="342900" indent="-342900">
              <a:spcBef>
                <a:spcPts val="500"/>
              </a:spcBef>
              <a:spcAft>
                <a:spcPts val="500"/>
              </a:spcAft>
              <a:buFont typeface="Arial,Sans-Serif"/>
              <a:buChar char="•"/>
            </a:pPr>
            <a:r>
              <a:rPr lang="en-US" sz="2000" dirty="0">
                <a:latin typeface="Calibri"/>
                <a:ea typeface="Calibri"/>
                <a:cs typeface="Calibri"/>
              </a:rPr>
              <a:t>16-week term: 6.75 </a:t>
            </a:r>
            <a:r>
              <a:rPr lang="en-US" sz="2000" dirty="0" err="1">
                <a:latin typeface="Calibri"/>
                <a:ea typeface="Calibri"/>
                <a:cs typeface="Calibri"/>
              </a:rPr>
              <a:t>hrs</a:t>
            </a:r>
            <a:r>
              <a:rPr lang="en-US" sz="2000" dirty="0">
                <a:latin typeface="Calibri"/>
                <a:ea typeface="Calibri"/>
                <a:cs typeface="Calibri"/>
              </a:rPr>
              <a:t>/week</a:t>
            </a:r>
          </a:p>
          <a:p>
            <a:pPr marL="342900" indent="-342900">
              <a:spcBef>
                <a:spcPts val="500"/>
              </a:spcBef>
              <a:spcAft>
                <a:spcPts val="500"/>
              </a:spcAft>
              <a:buFont typeface="Arial,Sans-Serif"/>
              <a:buChar char="•"/>
            </a:pPr>
            <a:r>
              <a:rPr lang="en-US" sz="2000" dirty="0">
                <a:latin typeface="Calibri"/>
                <a:ea typeface="Calibri"/>
                <a:cs typeface="Calibri"/>
              </a:rPr>
              <a:t>8-week term: 13.5 </a:t>
            </a:r>
            <a:r>
              <a:rPr lang="en-US" sz="2000" dirty="0" err="1">
                <a:latin typeface="Calibri"/>
                <a:ea typeface="Calibri"/>
                <a:cs typeface="Calibri"/>
              </a:rPr>
              <a:t>hrs</a:t>
            </a:r>
            <a:r>
              <a:rPr lang="en-US" sz="2000" dirty="0">
                <a:latin typeface="Calibri"/>
                <a:ea typeface="Calibri"/>
                <a:cs typeface="Calibri"/>
              </a:rPr>
              <a:t>/week</a:t>
            </a:r>
            <a:endParaRPr lang="en-US" sz="2000" dirty="0"/>
          </a:p>
        </p:txBody>
      </p:sp>
      <p:sp>
        <p:nvSpPr>
          <p:cNvPr id="11" name="Rectangle 10">
            <a:extLst>
              <a:ext uri="{FF2B5EF4-FFF2-40B4-BE49-F238E27FC236}">
                <a16:creationId xmlns:a16="http://schemas.microsoft.com/office/drawing/2014/main" id="{BF23A1BC-EB74-998B-9EA9-794B638F2140}"/>
              </a:ext>
              <a:ext uri="{C183D7F6-B498-43B3-948B-1728B52AA6E4}">
                <adec:decorative xmlns:adec="http://schemas.microsoft.com/office/drawing/2017/decorative" val="1"/>
              </a:ext>
            </a:extLst>
          </p:cNvPr>
          <p:cNvSpPr/>
          <p:nvPr/>
        </p:nvSpPr>
        <p:spPr>
          <a:xfrm>
            <a:off x="-20358" y="6336082"/>
            <a:ext cx="12210411" cy="51973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bg1"/>
                </a:solidFill>
                <a:latin typeface="Calibri"/>
                <a:ea typeface="Calibri"/>
                <a:cs typeface="Calibri"/>
              </a:rPr>
              <a:t>Note: "Lecture" has room for interpretation...</a:t>
            </a:r>
          </a:p>
        </p:txBody>
      </p:sp>
      <p:sp>
        <p:nvSpPr>
          <p:cNvPr id="10" name="Arrow: Pentagon 9">
            <a:extLst>
              <a:ext uri="{FF2B5EF4-FFF2-40B4-BE49-F238E27FC236}">
                <a16:creationId xmlns:a16="http://schemas.microsoft.com/office/drawing/2014/main" id="{15F48AF0-2EE5-28AE-F51F-88816501C52B}"/>
              </a:ext>
              <a:ext uri="{C183D7F6-B498-43B3-948B-1728B52AA6E4}">
                <adec:decorative xmlns:adec="http://schemas.microsoft.com/office/drawing/2017/decorative" val="1"/>
              </a:ext>
            </a:extLst>
          </p:cNvPr>
          <p:cNvSpPr/>
          <p:nvPr/>
        </p:nvSpPr>
        <p:spPr>
          <a:xfrm>
            <a:off x="576892" y="2598801"/>
            <a:ext cx="9296778" cy="1380396"/>
          </a:xfrm>
          <a:prstGeom prst="homePlate">
            <a:avLst/>
          </a:prstGeom>
          <a:solidFill>
            <a:srgbClr val="981E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836F46-31DB-81E9-4B3F-EE93296FAE59}"/>
              </a:ext>
            </a:extLst>
          </p:cNvPr>
          <p:cNvSpPr txBox="1"/>
          <p:nvPr/>
        </p:nvSpPr>
        <p:spPr>
          <a:xfrm>
            <a:off x="845098" y="2874535"/>
            <a:ext cx="83230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Calibri"/>
                <a:ea typeface="Calibri"/>
                <a:cs typeface="Calibri"/>
              </a:rPr>
              <a:t>Doing some math can help here!  Ex: Typical </a:t>
            </a:r>
            <a:r>
              <a:rPr lang="en-US" sz="2400" b="1">
                <a:solidFill>
                  <a:schemeClr val="bg1"/>
                </a:solidFill>
                <a:latin typeface="Calibri"/>
                <a:ea typeface="Calibri"/>
                <a:cs typeface="Calibri"/>
              </a:rPr>
              <a:t>3 unit</a:t>
            </a:r>
            <a:r>
              <a:rPr lang="en-US" sz="2400">
                <a:solidFill>
                  <a:schemeClr val="bg1"/>
                </a:solidFill>
                <a:latin typeface="Calibri"/>
                <a:ea typeface="Calibri"/>
                <a:cs typeface="Calibri"/>
              </a:rPr>
              <a:t> course has </a:t>
            </a:r>
            <a:r>
              <a:rPr lang="en-US" sz="2400" b="1">
                <a:solidFill>
                  <a:schemeClr val="bg1"/>
                </a:solidFill>
                <a:latin typeface="Calibri"/>
                <a:ea typeface="Calibri"/>
                <a:cs typeface="Calibri"/>
              </a:rPr>
              <a:t>54 "lecture/inside class hours"</a:t>
            </a:r>
            <a:r>
              <a:rPr lang="en-US" sz="2400">
                <a:solidFill>
                  <a:schemeClr val="bg1"/>
                </a:solidFill>
                <a:latin typeface="Calibri"/>
                <a:ea typeface="Calibri"/>
                <a:cs typeface="Calibri"/>
              </a:rPr>
              <a:t> + </a:t>
            </a:r>
            <a:r>
              <a:rPr lang="en-US" sz="2400" b="1">
                <a:solidFill>
                  <a:schemeClr val="bg1"/>
                </a:solidFill>
                <a:latin typeface="Calibri"/>
                <a:ea typeface="Calibri"/>
                <a:cs typeface="Calibri"/>
              </a:rPr>
              <a:t>108 "outside of class hours"</a:t>
            </a:r>
            <a:endParaRPr lang="en-US" b="1">
              <a:solidFill>
                <a:schemeClr val="bg1"/>
              </a:solidFill>
            </a:endParaRPr>
          </a:p>
        </p:txBody>
      </p:sp>
      <p:sp>
        <p:nvSpPr>
          <p:cNvPr id="13" name="Rectangle 12">
            <a:extLst>
              <a:ext uri="{FF2B5EF4-FFF2-40B4-BE49-F238E27FC236}">
                <a16:creationId xmlns:a16="http://schemas.microsoft.com/office/drawing/2014/main" id="{0ECD3F14-2E4A-CF81-5A8A-6B44EC26BDD8}"/>
              </a:ext>
              <a:ext uri="{C183D7F6-B498-43B3-948B-1728B52AA6E4}">
                <adec:decorative xmlns:adec="http://schemas.microsoft.com/office/drawing/2017/decorative" val="1"/>
              </a:ext>
            </a:extLst>
          </p:cNvPr>
          <p:cNvSpPr/>
          <p:nvPr/>
        </p:nvSpPr>
        <p:spPr>
          <a:xfrm>
            <a:off x="197946" y="4097639"/>
            <a:ext cx="4989295" cy="1819596"/>
          </a:xfrm>
          <a:prstGeom prst="rect">
            <a:avLst/>
          </a:prstGeom>
          <a:noFill/>
          <a:ln w="28575">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10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58370-0270-06E8-454D-7541334A24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AF4E96B-23DD-0F88-958F-C4FDA79B51CA}"/>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A8EA4E8D-1C7D-AF01-7A83-0A99155F4149}"/>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latin typeface="Calibri"/>
                <a:ea typeface="Calibri"/>
                <a:cs typeface="Calibri"/>
              </a:rPr>
              <a:t>Tip #1:</a:t>
            </a:r>
            <a:r>
              <a:rPr lang="en-US" sz="2400">
                <a:latin typeface="Calibri"/>
                <a:ea typeface="Calibri"/>
                <a:cs typeface="Calibri"/>
              </a:rPr>
              <a:t> Make sure your students know you are a human and that they can reach out to you!</a:t>
            </a:r>
          </a:p>
        </p:txBody>
      </p:sp>
      <p:sp>
        <p:nvSpPr>
          <p:cNvPr id="6" name="Rectangle 5">
            <a:extLst>
              <a:ext uri="{FF2B5EF4-FFF2-40B4-BE49-F238E27FC236}">
                <a16:creationId xmlns:a16="http://schemas.microsoft.com/office/drawing/2014/main" id="{77EF0F69-27C7-5EB6-D057-B5128113481E}"/>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shot of Instructor Contact section of Canvas Home Page, with ways to contact, expected response time, and optional office hours">
            <a:extLst>
              <a:ext uri="{FF2B5EF4-FFF2-40B4-BE49-F238E27FC236}">
                <a16:creationId xmlns:a16="http://schemas.microsoft.com/office/drawing/2014/main" id="{82176121-8044-B28C-5E11-D3D9F147449B}"/>
              </a:ext>
            </a:extLst>
          </p:cNvPr>
          <p:cNvPicPr>
            <a:picLocks noChangeAspect="1"/>
          </p:cNvPicPr>
          <p:nvPr/>
        </p:nvPicPr>
        <p:blipFill>
          <a:blip r:embed="rId3"/>
          <a:stretch>
            <a:fillRect/>
          </a:stretch>
        </p:blipFill>
        <p:spPr>
          <a:xfrm>
            <a:off x="5040164" y="1710097"/>
            <a:ext cx="6252352" cy="3912258"/>
          </a:xfrm>
          <a:prstGeom prst="rect">
            <a:avLst/>
          </a:prstGeom>
        </p:spPr>
      </p:pic>
      <p:sp>
        <p:nvSpPr>
          <p:cNvPr id="8" name="Arrow: Pentagon 7">
            <a:extLst>
              <a:ext uri="{FF2B5EF4-FFF2-40B4-BE49-F238E27FC236}">
                <a16:creationId xmlns:a16="http://schemas.microsoft.com/office/drawing/2014/main" id="{63464059-1682-5A71-DE4E-59A6BC76D863}"/>
              </a:ext>
            </a:extLst>
          </p:cNvPr>
          <p:cNvSpPr/>
          <p:nvPr/>
        </p:nvSpPr>
        <p:spPr>
          <a:xfrm>
            <a:off x="761542" y="2441659"/>
            <a:ext cx="4590857" cy="1350658"/>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bg1"/>
                </a:solidFill>
                <a:latin typeface="Calibri"/>
                <a:ea typeface="Calibri"/>
                <a:cs typeface="Calibri"/>
              </a:rPr>
              <a:t>A Home Page is a great place</a:t>
            </a:r>
            <a:r>
              <a:rPr lang="en-US" sz="2000" dirty="0">
                <a:solidFill>
                  <a:schemeClr val="bg1"/>
                </a:solidFill>
                <a:latin typeface="Calibri"/>
                <a:ea typeface="Calibri"/>
                <a:cs typeface="Calibri"/>
              </a:rPr>
              <a:t> for easy-to-find contact info and expected </a:t>
            </a:r>
            <a:r>
              <a:rPr lang="en-US" sz="2000">
                <a:solidFill>
                  <a:schemeClr val="bg1"/>
                </a:solidFill>
                <a:latin typeface="Calibri"/>
                <a:ea typeface="Calibri"/>
                <a:cs typeface="Calibri"/>
              </a:rPr>
              <a:t>response times; optional office hours </a:t>
            </a:r>
          </a:p>
        </p:txBody>
      </p:sp>
      <p:pic>
        <p:nvPicPr>
          <p:cNvPr id="5" name="Picture 4">
            <a:extLst>
              <a:ext uri="{FF2B5EF4-FFF2-40B4-BE49-F238E27FC236}">
                <a16:creationId xmlns:a16="http://schemas.microsoft.com/office/drawing/2014/main" id="{1AA7366C-3FB7-42BA-74BA-7C13FB7614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DD08B393-36AA-7CFA-F6DC-DFD73153E0FB}"/>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chemeClr val="bg1"/>
                </a:solidFill>
                <a:latin typeface="Calibri"/>
                <a:ea typeface="Calibri"/>
                <a:cs typeface="Sabon Next LT"/>
              </a:rPr>
              <a:t>Make Your Presence Clear</a:t>
            </a:r>
          </a:p>
        </p:txBody>
      </p:sp>
    </p:spTree>
    <p:extLst>
      <p:ext uri="{BB962C8B-B14F-4D97-AF65-F5344CB8AC3E}">
        <p14:creationId xmlns:p14="http://schemas.microsoft.com/office/powerpoint/2010/main" val="267269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FB89-3800-27B4-6ACC-EBA0193E86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5515C82-650E-A04F-F64E-2A1FD9743030}"/>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F1444E-76EC-EDF9-25AD-DF11F8F5A3DA}"/>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3E464AE6-53E8-7BFB-1012-C653EE7ADAF5}"/>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atin typeface="Calibri"/>
                <a:ea typeface="Calibri"/>
                <a:cs typeface="Calibri"/>
              </a:rPr>
              <a:t>Tip #2</a:t>
            </a:r>
            <a:r>
              <a:rPr lang="en-US" sz="2400">
                <a:latin typeface="Calibri"/>
                <a:ea typeface="Calibri"/>
                <a:cs typeface="Calibri"/>
              </a:rPr>
              <a:t>: Explain what interaction looks like in your online course.</a:t>
            </a:r>
          </a:p>
        </p:txBody>
      </p:sp>
      <p:pic>
        <p:nvPicPr>
          <p:cNvPr id="5" name="Picture 4">
            <a:extLst>
              <a:ext uri="{FF2B5EF4-FFF2-40B4-BE49-F238E27FC236}">
                <a16:creationId xmlns:a16="http://schemas.microsoft.com/office/drawing/2014/main" id="{D840B8FF-AB6F-42E8-3738-B5490AD8E7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pic>
        <p:nvPicPr>
          <p:cNvPr id="3" name="Picture 2" descr="A screenshot of a course communication plan that explains what interaction looks like in an asynchronous online course">
            <a:extLst>
              <a:ext uri="{FF2B5EF4-FFF2-40B4-BE49-F238E27FC236}">
                <a16:creationId xmlns:a16="http://schemas.microsoft.com/office/drawing/2014/main" id="{48B65681-78DA-7473-D98A-B4DFA6C21A21}"/>
              </a:ext>
            </a:extLst>
          </p:cNvPr>
          <p:cNvPicPr>
            <a:picLocks noChangeAspect="1"/>
          </p:cNvPicPr>
          <p:nvPr/>
        </p:nvPicPr>
        <p:blipFill>
          <a:blip r:embed="rId4"/>
          <a:stretch>
            <a:fillRect/>
          </a:stretch>
        </p:blipFill>
        <p:spPr>
          <a:xfrm>
            <a:off x="5162071" y="1342565"/>
            <a:ext cx="5570682" cy="4452793"/>
          </a:xfrm>
          <a:prstGeom prst="rect">
            <a:avLst/>
          </a:prstGeom>
          <a:ln>
            <a:noFill/>
          </a:ln>
          <a:effectLst>
            <a:outerShdw blurRad="292100" dist="139700" dir="2700000" algn="tl" rotWithShape="0">
              <a:srgbClr val="333333">
                <a:alpha val="65000"/>
              </a:srgbClr>
            </a:outerShdw>
          </a:effectLst>
        </p:spPr>
      </p:pic>
      <p:sp>
        <p:nvSpPr>
          <p:cNvPr id="8" name="Arrow: Pentagon 7" descr="Having a course communication plan&#10;can help students (and evaluators!)&#10;know what to expect.">
            <a:extLst>
              <a:ext uri="{FF2B5EF4-FFF2-40B4-BE49-F238E27FC236}">
                <a16:creationId xmlns:a16="http://schemas.microsoft.com/office/drawing/2014/main" id="{FA1723AF-D608-DDB1-D2CE-3DC4F2D3ED7E}"/>
              </a:ext>
            </a:extLst>
          </p:cNvPr>
          <p:cNvSpPr/>
          <p:nvPr/>
        </p:nvSpPr>
        <p:spPr>
          <a:xfrm>
            <a:off x="418882" y="2481741"/>
            <a:ext cx="4921536" cy="2385827"/>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bg1"/>
                </a:solidFill>
                <a:latin typeface="Calibri"/>
                <a:ea typeface="Calibri"/>
                <a:cs typeface="Calibri"/>
              </a:rPr>
              <a:t>Students don't always know what to expect in an online course – so take a moment to explain it in your syllabus or </a:t>
            </a:r>
            <a:r>
              <a:rPr lang="en-US" sz="2000" dirty="0">
                <a:solidFill>
                  <a:schemeClr val="accent1">
                    <a:lumMod val="20000"/>
                    <a:lumOff val="80000"/>
                  </a:schemeClr>
                </a:solidFill>
                <a:latin typeface="Calibri"/>
                <a:ea typeface="Calibri"/>
                <a:cs typeface="Calibri"/>
                <a:hlinkClick r:id="rId5">
                  <a:extLst>
                    <a:ext uri="{A12FA001-AC4F-418D-AE19-62706E023703}">
                      <ahyp:hlinkClr xmlns:ahyp="http://schemas.microsoft.com/office/drawing/2018/hyperlinkcolor" val="tx"/>
                    </a:ext>
                  </a:extLst>
                </a:hlinkClick>
              </a:rPr>
              <a:t>orientation module</a:t>
            </a:r>
            <a:r>
              <a:rPr lang="en-US" sz="2000">
                <a:solidFill>
                  <a:schemeClr val="bg1"/>
                </a:solidFill>
                <a:latin typeface="Calibri"/>
                <a:ea typeface="Calibri"/>
                <a:cs typeface="Calibri"/>
              </a:rPr>
              <a:t>. How will they spend </a:t>
            </a:r>
            <a:r>
              <a:rPr lang="en-US" sz="2000" dirty="0">
                <a:solidFill>
                  <a:schemeClr val="bg1"/>
                </a:solidFill>
                <a:latin typeface="Calibri"/>
                <a:ea typeface="Calibri"/>
                <a:cs typeface="Calibri"/>
              </a:rPr>
              <a:t>their time with you and on their own?</a:t>
            </a:r>
          </a:p>
        </p:txBody>
      </p:sp>
      <p:sp>
        <p:nvSpPr>
          <p:cNvPr id="2" name="Title 1">
            <a:extLst>
              <a:ext uri="{FF2B5EF4-FFF2-40B4-BE49-F238E27FC236}">
                <a16:creationId xmlns:a16="http://schemas.microsoft.com/office/drawing/2014/main" id="{415E0712-F2B2-A3A4-78A4-6C9AA676A365}"/>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chemeClr val="bg1"/>
                </a:solidFill>
                <a:latin typeface="Calibri"/>
                <a:ea typeface="Calibri"/>
                <a:cs typeface="Sabon Next LT"/>
              </a:rPr>
              <a:t>Make Interaction Expectations Clear</a:t>
            </a:r>
            <a:endParaRPr lang="en-US" sz="4000" dirty="0">
              <a:solidFill>
                <a:schemeClr val="bg1"/>
              </a:solidFill>
              <a:latin typeface="Calibri"/>
              <a:ea typeface="Calibri"/>
              <a:cs typeface="Sabon Next LT"/>
            </a:endParaRPr>
          </a:p>
        </p:txBody>
      </p:sp>
    </p:spTree>
    <p:extLst>
      <p:ext uri="{BB962C8B-B14F-4D97-AF65-F5344CB8AC3E}">
        <p14:creationId xmlns:p14="http://schemas.microsoft.com/office/powerpoint/2010/main" val="84376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0ECA-0758-9787-BCC0-30370606577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38D5B2A-FB67-4DAE-4773-160276E0E2FD}"/>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0FC354-BE16-2AA0-CBC6-DCE32FAFEF19}"/>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28480AF-C7C5-757A-143D-28842924DE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pic>
        <p:nvPicPr>
          <p:cNvPr id="3" name="Picture 2" descr="screenshot of Canvas home page with Course Analytics button in right navigation highlighted">
            <a:extLst>
              <a:ext uri="{FF2B5EF4-FFF2-40B4-BE49-F238E27FC236}">
                <a16:creationId xmlns:a16="http://schemas.microsoft.com/office/drawing/2014/main" id="{39D5B297-38A2-5A2C-A13E-817CE57A55AD}"/>
              </a:ext>
            </a:extLst>
          </p:cNvPr>
          <p:cNvPicPr>
            <a:picLocks noChangeAspect="1"/>
          </p:cNvPicPr>
          <p:nvPr/>
        </p:nvPicPr>
        <p:blipFill>
          <a:blip r:embed="rId4"/>
          <a:stretch>
            <a:fillRect/>
          </a:stretch>
        </p:blipFill>
        <p:spPr>
          <a:xfrm>
            <a:off x="228316" y="1883433"/>
            <a:ext cx="6171333" cy="4442605"/>
          </a:xfrm>
          <a:prstGeom prst="rect">
            <a:avLst/>
          </a:prstGeom>
          <a:ln>
            <a:noFill/>
          </a:ln>
          <a:effectLst>
            <a:outerShdw blurRad="292100" dist="139700" dir="2700000" algn="tl" rotWithShape="0">
              <a:srgbClr val="333333">
                <a:alpha val="65000"/>
              </a:srgbClr>
            </a:outerShdw>
          </a:effectLst>
        </p:spPr>
      </p:pic>
      <p:sp>
        <p:nvSpPr>
          <p:cNvPr id="7" name="Arrow: Pentagon 6">
            <a:extLst>
              <a:ext uri="{FF2B5EF4-FFF2-40B4-BE49-F238E27FC236}">
                <a16:creationId xmlns:a16="http://schemas.microsoft.com/office/drawing/2014/main" id="{5631C192-9127-6470-3881-791C516B0845}"/>
              </a:ext>
            </a:extLst>
          </p:cNvPr>
          <p:cNvSpPr/>
          <p:nvPr/>
        </p:nvSpPr>
        <p:spPr>
          <a:xfrm flipH="1">
            <a:off x="6098536" y="1887239"/>
            <a:ext cx="4856587" cy="181535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ea typeface="Calibri"/>
                <a:cs typeface="Calibri"/>
              </a:rPr>
              <a:t>Click "</a:t>
            </a:r>
            <a:r>
              <a:rPr lang="en-US" sz="2000" b="1" dirty="0">
                <a:solidFill>
                  <a:schemeClr val="accent4">
                    <a:lumMod val="20000"/>
                    <a:lumOff val="80000"/>
                  </a:schemeClr>
                </a:solidFill>
                <a:latin typeface="Calibri"/>
                <a:ea typeface="Calibri"/>
                <a:cs typeface="Calibri"/>
                <a:hlinkClick r:id="rId5">
                  <a:extLst>
                    <a:ext uri="{A12FA001-AC4F-418D-AE19-62706E023703}">
                      <ahyp:hlinkClr xmlns:ahyp="http://schemas.microsoft.com/office/drawing/2018/hyperlinkcolor" val="tx"/>
                    </a:ext>
                  </a:extLst>
                </a:hlinkClick>
              </a:rPr>
              <a:t>Course Analytics</a:t>
            </a:r>
            <a:r>
              <a:rPr lang="en-US" sz="2000" dirty="0">
                <a:latin typeface="Calibri"/>
                <a:ea typeface="Calibri"/>
                <a:cs typeface="Calibri"/>
              </a:rPr>
              <a:t>" to check on </a:t>
            </a:r>
            <a:r>
              <a:rPr lang="en-US" sz="2000">
                <a:latin typeface="Calibri"/>
                <a:ea typeface="Calibri"/>
                <a:cs typeface="Calibri"/>
              </a:rPr>
              <a:t>student engagement and success.</a:t>
            </a:r>
          </a:p>
        </p:txBody>
      </p:sp>
      <p:sp>
        <p:nvSpPr>
          <p:cNvPr id="9" name="TextBox 8">
            <a:extLst>
              <a:ext uri="{FF2B5EF4-FFF2-40B4-BE49-F238E27FC236}">
                <a16:creationId xmlns:a16="http://schemas.microsoft.com/office/drawing/2014/main" id="{9AC6BC2B-A322-DD62-2F87-40B023E5B64D}"/>
              </a:ext>
            </a:extLst>
          </p:cNvPr>
          <p:cNvSpPr txBox="1"/>
          <p:nvPr/>
        </p:nvSpPr>
        <p:spPr>
          <a:xfrm>
            <a:off x="6847449" y="4387024"/>
            <a:ext cx="44994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1200"/>
              </a:spcAft>
            </a:pPr>
            <a:r>
              <a:rPr lang="en-US" sz="2000" b="1" dirty="0">
                <a:solidFill>
                  <a:srgbClr val="000000"/>
                </a:solidFill>
                <a:latin typeface="Calibri"/>
                <a:ea typeface="Calibri"/>
                <a:cs typeface="Calibri"/>
              </a:rPr>
              <a:t>Monitoring the student's academic engagement and success</a:t>
            </a:r>
            <a:r>
              <a:rPr lang="en-US" sz="2000" dirty="0">
                <a:solidFill>
                  <a:srgbClr val="000000"/>
                </a:solidFill>
                <a:latin typeface="Calibri"/>
                <a:ea typeface="Calibri"/>
                <a:cs typeface="Calibri"/>
              </a:rPr>
              <a:t> and</a:t>
            </a:r>
            <a:r>
              <a:rPr lang="en-US" sz="2000" b="1" dirty="0">
                <a:solidFill>
                  <a:srgbClr val="000000"/>
                </a:solidFill>
                <a:latin typeface="Calibri"/>
                <a:ea typeface="Calibri"/>
                <a:cs typeface="Calibri"/>
              </a:rPr>
              <a:t> promptly and proactively engaging</a:t>
            </a:r>
            <a:r>
              <a:rPr lang="en-US" sz="2000" dirty="0">
                <a:solidFill>
                  <a:srgbClr val="000000"/>
                </a:solidFill>
                <a:latin typeface="Calibri"/>
                <a:ea typeface="Calibri"/>
                <a:cs typeface="Calibri"/>
              </a:rPr>
              <a:t> in substantive interaction with the student when needed on the basis of such monitoring, or upon request by the student. </a:t>
            </a:r>
            <a:endParaRPr lang="en-US" sz="2000" dirty="0">
              <a:solidFill>
                <a:srgbClr val="000000"/>
              </a:solidFill>
              <a:latin typeface="Calibri"/>
              <a:ea typeface="Open Sans"/>
              <a:cs typeface="Open Sans"/>
            </a:endParaRPr>
          </a:p>
        </p:txBody>
      </p:sp>
      <p:sp>
        <p:nvSpPr>
          <p:cNvPr id="2" name="Title 1">
            <a:extLst>
              <a:ext uri="{FF2B5EF4-FFF2-40B4-BE49-F238E27FC236}">
                <a16:creationId xmlns:a16="http://schemas.microsoft.com/office/drawing/2014/main" id="{823C9841-4840-B326-21BC-49842578B53F}"/>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rgbClr val="FFC000"/>
                </a:solidFill>
                <a:latin typeface="Calibri"/>
                <a:ea typeface="Calibri"/>
                <a:cs typeface="Sabon Next LT"/>
              </a:rPr>
              <a:t>Unpacking "Regular" - Part B</a:t>
            </a:r>
            <a:endParaRPr lang="en-US" sz="4000" dirty="0">
              <a:solidFill>
                <a:srgbClr val="FFC000"/>
              </a:solidFill>
              <a:latin typeface="Calibri"/>
              <a:ea typeface="Calibri"/>
              <a:cs typeface="Sabon Next LT"/>
            </a:endParaRPr>
          </a:p>
        </p:txBody>
      </p:sp>
    </p:spTree>
    <p:extLst>
      <p:ext uri="{BB962C8B-B14F-4D97-AF65-F5344CB8AC3E}">
        <p14:creationId xmlns:p14="http://schemas.microsoft.com/office/powerpoint/2010/main" val="151071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3DF8B-2208-E26B-CEFE-32C6D9C9F21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DCA2E86-DE71-C3CC-07FB-B19B838AA5C1}"/>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9C51AF-EEB4-DFFA-98A0-941BFC4AA71A}"/>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45ADD51-990E-96F0-A78C-D7FD33AA52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9" name="Rectangle 8">
            <a:extLst>
              <a:ext uri="{FF2B5EF4-FFF2-40B4-BE49-F238E27FC236}">
                <a16:creationId xmlns:a16="http://schemas.microsoft.com/office/drawing/2014/main" id="{61B61DEA-E506-CEAB-A79F-A1DB4D03A20F}"/>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atin typeface="Calibri"/>
                <a:ea typeface="Calibri"/>
                <a:cs typeface="Calibri"/>
              </a:rPr>
              <a:t>Tip #3</a:t>
            </a:r>
            <a:r>
              <a:rPr lang="en-US" sz="2400">
                <a:latin typeface="Calibri"/>
                <a:ea typeface="Calibri"/>
                <a:cs typeface="Calibri"/>
              </a:rPr>
              <a:t>: Check your "Course Analytics" this week for your own "aha moments."</a:t>
            </a:r>
          </a:p>
        </p:txBody>
      </p:sp>
      <p:sp>
        <p:nvSpPr>
          <p:cNvPr id="14" name="TextBox 13">
            <a:extLst>
              <a:ext uri="{FF2B5EF4-FFF2-40B4-BE49-F238E27FC236}">
                <a16:creationId xmlns:a16="http://schemas.microsoft.com/office/drawing/2014/main" id="{9D9AC70B-527A-5A72-41CD-0B5E65EF9757}"/>
              </a:ext>
            </a:extLst>
          </p:cNvPr>
          <p:cNvSpPr txBox="1"/>
          <p:nvPr/>
        </p:nvSpPr>
        <p:spPr>
          <a:xfrm>
            <a:off x="6915508" y="3443377"/>
            <a:ext cx="427007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Data</a:t>
            </a:r>
            <a:r>
              <a:rPr lang="en-US" sz="2400" b="1" baseline="0" dirty="0">
                <a:latin typeface="Calibri"/>
                <a:ea typeface="Calibri"/>
                <a:cs typeface="Calibri"/>
              </a:rPr>
              <a:t>:</a:t>
            </a:r>
            <a:r>
              <a:rPr lang="en-US" sz="2400" baseline="0" dirty="0">
                <a:latin typeface="Calibri"/>
                <a:ea typeface="Calibri"/>
                <a:cs typeface="Calibri"/>
              </a:rPr>
              <a:t> students with </a:t>
            </a:r>
            <a:r>
              <a:rPr lang="en-US" sz="2400" dirty="0">
                <a:latin typeface="Calibri"/>
                <a:ea typeface="Calibri"/>
                <a:cs typeface="Calibri"/>
              </a:rPr>
              <a:t>learning disabilities</a:t>
            </a:r>
            <a:r>
              <a:rPr lang="en-US" sz="2400" baseline="0" dirty="0">
                <a:latin typeface="Calibri"/>
                <a:ea typeface="Calibri"/>
                <a:cs typeface="Calibri"/>
              </a:rPr>
              <a:t> may be working </a:t>
            </a:r>
            <a:r>
              <a:rPr lang="en-US" sz="2400">
                <a:latin typeface="Calibri"/>
                <a:ea typeface="Calibri"/>
                <a:cs typeface="Calibri"/>
              </a:rPr>
              <a:t>even harder</a:t>
            </a:r>
            <a:r>
              <a:rPr lang="en-US" sz="2400" baseline="0" dirty="0">
                <a:latin typeface="Calibri"/>
                <a:ea typeface="Calibri"/>
                <a:cs typeface="Calibri"/>
              </a:rPr>
              <a:t> than students with </a:t>
            </a:r>
            <a:r>
              <a:rPr lang="en-US" sz="2400" dirty="0">
                <a:latin typeface="Calibri"/>
                <a:ea typeface="Calibri"/>
                <a:cs typeface="Calibri"/>
              </a:rPr>
              <a:t>high grades</a:t>
            </a:r>
            <a:r>
              <a:rPr lang="en-US" sz="2400" baseline="0" dirty="0">
                <a:latin typeface="Calibri"/>
                <a:ea typeface="Calibri"/>
                <a:cs typeface="Calibri"/>
              </a:rPr>
              <a:t> and may need </a:t>
            </a:r>
            <a:r>
              <a:rPr lang="en-US" sz="2400" dirty="0">
                <a:latin typeface="Calibri"/>
                <a:ea typeface="Calibri"/>
                <a:cs typeface="Calibri"/>
              </a:rPr>
              <a:t>help connecting</a:t>
            </a:r>
            <a:r>
              <a:rPr lang="en-US" sz="2400" baseline="0" dirty="0">
                <a:latin typeface="Calibri"/>
                <a:ea typeface="Calibri"/>
                <a:cs typeface="Calibri"/>
              </a:rPr>
              <a:t> to support </a:t>
            </a:r>
            <a:r>
              <a:rPr lang="en-US" sz="2400" dirty="0">
                <a:latin typeface="Calibri"/>
                <a:ea typeface="Calibri"/>
                <a:cs typeface="Calibri"/>
              </a:rPr>
              <a:t>resources</a:t>
            </a:r>
            <a:endParaRPr lang="en-US" dirty="0">
              <a:latin typeface="Calibri"/>
              <a:ea typeface="Calibri"/>
              <a:cs typeface="Calibri"/>
            </a:endParaRPr>
          </a:p>
        </p:txBody>
      </p:sp>
      <p:sp>
        <p:nvSpPr>
          <p:cNvPr id="13" name="TextBox 2">
            <a:extLst>
              <a:ext uri="{FF2B5EF4-FFF2-40B4-BE49-F238E27FC236}">
                <a16:creationId xmlns:a16="http://schemas.microsoft.com/office/drawing/2014/main" id="{021B61BF-128E-498F-842B-9E6966FB28F5}"/>
              </a:ext>
            </a:extLst>
          </p:cNvPr>
          <p:cNvSpPr txBox="1"/>
          <p:nvPr/>
        </p:nvSpPr>
        <p:spPr>
          <a:xfrm>
            <a:off x="6918768" y="2366548"/>
            <a:ext cx="403320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Calibri"/>
                <a:ea typeface="Calibri"/>
                <a:cs typeface="Calibri"/>
              </a:rPr>
              <a:t>Myth:</a:t>
            </a:r>
            <a:r>
              <a:rPr lang="en-US" sz="2400" dirty="0">
                <a:latin typeface="Calibri"/>
                <a:ea typeface="Calibri"/>
                <a:cs typeface="Calibri"/>
              </a:rPr>
              <a:t> students struggling just aren't putting in the effort</a:t>
            </a:r>
          </a:p>
        </p:txBody>
      </p:sp>
      <p:sp>
        <p:nvSpPr>
          <p:cNvPr id="16" name="Arrow: Pentagon 15">
            <a:extLst>
              <a:ext uri="{FF2B5EF4-FFF2-40B4-BE49-F238E27FC236}">
                <a16:creationId xmlns:a16="http://schemas.microsoft.com/office/drawing/2014/main" id="{8D53FDB8-7E72-9268-41EC-AE83BB334798}"/>
              </a:ext>
              <a:ext uri="{C183D7F6-B498-43B3-948B-1728B52AA6E4}">
                <adec:decorative xmlns:adec="http://schemas.microsoft.com/office/drawing/2017/decorative" val="1"/>
              </a:ext>
            </a:extLst>
          </p:cNvPr>
          <p:cNvSpPr/>
          <p:nvPr/>
        </p:nvSpPr>
        <p:spPr>
          <a:xfrm flipH="1">
            <a:off x="5421955" y="5319623"/>
            <a:ext cx="959055" cy="473606"/>
          </a:xfrm>
          <a:prstGeom prst="homePlat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Canvas Course Analytics &quot;Students&quot; tab open showing a list of students and their grades, as well as their percentage of on-time work, participations, and page views">
            <a:extLst>
              <a:ext uri="{FF2B5EF4-FFF2-40B4-BE49-F238E27FC236}">
                <a16:creationId xmlns:a16="http://schemas.microsoft.com/office/drawing/2014/main" id="{9C2DAEF3-7DFD-9237-110A-74D362860FF6}"/>
              </a:ext>
            </a:extLst>
          </p:cNvPr>
          <p:cNvPicPr>
            <a:picLocks noChangeAspect="1"/>
          </p:cNvPicPr>
          <p:nvPr/>
        </p:nvPicPr>
        <p:blipFill>
          <a:blip r:embed="rId4"/>
          <a:stretch>
            <a:fillRect/>
          </a:stretch>
        </p:blipFill>
        <p:spPr>
          <a:xfrm>
            <a:off x="337868" y="1640995"/>
            <a:ext cx="5075208" cy="44386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913672F9-E208-9720-E772-65002D90CB33}"/>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chemeClr val="bg1"/>
                </a:solidFill>
                <a:latin typeface="Calibri"/>
                <a:ea typeface="Calibri"/>
                <a:cs typeface="Sabon Next LT"/>
              </a:rPr>
              <a:t>Course Analytics = Aha Moments</a:t>
            </a:r>
            <a:endParaRPr lang="en-US" sz="4000" dirty="0">
              <a:solidFill>
                <a:schemeClr val="bg1"/>
              </a:solidFill>
              <a:latin typeface="Calibri"/>
              <a:ea typeface="Calibri"/>
              <a:cs typeface="Sabon Next LT"/>
            </a:endParaRPr>
          </a:p>
        </p:txBody>
      </p:sp>
    </p:spTree>
    <p:extLst>
      <p:ext uri="{BB962C8B-B14F-4D97-AF65-F5344CB8AC3E}">
        <p14:creationId xmlns:p14="http://schemas.microsoft.com/office/powerpoint/2010/main" val="399618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FFAC-285C-9227-8768-716A423D4B8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55CA5A5-CC2E-84F2-723C-236B9A144AC9}"/>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084069-6801-F702-0187-7EC6C7150204}"/>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75C49282-8D3E-9300-5B05-63B24D7BE7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11" name="Rectangle 10">
            <a:extLst>
              <a:ext uri="{FF2B5EF4-FFF2-40B4-BE49-F238E27FC236}">
                <a16:creationId xmlns:a16="http://schemas.microsoft.com/office/drawing/2014/main" id="{1D07583C-9E4A-05DA-B5ED-4A4D643BF482}"/>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chemeClr val="bg1"/>
                </a:solidFill>
                <a:latin typeface="Calibri"/>
                <a:ea typeface="Calibri"/>
                <a:cs typeface="Calibri"/>
              </a:rPr>
              <a:t>Tip #4</a:t>
            </a:r>
            <a:r>
              <a:rPr lang="en-US" sz="2400">
                <a:solidFill>
                  <a:schemeClr val="bg1"/>
                </a:solidFill>
                <a:latin typeface="Calibri"/>
                <a:ea typeface="Calibri"/>
                <a:cs typeface="Calibri"/>
              </a:rPr>
              <a:t>: Use "</a:t>
            </a:r>
            <a:r>
              <a:rPr lang="en-US" sz="2400" dirty="0">
                <a:solidFill>
                  <a:schemeClr val="accent4">
                    <a:lumMod val="20000"/>
                    <a:lumOff val="80000"/>
                  </a:schemeClr>
                </a:solidFill>
                <a:latin typeface="Calibri"/>
                <a:ea typeface="Calibri"/>
                <a:cs typeface="Calibri"/>
                <a:hlinkClick r:id="rId4">
                  <a:extLst>
                    <a:ext uri="{A12FA001-AC4F-418D-AE19-62706E023703}">
                      <ahyp:hlinkClr xmlns:ahyp="http://schemas.microsoft.com/office/drawing/2018/hyperlinkcolor" val="tx"/>
                    </a:ext>
                  </a:extLst>
                </a:hlinkClick>
              </a:rPr>
              <a:t>Message Students Who</a:t>
            </a:r>
            <a:r>
              <a:rPr lang="en-US" sz="2400">
                <a:solidFill>
                  <a:schemeClr val="bg1"/>
                </a:solidFill>
                <a:latin typeface="Calibri"/>
                <a:ea typeface="Calibri"/>
                <a:cs typeface="Calibri"/>
              </a:rPr>
              <a:t>" from the Gradebook this week.</a:t>
            </a:r>
            <a:endParaRPr lang="en-US" sz="2400" dirty="0">
              <a:solidFill>
                <a:schemeClr val="bg1"/>
              </a:solidFill>
              <a:latin typeface="Calibri"/>
              <a:ea typeface="Calibri"/>
              <a:cs typeface="Calibri"/>
            </a:endParaRPr>
          </a:p>
        </p:txBody>
      </p:sp>
      <p:pic>
        <p:nvPicPr>
          <p:cNvPr id="8" name="Picture 7" descr="A screenshot of a message with a student expressing appreciation after an instructor reached out with a reminder about an upcoming due date">
            <a:extLst>
              <a:ext uri="{FF2B5EF4-FFF2-40B4-BE49-F238E27FC236}">
                <a16:creationId xmlns:a16="http://schemas.microsoft.com/office/drawing/2014/main" id="{8BF5274E-3899-6DFC-76A0-D62B53F0EBBF}"/>
              </a:ext>
            </a:extLst>
          </p:cNvPr>
          <p:cNvPicPr>
            <a:picLocks noChangeAspect="1"/>
          </p:cNvPicPr>
          <p:nvPr/>
        </p:nvPicPr>
        <p:blipFill>
          <a:blip r:embed="rId5"/>
          <a:stretch>
            <a:fillRect/>
          </a:stretch>
        </p:blipFill>
        <p:spPr>
          <a:xfrm>
            <a:off x="3868462" y="1327083"/>
            <a:ext cx="6848035" cy="4734275"/>
          </a:xfrm>
          <a:prstGeom prst="rect">
            <a:avLst/>
          </a:prstGeom>
          <a:ln>
            <a:noFill/>
          </a:ln>
          <a:effectLst>
            <a:outerShdw blurRad="292100" dist="139700" dir="2700000" algn="tl" rotWithShape="0">
              <a:srgbClr val="333333">
                <a:alpha val="65000"/>
              </a:srgbClr>
            </a:outerShdw>
          </a:effectLst>
        </p:spPr>
      </p:pic>
      <p:pic>
        <p:nvPicPr>
          <p:cNvPr id="7" name="Picture 6" descr="Message response from a student after reaching out using &quot;Message students who&quot; in Canvas Gradebook">
            <a:extLst>
              <a:ext uri="{FF2B5EF4-FFF2-40B4-BE49-F238E27FC236}">
                <a16:creationId xmlns:a16="http://schemas.microsoft.com/office/drawing/2014/main" id="{8DB781FF-77CF-38AE-E416-5F79124EB37A}"/>
              </a:ext>
            </a:extLst>
          </p:cNvPr>
          <p:cNvPicPr>
            <a:picLocks noChangeAspect="1"/>
          </p:cNvPicPr>
          <p:nvPr/>
        </p:nvPicPr>
        <p:blipFill>
          <a:blip r:embed="rId6"/>
          <a:stretch>
            <a:fillRect/>
          </a:stretch>
        </p:blipFill>
        <p:spPr>
          <a:xfrm>
            <a:off x="3865852" y="1869065"/>
            <a:ext cx="7577570" cy="4251325"/>
          </a:xfrm>
          <a:prstGeom prst="rect">
            <a:avLst/>
          </a:prstGeom>
        </p:spPr>
      </p:pic>
      <p:pic>
        <p:nvPicPr>
          <p:cNvPr id="3" name="Picture 2" descr="screenshot of &quot;Message students who&quot; highlighted from the dropdown menu accessed by clicking the 3 vertical dots next to an assignment title in your Canvas gradebook">
            <a:extLst>
              <a:ext uri="{FF2B5EF4-FFF2-40B4-BE49-F238E27FC236}">
                <a16:creationId xmlns:a16="http://schemas.microsoft.com/office/drawing/2014/main" id="{FC15476F-CD01-2439-3000-3694B045F0B3}"/>
              </a:ext>
            </a:extLst>
          </p:cNvPr>
          <p:cNvPicPr>
            <a:picLocks noChangeAspect="1"/>
          </p:cNvPicPr>
          <p:nvPr/>
        </p:nvPicPr>
        <p:blipFill>
          <a:blip r:embed="rId7"/>
          <a:stretch>
            <a:fillRect/>
          </a:stretch>
        </p:blipFill>
        <p:spPr>
          <a:xfrm>
            <a:off x="597911" y="2123065"/>
            <a:ext cx="2752725" cy="3743325"/>
          </a:xfrm>
          <a:prstGeom prst="rect">
            <a:avLst/>
          </a:prstGeom>
        </p:spPr>
      </p:pic>
      <p:sp>
        <p:nvSpPr>
          <p:cNvPr id="2" name="Title 1">
            <a:extLst>
              <a:ext uri="{FF2B5EF4-FFF2-40B4-BE49-F238E27FC236}">
                <a16:creationId xmlns:a16="http://schemas.microsoft.com/office/drawing/2014/main" id="{940132A6-08EF-24F2-3AB6-8B0FFCE84011}"/>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chemeClr val="bg1"/>
                </a:solidFill>
                <a:latin typeface="Calibri"/>
                <a:ea typeface="Calibri"/>
                <a:cs typeface="Sabon Next LT"/>
              </a:rPr>
              <a:t>Monitoring the Gradebook</a:t>
            </a:r>
            <a:endParaRPr lang="en-US" sz="4000" dirty="0">
              <a:solidFill>
                <a:schemeClr val="bg1"/>
              </a:solidFill>
              <a:latin typeface="Calibri"/>
              <a:ea typeface="Calibri"/>
              <a:cs typeface="Sabon Next LT"/>
            </a:endParaRPr>
          </a:p>
        </p:txBody>
      </p:sp>
    </p:spTree>
    <p:extLst>
      <p:ext uri="{BB962C8B-B14F-4D97-AF65-F5344CB8AC3E}">
        <p14:creationId xmlns:p14="http://schemas.microsoft.com/office/powerpoint/2010/main" val="395090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ED23-17EB-A7A3-5F69-DD4D88F31C6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115DC66-79B1-14A9-D91D-5F0C8D79D204}"/>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B94E834-EE19-62DD-18E7-0B4226E30E12}"/>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C0D31ED7-2B24-5031-4B0C-2E6CE88D0D13}"/>
              </a:ext>
            </a:extLst>
          </p:cNvPr>
          <p:cNvSpPr txBox="1"/>
          <p:nvPr/>
        </p:nvSpPr>
        <p:spPr>
          <a:xfrm>
            <a:off x="636191" y="1806374"/>
            <a:ext cx="1023832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spcAft>
                <a:spcPts val="400"/>
              </a:spcAft>
            </a:pPr>
            <a:r>
              <a:rPr lang="en-US" sz="2800" dirty="0">
                <a:latin typeface="Times New Roman"/>
                <a:cs typeface="Times New Roman"/>
              </a:rPr>
              <a:t>Engaging students in </a:t>
            </a:r>
            <a:r>
              <a:rPr lang="en-US" sz="2800" b="1" dirty="0">
                <a:latin typeface="Times New Roman"/>
                <a:cs typeface="Times New Roman"/>
              </a:rPr>
              <a:t>teaching, learning + assessment of the content in your course</a:t>
            </a:r>
            <a:r>
              <a:rPr lang="en-US" sz="2800" dirty="0">
                <a:latin typeface="Times New Roman"/>
                <a:cs typeface="Times New Roman"/>
              </a:rPr>
              <a:t>, </a:t>
            </a:r>
            <a:r>
              <a:rPr lang="en-US" sz="2800" b="1" dirty="0">
                <a:highlight>
                  <a:srgbClr val="FFFF00"/>
                </a:highlight>
                <a:latin typeface="Times New Roman"/>
                <a:cs typeface="Times New Roman"/>
              </a:rPr>
              <a:t>including 2+</a:t>
            </a:r>
            <a:r>
              <a:rPr lang="en-US" sz="2800" dirty="0">
                <a:latin typeface="Times New Roman"/>
                <a:cs typeface="Times New Roman"/>
              </a:rPr>
              <a:t> of these strategies:</a:t>
            </a:r>
          </a:p>
          <a:p>
            <a:pPr marL="628650" indent="-342900">
              <a:spcBef>
                <a:spcPts val="400"/>
              </a:spcBef>
              <a:spcAft>
                <a:spcPts val="400"/>
              </a:spcAft>
              <a:buAutoNum type="alphaLcPeriod"/>
            </a:pPr>
            <a:r>
              <a:rPr lang="en-US" sz="2400">
                <a:latin typeface="Times New Roman"/>
                <a:cs typeface="Times New Roman"/>
              </a:rPr>
              <a:t>Providing direct instruction</a:t>
            </a:r>
            <a:endParaRPr lang="en-US" sz="2400">
              <a:solidFill>
                <a:srgbClr val="000000"/>
              </a:solidFill>
              <a:latin typeface="Times New Roman"/>
              <a:cs typeface="Times New Roman"/>
            </a:endParaRPr>
          </a:p>
          <a:p>
            <a:pPr marL="628650" indent="-342900">
              <a:spcBef>
                <a:spcPts val="400"/>
              </a:spcBef>
              <a:spcAft>
                <a:spcPts val="400"/>
              </a:spcAft>
              <a:buAutoNum type="alphaLcPeriod"/>
            </a:pPr>
            <a:r>
              <a:rPr lang="en-US" sz="2400" dirty="0">
                <a:latin typeface="Times New Roman"/>
                <a:cs typeface="Times New Roman"/>
              </a:rPr>
              <a:t>Assessing or providing feedback on a student's coursework</a:t>
            </a:r>
          </a:p>
          <a:p>
            <a:pPr marL="628650" indent="-342900">
              <a:spcBef>
                <a:spcPts val="400"/>
              </a:spcBef>
              <a:spcAft>
                <a:spcPts val="400"/>
              </a:spcAft>
              <a:buAutoNum type="alphaLcPeriod"/>
            </a:pPr>
            <a:r>
              <a:rPr lang="en-US" sz="2400" dirty="0">
                <a:latin typeface="Times New Roman"/>
                <a:cs typeface="Times New Roman"/>
              </a:rPr>
              <a:t>Providing information or responding to questions about the content of a course or competency</a:t>
            </a:r>
          </a:p>
          <a:p>
            <a:pPr marL="628650" indent="-342900">
              <a:spcBef>
                <a:spcPts val="400"/>
              </a:spcBef>
              <a:spcAft>
                <a:spcPts val="400"/>
              </a:spcAft>
              <a:buAutoNum type="alphaLcPeriod"/>
            </a:pPr>
            <a:r>
              <a:rPr lang="en-US" sz="2400" dirty="0">
                <a:latin typeface="Times New Roman"/>
                <a:cs typeface="Times New Roman"/>
              </a:rPr>
              <a:t>Facilitating a group discussion regarding the content of a course or competency</a:t>
            </a:r>
          </a:p>
          <a:p>
            <a:pPr marL="628650" indent="-342900">
              <a:spcBef>
                <a:spcPts val="400"/>
              </a:spcBef>
              <a:spcAft>
                <a:spcPts val="400"/>
              </a:spcAft>
              <a:buAutoNum type="alphaLcPeriod"/>
            </a:pPr>
            <a:r>
              <a:rPr lang="en-US" sz="2400" dirty="0">
                <a:latin typeface="Times New Roman"/>
                <a:cs typeface="Times New Roman"/>
              </a:rPr>
              <a:t>Other instructional activities approved by the institution's or program's </a:t>
            </a:r>
            <a:r>
              <a:rPr lang="en-US" sz="2400">
                <a:latin typeface="Times New Roman"/>
                <a:cs typeface="Times New Roman"/>
              </a:rPr>
              <a:t>accrediting agency. (N/A)</a:t>
            </a:r>
          </a:p>
          <a:p>
            <a:pPr algn="r">
              <a:spcBef>
                <a:spcPts val="400"/>
              </a:spcBef>
              <a:spcAft>
                <a:spcPts val="400"/>
              </a:spcAft>
            </a:pPr>
            <a:r>
              <a:rPr lang="en-US" sz="2000" i="1" dirty="0">
                <a:latin typeface="Times New Roman"/>
                <a:cs typeface="Times New Roman"/>
              </a:rPr>
              <a:t>From ACCJC Policy on Distance Education</a:t>
            </a:r>
          </a:p>
        </p:txBody>
      </p:sp>
      <p:pic>
        <p:nvPicPr>
          <p:cNvPr id="5" name="Picture 4">
            <a:extLst>
              <a:ext uri="{FF2B5EF4-FFF2-40B4-BE49-F238E27FC236}">
                <a16:creationId xmlns:a16="http://schemas.microsoft.com/office/drawing/2014/main" id="{38AF5DD2-6A1C-E856-A205-74F1885A1F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39722A71-424C-ED88-0771-949BCA0C69F7}"/>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3600">
                <a:solidFill>
                  <a:schemeClr val="bg1"/>
                </a:solidFill>
                <a:latin typeface="Calibri"/>
                <a:ea typeface="Calibri"/>
                <a:cs typeface="Calibri"/>
              </a:rPr>
              <a:t>Reminder: What does "substantive" mean?</a:t>
            </a:r>
          </a:p>
        </p:txBody>
      </p:sp>
    </p:spTree>
    <p:extLst>
      <p:ext uri="{BB962C8B-B14F-4D97-AF65-F5344CB8AC3E}">
        <p14:creationId xmlns:p14="http://schemas.microsoft.com/office/powerpoint/2010/main" val="92884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E9494-1F2E-003F-AB7F-AAE79819FE8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8C6E964-6847-1CE5-67E3-3177805D43E3}"/>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5A3BD9-E2CA-A2B8-7878-7AE1CE408848}"/>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488EC4DD-8AAB-4E9A-4C96-2AEBEF5338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pic>
        <p:nvPicPr>
          <p:cNvPr id="8" name="Picture 7" descr="Zoom icon">
            <a:extLst>
              <a:ext uri="{FF2B5EF4-FFF2-40B4-BE49-F238E27FC236}">
                <a16:creationId xmlns:a16="http://schemas.microsoft.com/office/drawing/2014/main" id="{1257E948-4ADC-20CF-8B11-EB85F453F94C}"/>
              </a:ext>
            </a:extLst>
          </p:cNvPr>
          <p:cNvPicPr>
            <a:picLocks noChangeAspect="1"/>
          </p:cNvPicPr>
          <p:nvPr/>
        </p:nvPicPr>
        <p:blipFill>
          <a:blip r:embed="rId4"/>
          <a:stretch>
            <a:fillRect/>
          </a:stretch>
        </p:blipFill>
        <p:spPr>
          <a:xfrm>
            <a:off x="7959306" y="2258683"/>
            <a:ext cx="2743200" cy="2743200"/>
          </a:xfrm>
          <a:prstGeom prst="rect">
            <a:avLst/>
          </a:prstGeom>
        </p:spPr>
      </p:pic>
      <p:sp>
        <p:nvSpPr>
          <p:cNvPr id="7" name="Rectangle 6">
            <a:extLst>
              <a:ext uri="{FF2B5EF4-FFF2-40B4-BE49-F238E27FC236}">
                <a16:creationId xmlns:a16="http://schemas.microsoft.com/office/drawing/2014/main" id="{912A5A12-113E-78AC-D565-A0DCDBA8625F}"/>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atin typeface="Calibri"/>
                <a:ea typeface="Calibri"/>
                <a:cs typeface="Calibri"/>
              </a:rPr>
              <a:t>Tip #5</a:t>
            </a:r>
            <a:r>
              <a:rPr lang="en-US" sz="2400">
                <a:latin typeface="Calibri"/>
                <a:ea typeface="Calibri"/>
                <a:cs typeface="Calibri"/>
              </a:rPr>
              <a:t>: Try a new strategy to engage students in Zoom, like a poll or emoji reactions.</a:t>
            </a:r>
            <a:endParaRPr lang="en-US" sz="2400" dirty="0">
              <a:latin typeface="Calibri"/>
              <a:ea typeface="Calibri"/>
              <a:cs typeface="Calibri"/>
            </a:endParaRPr>
          </a:p>
        </p:txBody>
      </p:sp>
      <p:sp>
        <p:nvSpPr>
          <p:cNvPr id="9" name="TextBox 8">
            <a:extLst>
              <a:ext uri="{FF2B5EF4-FFF2-40B4-BE49-F238E27FC236}">
                <a16:creationId xmlns:a16="http://schemas.microsoft.com/office/drawing/2014/main" id="{077EF267-A979-409D-1542-E5B362699FCD}"/>
              </a:ext>
            </a:extLst>
          </p:cNvPr>
          <p:cNvSpPr txBox="1"/>
          <p:nvPr/>
        </p:nvSpPr>
        <p:spPr>
          <a:xfrm>
            <a:off x="693940" y="1928495"/>
            <a:ext cx="7058616" cy="44730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1200"/>
              </a:spcAft>
            </a:pPr>
            <a:r>
              <a:rPr lang="en-US" sz="2400" b="1">
                <a:solidFill>
                  <a:srgbClr val="000000"/>
                </a:solidFill>
                <a:latin typeface="Calibri"/>
                <a:ea typeface="Open Sans"/>
                <a:cs typeface="Open Sans"/>
              </a:rPr>
              <a:t>"Providing direct instruction"</a:t>
            </a:r>
            <a:endParaRPr lang="en-US" sz="2400">
              <a:solidFill>
                <a:srgbClr val="000000"/>
              </a:solidFill>
              <a:latin typeface="Calibri"/>
              <a:ea typeface="Open Sans"/>
              <a:cs typeface="Open Sans"/>
            </a:endParaRPr>
          </a:p>
          <a:p>
            <a:pPr marL="457200" indent="-457200">
              <a:spcBef>
                <a:spcPts val="800"/>
              </a:spcBef>
              <a:spcAft>
                <a:spcPts val="1200"/>
              </a:spcAft>
              <a:buFont typeface="Arial"/>
              <a:buChar char="•"/>
            </a:pPr>
            <a:r>
              <a:rPr lang="en-US" sz="2400">
                <a:solidFill>
                  <a:srgbClr val="000000"/>
                </a:solidFill>
                <a:latin typeface="Calibri"/>
                <a:ea typeface="Open Sans"/>
                <a:cs typeface="Open Sans"/>
              </a:rPr>
              <a:t>Only applies to online courses with synchronous instruction (classes on Zoom)</a:t>
            </a:r>
          </a:p>
          <a:p>
            <a:pPr marL="914400" lvl="1" indent="-457200">
              <a:spcBef>
                <a:spcPts val="800"/>
              </a:spcBef>
              <a:spcAft>
                <a:spcPts val="1200"/>
              </a:spcAft>
              <a:buFont typeface="Courier New"/>
              <a:buChar char="o"/>
            </a:pPr>
            <a:r>
              <a:rPr lang="en-US" sz="2400">
                <a:latin typeface="Calibri"/>
                <a:ea typeface="Open Sans"/>
                <a:cs typeface="Open Sans"/>
              </a:rPr>
              <a:t>Lecture (screenshare of PPT slides)</a:t>
            </a:r>
          </a:p>
          <a:p>
            <a:pPr marL="914400" lvl="1" indent="-457200">
              <a:spcBef>
                <a:spcPts val="800"/>
              </a:spcBef>
              <a:spcAft>
                <a:spcPts val="1200"/>
              </a:spcAft>
              <a:buFont typeface="Courier New"/>
              <a:buChar char="o"/>
            </a:pPr>
            <a:r>
              <a:rPr lang="en-US" sz="2400">
                <a:latin typeface="Calibri"/>
                <a:ea typeface="Open Sans"/>
                <a:cs typeface="Open Sans"/>
              </a:rPr>
              <a:t>Demos/Practice (</a:t>
            </a:r>
            <a:r>
              <a:rPr lang="en-US" sz="2400" dirty="0">
                <a:latin typeface="Calibri"/>
                <a:ea typeface="Open Sans"/>
                <a:cs typeface="Open Sans"/>
                <a:hlinkClick r:id="rId5"/>
              </a:rPr>
              <a:t>digital whiteboard</a:t>
            </a:r>
            <a:r>
              <a:rPr lang="en-US" sz="2400">
                <a:latin typeface="Calibri"/>
                <a:ea typeface="Open Sans"/>
                <a:cs typeface="Open Sans"/>
              </a:rPr>
              <a:t>)</a:t>
            </a:r>
          </a:p>
          <a:p>
            <a:pPr marL="914400" lvl="1" indent="-457200">
              <a:spcBef>
                <a:spcPts val="800"/>
              </a:spcBef>
              <a:spcAft>
                <a:spcPts val="1200"/>
              </a:spcAft>
              <a:buFont typeface="Courier New"/>
              <a:buChar char="o"/>
            </a:pPr>
            <a:r>
              <a:rPr lang="en-US" sz="2400">
                <a:latin typeface="Calibri"/>
                <a:ea typeface="Open Sans"/>
                <a:cs typeface="Open Sans"/>
              </a:rPr>
              <a:t>Engaging class in discussion (audio and/or chat)</a:t>
            </a:r>
          </a:p>
          <a:p>
            <a:pPr marL="914400" lvl="1" indent="-457200">
              <a:spcBef>
                <a:spcPts val="800"/>
              </a:spcBef>
              <a:spcAft>
                <a:spcPts val="1200"/>
              </a:spcAft>
              <a:buFont typeface="Courier New"/>
              <a:buChar char="o"/>
            </a:pPr>
            <a:r>
              <a:rPr lang="en-US" sz="2400">
                <a:solidFill>
                  <a:srgbClr val="000000"/>
                </a:solidFill>
                <a:latin typeface="Calibri"/>
                <a:ea typeface="Open Sans"/>
                <a:cs typeface="Open Sans"/>
              </a:rPr>
              <a:t>Engaging students with </a:t>
            </a:r>
            <a:r>
              <a:rPr lang="en-US" sz="2400" dirty="0">
                <a:solidFill>
                  <a:srgbClr val="000000"/>
                </a:solidFill>
                <a:latin typeface="Calibri"/>
                <a:ea typeface="Open Sans"/>
                <a:cs typeface="Open Sans"/>
                <a:hlinkClick r:id="rId6"/>
              </a:rPr>
              <a:t>Zoom polls/surveys</a:t>
            </a:r>
            <a:endParaRPr lang="en-US" sz="2400" dirty="0">
              <a:solidFill>
                <a:srgbClr val="000000"/>
              </a:solidFill>
              <a:latin typeface="Calibri"/>
              <a:ea typeface="Open Sans"/>
              <a:cs typeface="Open Sans"/>
            </a:endParaRPr>
          </a:p>
          <a:p>
            <a:pPr algn="r">
              <a:spcBef>
                <a:spcPts val="400"/>
              </a:spcBef>
              <a:spcAft>
                <a:spcPts val="400"/>
              </a:spcAft>
            </a:pPr>
            <a:endParaRPr lang="en-US" sz="2000" i="1" dirty="0">
              <a:solidFill>
                <a:srgbClr val="000000"/>
              </a:solidFill>
              <a:latin typeface="Times New Roman"/>
              <a:ea typeface="Calibri"/>
              <a:cs typeface="Times New Roman"/>
            </a:endParaRPr>
          </a:p>
        </p:txBody>
      </p:sp>
      <p:sp>
        <p:nvSpPr>
          <p:cNvPr id="2" name="Title 1">
            <a:extLst>
              <a:ext uri="{FF2B5EF4-FFF2-40B4-BE49-F238E27FC236}">
                <a16:creationId xmlns:a16="http://schemas.microsoft.com/office/drawing/2014/main" id="{61281705-DB0D-E82A-DF7A-CF58BC581E64}"/>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rgbClr val="FFC000"/>
                </a:solidFill>
                <a:latin typeface="Calibri"/>
                <a:ea typeface="Calibri"/>
                <a:cs typeface="Sabon Next LT"/>
              </a:rPr>
              <a:t>Unpacking "Substantive" - Part A</a:t>
            </a:r>
          </a:p>
        </p:txBody>
      </p:sp>
    </p:spTree>
    <p:extLst>
      <p:ext uri="{BB962C8B-B14F-4D97-AF65-F5344CB8AC3E}">
        <p14:creationId xmlns:p14="http://schemas.microsoft.com/office/powerpoint/2010/main" val="137914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A0DCD-6015-5059-40B8-50619A95BC9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AE5CBEC-F6CB-57E7-9D51-970C7FAC3335}"/>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97B808F-5404-AFD3-2E81-0A585C8C31D2}"/>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B64B5637-CD3B-A381-0DD1-440621F64B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7" name="Rectangle 6">
            <a:extLst>
              <a:ext uri="{FF2B5EF4-FFF2-40B4-BE49-F238E27FC236}">
                <a16:creationId xmlns:a16="http://schemas.microsoft.com/office/drawing/2014/main" id="{C0E20DD8-AD1A-8D1A-D2FF-537AC068DE1A}"/>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latin typeface="Calibri"/>
                <a:ea typeface="Calibri"/>
                <a:cs typeface="Calibri"/>
              </a:rPr>
              <a:t>Tip #6</a:t>
            </a:r>
            <a:r>
              <a:rPr lang="en-US" sz="2400">
                <a:latin typeface="Calibri"/>
                <a:ea typeface="Calibri"/>
                <a:cs typeface="Calibri"/>
              </a:rPr>
              <a:t>: After grading, post an announcement reminding students to </a:t>
            </a:r>
            <a:r>
              <a:rPr lang="en-US" sz="2400" dirty="0">
                <a:solidFill>
                  <a:schemeClr val="accent1">
                    <a:lumMod val="20000"/>
                    <a:lumOff val="80000"/>
                  </a:schemeClr>
                </a:solidFill>
                <a:latin typeface="Calibri"/>
                <a:ea typeface="Calibri"/>
                <a:cs typeface="Calibri"/>
                <a:hlinkClick r:id="rId4">
                  <a:extLst>
                    <a:ext uri="{A12FA001-AC4F-418D-AE19-62706E023703}">
                      <ahyp:hlinkClr xmlns:ahyp="http://schemas.microsoft.com/office/drawing/2018/hyperlinkcolor" val="tx"/>
                    </a:ext>
                  </a:extLst>
                </a:hlinkClick>
              </a:rPr>
              <a:t>check for feedback</a:t>
            </a:r>
            <a:r>
              <a:rPr lang="en-US" sz="2400">
                <a:latin typeface="Calibri"/>
                <a:ea typeface="Calibri"/>
                <a:cs typeface="Calibri"/>
              </a:rPr>
              <a:t>. </a:t>
            </a:r>
            <a:endParaRPr lang="en-US" sz="2400" dirty="0">
              <a:latin typeface="Calibri"/>
              <a:ea typeface="Calibri"/>
              <a:cs typeface="Calibri"/>
            </a:endParaRPr>
          </a:p>
        </p:txBody>
      </p:sp>
      <p:sp>
        <p:nvSpPr>
          <p:cNvPr id="9" name="TextBox 8">
            <a:extLst>
              <a:ext uri="{FF2B5EF4-FFF2-40B4-BE49-F238E27FC236}">
                <a16:creationId xmlns:a16="http://schemas.microsoft.com/office/drawing/2014/main" id="{3F15DDC0-4E19-8698-6780-5B6F83556C87}"/>
              </a:ext>
            </a:extLst>
          </p:cNvPr>
          <p:cNvSpPr txBox="1"/>
          <p:nvPr/>
        </p:nvSpPr>
        <p:spPr>
          <a:xfrm>
            <a:off x="1082127" y="1712835"/>
            <a:ext cx="9143332" cy="4019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1200"/>
              </a:spcAft>
            </a:pPr>
            <a:r>
              <a:rPr lang="en-US" sz="2400" b="1">
                <a:solidFill>
                  <a:srgbClr val="000000"/>
                </a:solidFill>
                <a:latin typeface="Calibri"/>
                <a:ea typeface="Open Sans"/>
                <a:cs typeface="Open Sans"/>
              </a:rPr>
              <a:t>"</a:t>
            </a:r>
            <a:r>
              <a:rPr lang="en-US" sz="2400" b="1">
                <a:solidFill>
                  <a:srgbClr val="000000"/>
                </a:solidFill>
                <a:latin typeface="Calibri"/>
                <a:ea typeface="Calibri"/>
                <a:cs typeface="Calibri"/>
              </a:rPr>
              <a:t>Assessing or providing feedback on a student's coursework</a:t>
            </a:r>
            <a:r>
              <a:rPr lang="en-US" sz="2400" b="1">
                <a:solidFill>
                  <a:srgbClr val="000000"/>
                </a:solidFill>
                <a:latin typeface="Calibri"/>
                <a:ea typeface="Open Sans"/>
                <a:cs typeface="Open Sans"/>
              </a:rPr>
              <a:t>"</a:t>
            </a:r>
            <a:endParaRPr lang="en-US" sz="2400">
              <a:solidFill>
                <a:srgbClr val="000000"/>
              </a:solidFill>
              <a:latin typeface="Calibri"/>
              <a:ea typeface="Open Sans"/>
              <a:cs typeface="Open Sans"/>
            </a:endParaRPr>
          </a:p>
          <a:p>
            <a:pPr marL="457200" indent="-457200">
              <a:spcBef>
                <a:spcPts val="500"/>
              </a:spcBef>
              <a:spcAft>
                <a:spcPts val="500"/>
              </a:spcAft>
              <a:buFont typeface="Arial"/>
              <a:buChar char="•"/>
            </a:pPr>
            <a:r>
              <a:rPr lang="en-US" sz="2400">
                <a:latin typeface="Calibri"/>
                <a:ea typeface="Calibri"/>
                <a:cs typeface="Calibri"/>
              </a:rPr>
              <a:t>Need more than automated feedback (like auto-graded publisher quizzes)</a:t>
            </a:r>
            <a:endParaRPr lang="en-US" sz="2400" dirty="0">
              <a:latin typeface="Calibri"/>
              <a:ea typeface="Calibri"/>
              <a:cs typeface="Calibri"/>
            </a:endParaRPr>
          </a:p>
          <a:p>
            <a:pPr marL="457200" indent="-457200">
              <a:spcBef>
                <a:spcPts val="500"/>
              </a:spcBef>
              <a:spcAft>
                <a:spcPts val="500"/>
              </a:spcAft>
              <a:buFont typeface="Arial"/>
              <a:buChar char="•"/>
            </a:pPr>
            <a:r>
              <a:rPr lang="en-US" sz="2400" dirty="0">
                <a:latin typeface="Calibri"/>
                <a:ea typeface="Calibri"/>
                <a:cs typeface="Calibri"/>
              </a:rPr>
              <a:t>In </a:t>
            </a:r>
            <a:r>
              <a:rPr lang="en-US" sz="2400" err="1">
                <a:latin typeface="Calibri"/>
                <a:ea typeface="Calibri"/>
                <a:cs typeface="Calibri"/>
              </a:rPr>
              <a:t>Speedgrader</a:t>
            </a:r>
            <a:r>
              <a:rPr lang="en-US" sz="2400" dirty="0">
                <a:latin typeface="Calibri"/>
                <a:ea typeface="Calibri"/>
                <a:cs typeface="Calibri"/>
              </a:rPr>
              <a:t>, consider adding:</a:t>
            </a:r>
          </a:p>
          <a:p>
            <a:pPr marL="914400" lvl="1" indent="-457200">
              <a:spcBef>
                <a:spcPts val="500"/>
              </a:spcBef>
              <a:spcAft>
                <a:spcPts val="500"/>
              </a:spcAft>
              <a:buFont typeface="Courier New"/>
              <a:buChar char="o"/>
            </a:pPr>
            <a:r>
              <a:rPr lang="en-US" sz="2400">
                <a:latin typeface="Calibri"/>
                <a:ea typeface="Calibri"/>
                <a:cs typeface="Calibri"/>
              </a:rPr>
              <a:t>Assignment comments (</a:t>
            </a:r>
            <a:r>
              <a:rPr lang="en-US" sz="2400" b="1" dirty="0">
                <a:latin typeface="Calibri"/>
                <a:ea typeface="Calibri"/>
                <a:cs typeface="Calibri"/>
                <a:hlinkClick r:id="rId5"/>
              </a:rPr>
              <a:t>written</a:t>
            </a:r>
            <a:r>
              <a:rPr lang="en-US" sz="2400">
                <a:latin typeface="Calibri"/>
                <a:ea typeface="Calibri"/>
                <a:cs typeface="Calibri"/>
              </a:rPr>
              <a:t> or </a:t>
            </a:r>
            <a:r>
              <a:rPr lang="en-US" sz="2400" b="1" dirty="0">
                <a:latin typeface="Calibri"/>
                <a:ea typeface="Calibri"/>
                <a:cs typeface="Calibri"/>
                <a:hlinkClick r:id="rId6"/>
              </a:rPr>
              <a:t>audio/video</a:t>
            </a:r>
            <a:r>
              <a:rPr lang="en-US" sz="2400">
                <a:latin typeface="Calibri"/>
                <a:ea typeface="Calibri"/>
                <a:cs typeface="Calibri"/>
              </a:rPr>
              <a:t>) with personalized feedback (ex: one thing that's great; one thing to work on)</a:t>
            </a:r>
          </a:p>
          <a:p>
            <a:pPr marL="914400" lvl="1" indent="-457200">
              <a:spcBef>
                <a:spcPts val="500"/>
              </a:spcBef>
              <a:spcAft>
                <a:spcPts val="500"/>
              </a:spcAft>
              <a:buFont typeface="Courier New"/>
              <a:buChar char="o"/>
            </a:pPr>
            <a:r>
              <a:rPr lang="en-US" sz="2400" b="1" dirty="0">
                <a:latin typeface="Calibri"/>
                <a:ea typeface="Calibri"/>
                <a:cs typeface="Calibri"/>
                <a:hlinkClick r:id="rId7"/>
              </a:rPr>
              <a:t>Annotations</a:t>
            </a:r>
            <a:r>
              <a:rPr lang="en-US" sz="2400">
                <a:latin typeface="Calibri"/>
                <a:ea typeface="Calibri"/>
                <a:cs typeface="Calibri"/>
              </a:rPr>
              <a:t> that show a student one thing that is working well/one thing to </a:t>
            </a:r>
            <a:r>
              <a:rPr lang="en-US" sz="2400" dirty="0">
                <a:latin typeface="Calibri"/>
                <a:ea typeface="Calibri"/>
                <a:cs typeface="Calibri"/>
              </a:rPr>
              <a:t>work on</a:t>
            </a:r>
          </a:p>
        </p:txBody>
      </p:sp>
      <p:sp>
        <p:nvSpPr>
          <p:cNvPr id="2" name="Title 1">
            <a:extLst>
              <a:ext uri="{FF2B5EF4-FFF2-40B4-BE49-F238E27FC236}">
                <a16:creationId xmlns:a16="http://schemas.microsoft.com/office/drawing/2014/main" id="{1FD6F0F9-7012-8E61-D72C-09BC6B896C38}"/>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rgbClr val="FFC000"/>
                </a:solidFill>
                <a:latin typeface="Calibri"/>
                <a:ea typeface="Calibri"/>
                <a:cs typeface="Sabon Next LT"/>
              </a:rPr>
              <a:t>Unpacking "Substantive" - Option B</a:t>
            </a:r>
          </a:p>
        </p:txBody>
      </p:sp>
    </p:spTree>
    <p:extLst>
      <p:ext uri="{BB962C8B-B14F-4D97-AF65-F5344CB8AC3E}">
        <p14:creationId xmlns:p14="http://schemas.microsoft.com/office/powerpoint/2010/main" val="14439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89595C-F4C7-7BAE-7B43-E252B845FC40}"/>
              </a:ext>
              <a:ext uri="{C183D7F6-B498-43B3-948B-1728B52AA6E4}">
                <adec:decorative xmlns:adec="http://schemas.microsoft.com/office/drawing/2017/decorative" val="1"/>
              </a:ext>
            </a:extLst>
          </p:cNvPr>
          <p:cNvSpPr/>
          <p:nvPr/>
        </p:nvSpPr>
        <p:spPr>
          <a:xfrm>
            <a:off x="2165" y="-992"/>
            <a:ext cx="4545513" cy="6856804"/>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endParaRPr>
          </a:p>
        </p:txBody>
      </p:sp>
      <p:pic>
        <p:nvPicPr>
          <p:cNvPr id="3" name="Graphic 2">
            <a:extLst>
              <a:ext uri="{FF2B5EF4-FFF2-40B4-BE49-F238E27FC236}">
                <a16:creationId xmlns:a16="http://schemas.microsoft.com/office/drawing/2014/main" id="{FC3ECD56-830A-3030-B571-CB04A953ABC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06288" y="1417064"/>
            <a:ext cx="2547257" cy="2547257"/>
          </a:xfrm>
          <a:prstGeom prst="rect">
            <a:avLst/>
          </a:prstGeom>
        </p:spPr>
      </p:pic>
      <p:pic>
        <p:nvPicPr>
          <p:cNvPr id="5" name="Picture 4">
            <a:extLst>
              <a:ext uri="{FF2B5EF4-FFF2-40B4-BE49-F238E27FC236}">
                <a16:creationId xmlns:a16="http://schemas.microsoft.com/office/drawing/2014/main" id="{71B5FB90-7441-7EF4-BE1A-78741C2F22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59023" y="1503"/>
            <a:ext cx="1905410" cy="764413"/>
          </a:xfrm>
          <a:prstGeom prst="rect">
            <a:avLst/>
          </a:prstGeom>
        </p:spPr>
      </p:pic>
      <p:pic>
        <p:nvPicPr>
          <p:cNvPr id="7" name="Picture 6">
            <a:extLst>
              <a:ext uri="{FF2B5EF4-FFF2-40B4-BE49-F238E27FC236}">
                <a16:creationId xmlns:a16="http://schemas.microsoft.com/office/drawing/2014/main" id="{97525926-90A9-49C6-611B-0DB091D208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364137" y="6005658"/>
            <a:ext cx="829949" cy="851877"/>
          </a:xfrm>
          <a:prstGeom prst="rect">
            <a:avLst/>
          </a:prstGeom>
        </p:spPr>
      </p:pic>
      <p:sp>
        <p:nvSpPr>
          <p:cNvPr id="10" name="TextBox 9">
            <a:extLst>
              <a:ext uri="{FF2B5EF4-FFF2-40B4-BE49-F238E27FC236}">
                <a16:creationId xmlns:a16="http://schemas.microsoft.com/office/drawing/2014/main" id="{DFB73DA2-3EDA-35C6-41B4-E23524E98176}"/>
              </a:ext>
            </a:extLst>
          </p:cNvPr>
          <p:cNvSpPr txBox="1"/>
          <p:nvPr/>
        </p:nvSpPr>
        <p:spPr>
          <a:xfrm>
            <a:off x="5327783" y="1712598"/>
            <a:ext cx="6446081"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latin typeface="Calibri"/>
                <a:ea typeface="Calibri"/>
                <a:cs typeface="Calibri"/>
              </a:rPr>
              <a:t>Teaching online? Join us for a refresher on Regular and Substantive Interaction (RSI) requirements. We'll review what’s needed to be in compliance while exploring strategies that make interaction more meaningful. You’ll leave with practical ideas to build stronger connections between you and your students – and to foster a greater sense of community among students themselves.</a:t>
            </a:r>
            <a:endParaRPr lang="en-US" sz="2600" dirty="0"/>
          </a:p>
          <a:p>
            <a:endParaRPr lang="en-US" sz="2000">
              <a:latin typeface="Calibri"/>
              <a:ea typeface="Calibri"/>
              <a:cs typeface="Calibri"/>
            </a:endParaRPr>
          </a:p>
        </p:txBody>
      </p:sp>
      <p:sp>
        <p:nvSpPr>
          <p:cNvPr id="2" name="Title 1"/>
          <p:cNvSpPr>
            <a:spLocks noGrp="1"/>
          </p:cNvSpPr>
          <p:nvPr>
            <p:ph type="ctrTitle"/>
          </p:nvPr>
        </p:nvSpPr>
        <p:spPr>
          <a:xfrm>
            <a:off x="668783" y="3314396"/>
            <a:ext cx="2881587" cy="2361325"/>
          </a:xfrm>
        </p:spPr>
        <p:txBody>
          <a:bodyPr>
            <a:noAutofit/>
          </a:bodyPr>
          <a:lstStyle/>
          <a:p>
            <a:r>
              <a:rPr lang="en-US" sz="4400">
                <a:solidFill>
                  <a:schemeClr val="bg1"/>
                </a:solidFill>
                <a:ea typeface="Lato"/>
                <a:cs typeface="Calibri" panose="020F0502020204030204" pitchFamily="34" charset="0"/>
              </a:rPr>
              <a:t>Workshop Description</a:t>
            </a:r>
          </a:p>
        </p:txBody>
      </p:sp>
    </p:spTree>
    <p:extLst>
      <p:ext uri="{BB962C8B-B14F-4D97-AF65-F5344CB8AC3E}">
        <p14:creationId xmlns:p14="http://schemas.microsoft.com/office/powerpoint/2010/main" val="3154613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F2E7C-398C-F4BE-C072-F605BB20E7F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5CAF6EE-DF1E-5405-6D02-6C0E27F6B3FD}"/>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4291BB-98B8-1315-8F6F-38A92C77F407}"/>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D70D0B9C-143F-6B62-8656-82FDAA502687}"/>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latin typeface="Calibri"/>
                <a:ea typeface="Calibri"/>
                <a:cs typeface="Calibri"/>
              </a:rPr>
              <a:t>Tip #7</a:t>
            </a:r>
            <a:r>
              <a:rPr lang="en-US" sz="2400">
                <a:latin typeface="Calibri"/>
                <a:ea typeface="Calibri"/>
                <a:cs typeface="Calibri"/>
              </a:rPr>
              <a:t>: </a:t>
            </a:r>
            <a:r>
              <a:rPr lang="en-US" sz="2400">
                <a:solidFill>
                  <a:schemeClr val="accent1">
                    <a:lumMod val="20000"/>
                    <a:lumOff val="80000"/>
                  </a:schemeClr>
                </a:solidFill>
                <a:latin typeface="Calibri"/>
                <a:ea typeface="Calibri"/>
                <a:cs typeface="Calibri"/>
                <a:hlinkClick r:id="rId3">
                  <a:extLst>
                    <a:ext uri="{A12FA001-AC4F-418D-AE19-62706E023703}">
                      <ahyp:hlinkClr xmlns:ahyp="http://schemas.microsoft.com/office/drawing/2018/hyperlinkcolor" val="tx"/>
                    </a:ext>
                  </a:extLst>
                </a:hlinkClick>
              </a:rPr>
              <a:t>Adding a rubric</a:t>
            </a:r>
            <a:r>
              <a:rPr lang="en-US" sz="2400">
                <a:latin typeface="Calibri"/>
                <a:ea typeface="Calibri"/>
                <a:cs typeface="Calibri"/>
              </a:rPr>
              <a:t> can save you from writing the same comment over and over!</a:t>
            </a:r>
            <a:endParaRPr lang="en-US" sz="2400" dirty="0">
              <a:latin typeface="Calibri"/>
              <a:ea typeface="Calibri"/>
              <a:cs typeface="Calibri"/>
            </a:endParaRPr>
          </a:p>
        </p:txBody>
      </p:sp>
      <p:pic>
        <p:nvPicPr>
          <p:cNvPr id="5" name="Picture 4">
            <a:extLst>
              <a:ext uri="{FF2B5EF4-FFF2-40B4-BE49-F238E27FC236}">
                <a16:creationId xmlns:a16="http://schemas.microsoft.com/office/drawing/2014/main" id="{76AC72FE-659C-2E99-32DE-B899E99A612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73512" y="95738"/>
            <a:ext cx="2172519" cy="845850"/>
          </a:xfrm>
          <a:prstGeom prst="rect">
            <a:avLst/>
          </a:prstGeom>
        </p:spPr>
      </p:pic>
      <p:pic>
        <p:nvPicPr>
          <p:cNvPr id="3" name="Picture 2" descr="A sample rubric that shows students differences between work that is &quot;excellent,&quot; &quot;almost there,&quot; &quot;developing,&quot; and &quot;missing&quot;">
            <a:extLst>
              <a:ext uri="{FF2B5EF4-FFF2-40B4-BE49-F238E27FC236}">
                <a16:creationId xmlns:a16="http://schemas.microsoft.com/office/drawing/2014/main" id="{330E9F6A-B84B-7417-BD86-5276E81F7241}"/>
              </a:ext>
            </a:extLst>
          </p:cNvPr>
          <p:cNvPicPr>
            <a:picLocks noChangeAspect="1"/>
          </p:cNvPicPr>
          <p:nvPr/>
        </p:nvPicPr>
        <p:blipFill>
          <a:blip r:embed="rId5"/>
          <a:stretch>
            <a:fillRect/>
          </a:stretch>
        </p:blipFill>
        <p:spPr>
          <a:xfrm>
            <a:off x="4178689" y="1710456"/>
            <a:ext cx="6408169" cy="4385995"/>
          </a:xfrm>
          <a:prstGeom prst="rect">
            <a:avLst/>
          </a:prstGeom>
          <a:ln>
            <a:noFill/>
          </a:ln>
          <a:effectLst>
            <a:outerShdw blurRad="292100" dist="139700" dir="2700000" algn="tl" rotWithShape="0">
              <a:srgbClr val="333333">
                <a:alpha val="65000"/>
              </a:srgbClr>
            </a:outerShdw>
          </a:effectLst>
        </p:spPr>
      </p:pic>
      <p:sp>
        <p:nvSpPr>
          <p:cNvPr id="7" name="Arrow: Pentagon 6" descr="Rubrics take a few minutes to build,&#10;but they can save you from having to&#10;write the same thing over and over!​">
            <a:extLst>
              <a:ext uri="{FF2B5EF4-FFF2-40B4-BE49-F238E27FC236}">
                <a16:creationId xmlns:a16="http://schemas.microsoft.com/office/drawing/2014/main" id="{EAA1354E-BC5F-E875-9121-AEA7EAD8EB04}"/>
              </a:ext>
            </a:extLst>
          </p:cNvPr>
          <p:cNvSpPr/>
          <p:nvPr/>
        </p:nvSpPr>
        <p:spPr>
          <a:xfrm>
            <a:off x="406400" y="3149600"/>
            <a:ext cx="4205377" cy="1625600"/>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latin typeface="Calibri"/>
                <a:ea typeface="Calibri"/>
                <a:cs typeface="Calibri"/>
              </a:rPr>
              <a:t>Rubrics that help students understand </a:t>
            </a:r>
            <a:r>
              <a:rPr lang="en-US">
                <a:latin typeface="Calibri"/>
                <a:ea typeface="Calibri"/>
                <a:cs typeface="Calibri"/>
              </a:rPr>
              <a:t>how to improve are another great way to provide feedback.</a:t>
            </a:r>
          </a:p>
        </p:txBody>
      </p:sp>
      <p:sp>
        <p:nvSpPr>
          <p:cNvPr id="2" name="Title 1">
            <a:extLst>
              <a:ext uri="{FF2B5EF4-FFF2-40B4-BE49-F238E27FC236}">
                <a16:creationId xmlns:a16="http://schemas.microsoft.com/office/drawing/2014/main" id="{D3FFDAE8-F326-B30C-CD7C-7A34F04F80B1}"/>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dirty="0">
                <a:solidFill>
                  <a:schemeClr val="bg1"/>
                </a:solidFill>
                <a:latin typeface="Calibri"/>
                <a:ea typeface="Calibri"/>
                <a:cs typeface="Sabon Next LT"/>
              </a:rPr>
              <a:t>Sample </a:t>
            </a:r>
            <a:r>
              <a:rPr lang="en-US" sz="4000">
                <a:solidFill>
                  <a:schemeClr val="bg1"/>
                </a:solidFill>
                <a:latin typeface="Calibri"/>
                <a:ea typeface="Calibri"/>
                <a:cs typeface="Sabon Next LT"/>
              </a:rPr>
              <a:t>Rubric</a:t>
            </a:r>
            <a:endParaRPr lang="en-US" sz="4000" dirty="0">
              <a:solidFill>
                <a:schemeClr val="bg1"/>
              </a:solidFill>
              <a:latin typeface="Calibri"/>
              <a:ea typeface="Calibri"/>
              <a:cs typeface="Sabon Next LT"/>
            </a:endParaRPr>
          </a:p>
        </p:txBody>
      </p:sp>
    </p:spTree>
    <p:extLst>
      <p:ext uri="{BB962C8B-B14F-4D97-AF65-F5344CB8AC3E}">
        <p14:creationId xmlns:p14="http://schemas.microsoft.com/office/powerpoint/2010/main" val="1954478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120E1-A992-AB34-76B6-6CBC2067DBF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82D077-31E8-80F8-5477-786E1A993F58}"/>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ED46691-1482-6170-EF1A-2ED1D9938B33}"/>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E89FBD93-4621-1F06-3160-0B5D746A17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9" name="TextBox 8">
            <a:extLst>
              <a:ext uri="{FF2B5EF4-FFF2-40B4-BE49-F238E27FC236}">
                <a16:creationId xmlns:a16="http://schemas.microsoft.com/office/drawing/2014/main" id="{2829D22E-ACDD-C25D-01CC-F34FA3430818}"/>
              </a:ext>
            </a:extLst>
          </p:cNvPr>
          <p:cNvSpPr txBox="1"/>
          <p:nvPr/>
        </p:nvSpPr>
        <p:spPr>
          <a:xfrm>
            <a:off x="420771" y="1712835"/>
            <a:ext cx="4729482" cy="4780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1200"/>
              </a:spcAft>
            </a:pPr>
            <a:r>
              <a:rPr lang="en-US" sz="2400" b="1" dirty="0">
                <a:solidFill>
                  <a:srgbClr val="000000"/>
                </a:solidFill>
                <a:latin typeface="Calibri"/>
                <a:ea typeface="Open Sans"/>
                <a:cs typeface="Open Sans"/>
              </a:rPr>
              <a:t>"</a:t>
            </a:r>
            <a:r>
              <a:rPr lang="en-US" sz="2400" b="1" dirty="0">
                <a:solidFill>
                  <a:srgbClr val="000000"/>
                </a:solidFill>
                <a:latin typeface="Calibri"/>
                <a:ea typeface="Calibri"/>
                <a:cs typeface="Calibri"/>
              </a:rPr>
              <a:t>Providing information </a:t>
            </a:r>
            <a:r>
              <a:rPr lang="en-US" sz="2400" dirty="0">
                <a:solidFill>
                  <a:srgbClr val="000000"/>
                </a:solidFill>
                <a:latin typeface="Calibri"/>
                <a:ea typeface="Calibri"/>
                <a:cs typeface="Calibri"/>
              </a:rPr>
              <a:t>or responding to questions about the content of </a:t>
            </a:r>
            <a:r>
              <a:rPr lang="en-US" sz="2400">
                <a:solidFill>
                  <a:srgbClr val="000000"/>
                </a:solidFill>
                <a:latin typeface="Calibri"/>
                <a:ea typeface="Calibri"/>
                <a:cs typeface="Calibri"/>
              </a:rPr>
              <a:t>a course</a:t>
            </a:r>
            <a:r>
              <a:rPr lang="en-US" sz="2400" dirty="0">
                <a:solidFill>
                  <a:srgbClr val="000000"/>
                </a:solidFill>
                <a:latin typeface="Calibri"/>
                <a:ea typeface="Calibri"/>
                <a:cs typeface="Calibri"/>
              </a:rPr>
              <a:t> or competency</a:t>
            </a:r>
            <a:r>
              <a:rPr lang="en-US" sz="2400" b="1" dirty="0">
                <a:solidFill>
                  <a:srgbClr val="000000"/>
                </a:solidFill>
                <a:latin typeface="Calibri"/>
                <a:ea typeface="Open Sans"/>
                <a:cs typeface="Open Sans"/>
              </a:rPr>
              <a:t>"</a:t>
            </a:r>
            <a:endParaRPr lang="en-US" sz="2400" dirty="0">
              <a:solidFill>
                <a:srgbClr val="000000"/>
              </a:solidFill>
              <a:latin typeface="Calibri"/>
              <a:ea typeface="Open Sans"/>
              <a:cs typeface="Open Sans"/>
            </a:endParaRPr>
          </a:p>
          <a:p>
            <a:pPr marL="457200" indent="-457200">
              <a:spcBef>
                <a:spcPts val="800"/>
              </a:spcBef>
              <a:spcAft>
                <a:spcPts val="1200"/>
              </a:spcAft>
              <a:buFont typeface="Arial"/>
              <a:buChar char="•"/>
            </a:pPr>
            <a:r>
              <a:rPr lang="en-US" sz="2400">
                <a:solidFill>
                  <a:srgbClr val="000000"/>
                </a:solidFill>
                <a:latin typeface="Calibri"/>
                <a:ea typeface="Calibri"/>
                <a:cs typeface="Calibri"/>
              </a:rPr>
              <a:t>People often try to meet this with links to PowerPoints or publisher materials, but remember the idea of parity with on campus: </a:t>
            </a:r>
            <a:r>
              <a:rPr lang="en-US" sz="2400" b="1">
                <a:solidFill>
                  <a:srgbClr val="000000"/>
                </a:solidFill>
                <a:latin typeface="Calibri"/>
                <a:ea typeface="Calibri"/>
                <a:cs typeface="Calibri"/>
              </a:rPr>
              <a:t>would you show up to class and tell students to read a chapter and review slides on their own during class?</a:t>
            </a:r>
          </a:p>
        </p:txBody>
      </p:sp>
      <p:pic>
        <p:nvPicPr>
          <p:cNvPr id="3" name="Picture 2" descr="A screenshot of a Canvas module with a link to a chapter and slides and a quiz">
            <a:extLst>
              <a:ext uri="{FF2B5EF4-FFF2-40B4-BE49-F238E27FC236}">
                <a16:creationId xmlns:a16="http://schemas.microsoft.com/office/drawing/2014/main" id="{A449C615-0A6F-5464-7F03-1AC31844EF16}"/>
              </a:ext>
            </a:extLst>
          </p:cNvPr>
          <p:cNvPicPr>
            <a:picLocks noChangeAspect="1"/>
          </p:cNvPicPr>
          <p:nvPr/>
        </p:nvPicPr>
        <p:blipFill>
          <a:blip r:embed="rId4"/>
          <a:stretch>
            <a:fillRect/>
          </a:stretch>
        </p:blipFill>
        <p:spPr>
          <a:xfrm>
            <a:off x="5428532" y="2571211"/>
            <a:ext cx="5676900" cy="30670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C4B657CF-3C31-2C33-7921-09B381FAE9AB}"/>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rgbClr val="FFC000"/>
                </a:solidFill>
                <a:latin typeface="Calibri"/>
                <a:ea typeface="Calibri"/>
                <a:cs typeface="Sabon Next LT"/>
              </a:rPr>
              <a:t>Unpacking "Substantive" - Option C</a:t>
            </a:r>
          </a:p>
        </p:txBody>
      </p:sp>
    </p:spTree>
    <p:extLst>
      <p:ext uri="{BB962C8B-B14F-4D97-AF65-F5344CB8AC3E}">
        <p14:creationId xmlns:p14="http://schemas.microsoft.com/office/powerpoint/2010/main" val="340304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C618F-E00C-4F6B-A717-6C5F56C0697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46F0594-FFDE-D627-4101-E3E5F2C7CB8C}"/>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6D929D-7CA2-EF2F-E492-4C5A5C0A5608}"/>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FE450A0-8735-B727-C5A7-12467A4657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9" name="Rectangle 8">
            <a:extLst>
              <a:ext uri="{FF2B5EF4-FFF2-40B4-BE49-F238E27FC236}">
                <a16:creationId xmlns:a16="http://schemas.microsoft.com/office/drawing/2014/main" id="{96D34B5A-FF45-AFC8-DD77-A2D6B2E9020E}"/>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latin typeface="Calibri"/>
              <a:ea typeface="Calibri"/>
              <a:cs typeface="Calibri"/>
            </a:endParaRPr>
          </a:p>
        </p:txBody>
      </p:sp>
      <p:sp>
        <p:nvSpPr>
          <p:cNvPr id="10" name="TextBox 9">
            <a:extLst>
              <a:ext uri="{FF2B5EF4-FFF2-40B4-BE49-F238E27FC236}">
                <a16:creationId xmlns:a16="http://schemas.microsoft.com/office/drawing/2014/main" id="{49006F31-E719-A143-428C-F3E10C6D3DD9}"/>
              </a:ext>
            </a:extLst>
          </p:cNvPr>
          <p:cNvSpPr txBox="1"/>
          <p:nvPr/>
        </p:nvSpPr>
        <p:spPr>
          <a:xfrm>
            <a:off x="781029" y="6236813"/>
            <a:ext cx="110430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Calibri"/>
                <a:ea typeface="Calibri"/>
                <a:cs typeface="Calibri"/>
              </a:rPr>
              <a:t>Tip #8: Use </a:t>
            </a:r>
            <a:r>
              <a:rPr lang="en-US" sz="2400" b="1" dirty="0">
                <a:solidFill>
                  <a:schemeClr val="accent1">
                    <a:lumMod val="20000"/>
                    <a:lumOff val="80000"/>
                  </a:schemeClr>
                </a:solidFill>
                <a:latin typeface="Calibri"/>
                <a:ea typeface="Calibri"/>
                <a:cs typeface="Calibri"/>
                <a:hlinkClick r:id="rId4">
                  <a:extLst>
                    <a:ext uri="{A12FA001-AC4F-418D-AE19-62706E023703}">
                      <ahyp:hlinkClr xmlns:ahyp="http://schemas.microsoft.com/office/drawing/2018/hyperlinkcolor" val="tx"/>
                    </a:ext>
                  </a:extLst>
                </a:hlinkClick>
              </a:rPr>
              <a:t>Canvas Studio</a:t>
            </a:r>
            <a:r>
              <a:rPr lang="en-US" sz="2400">
                <a:solidFill>
                  <a:schemeClr val="bg1"/>
                </a:solidFill>
                <a:latin typeface="Calibri"/>
                <a:ea typeface="Calibri"/>
                <a:cs typeface="Calibri"/>
              </a:rPr>
              <a:t> to create "evergreen" videos that you can reuse again!</a:t>
            </a:r>
            <a:endParaRPr lang="en-US" sz="2400" dirty="0">
              <a:solidFill>
                <a:schemeClr val="bg1"/>
              </a:solidFill>
              <a:latin typeface="Calibri"/>
              <a:ea typeface="Calibri"/>
              <a:cs typeface="Calibri"/>
            </a:endParaRPr>
          </a:p>
        </p:txBody>
      </p:sp>
      <p:pic>
        <p:nvPicPr>
          <p:cNvPr id="3" name="Picture 2" descr="A screenshot of a video embedded on a Canvas page.">
            <a:extLst>
              <a:ext uri="{FF2B5EF4-FFF2-40B4-BE49-F238E27FC236}">
                <a16:creationId xmlns:a16="http://schemas.microsoft.com/office/drawing/2014/main" id="{9E238954-58D3-7F2A-4802-AB42BF302E18}"/>
              </a:ext>
            </a:extLst>
          </p:cNvPr>
          <p:cNvPicPr>
            <a:picLocks noChangeAspect="1"/>
          </p:cNvPicPr>
          <p:nvPr/>
        </p:nvPicPr>
        <p:blipFill>
          <a:blip r:embed="rId5"/>
          <a:stretch>
            <a:fillRect/>
          </a:stretch>
        </p:blipFill>
        <p:spPr>
          <a:xfrm>
            <a:off x="3988818" y="1498120"/>
            <a:ext cx="5910891" cy="4566250"/>
          </a:xfrm>
          <a:prstGeom prst="rect">
            <a:avLst/>
          </a:prstGeom>
          <a:ln>
            <a:noFill/>
          </a:ln>
          <a:effectLst>
            <a:outerShdw blurRad="292100" dist="139700" dir="2700000" algn="tl" rotWithShape="0">
              <a:srgbClr val="333333">
                <a:alpha val="65000"/>
              </a:srgbClr>
            </a:outerShdw>
          </a:effectLst>
        </p:spPr>
      </p:pic>
      <p:sp>
        <p:nvSpPr>
          <p:cNvPr id="7" name="Arrow: Pentagon 6" descr="Instead of just dropping in a link to&#10;your slides, make a recording using&#10;Studio. You can allow for discussion&#10;or add quiz questions!">
            <a:extLst>
              <a:ext uri="{FF2B5EF4-FFF2-40B4-BE49-F238E27FC236}">
                <a16:creationId xmlns:a16="http://schemas.microsoft.com/office/drawing/2014/main" id="{383DDA0B-2CC0-CF13-D44E-D9FCD80AC266}"/>
              </a:ext>
            </a:extLst>
          </p:cNvPr>
          <p:cNvSpPr/>
          <p:nvPr/>
        </p:nvSpPr>
        <p:spPr>
          <a:xfrm>
            <a:off x="448235" y="3115235"/>
            <a:ext cx="4034117" cy="132229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Calibri"/>
                <a:ea typeface="Calibri"/>
                <a:cs typeface="Calibri"/>
              </a:rPr>
              <a:t>Instead of just dropping in </a:t>
            </a:r>
            <a:r>
              <a:rPr lang="en-US" dirty="0">
                <a:latin typeface="Calibri"/>
                <a:ea typeface="Calibri"/>
                <a:cs typeface="Calibri"/>
              </a:rPr>
              <a:t>your slides, make a recording using Studio. You can even allow for discussion or add quiz questions!</a:t>
            </a:r>
            <a:endParaRPr lang="en-US" dirty="0"/>
          </a:p>
        </p:txBody>
      </p:sp>
      <p:sp>
        <p:nvSpPr>
          <p:cNvPr id="2" name="Title 1">
            <a:extLst>
              <a:ext uri="{FF2B5EF4-FFF2-40B4-BE49-F238E27FC236}">
                <a16:creationId xmlns:a16="http://schemas.microsoft.com/office/drawing/2014/main" id="{6FDED392-0C9C-2AF6-3121-5735C29E0FAF}"/>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chemeClr val="bg1"/>
                </a:solidFill>
                <a:latin typeface="Calibri"/>
                <a:ea typeface="Calibri"/>
                <a:cs typeface="Sabon Next LT"/>
              </a:rPr>
              <a:t>Sample Video Using "Studio"</a:t>
            </a:r>
            <a:endParaRPr lang="en-US" sz="4000" dirty="0">
              <a:solidFill>
                <a:schemeClr val="bg1"/>
              </a:solidFill>
              <a:latin typeface="Calibri"/>
              <a:ea typeface="Calibri"/>
              <a:cs typeface="Sabon Next LT"/>
            </a:endParaRPr>
          </a:p>
        </p:txBody>
      </p:sp>
    </p:spTree>
    <p:extLst>
      <p:ext uri="{BB962C8B-B14F-4D97-AF65-F5344CB8AC3E}">
        <p14:creationId xmlns:p14="http://schemas.microsoft.com/office/powerpoint/2010/main" val="3835317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64367-ABBF-2FAD-6925-67341DF8B04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2223929-949D-4BF5-B093-F158B4C74437}"/>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152841-61AB-CF20-7659-84B0CDBE26CA}"/>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0257AC7A-FD33-E81B-D54E-3707D6A2B0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pic>
        <p:nvPicPr>
          <p:cNvPr id="3" name="Picture 2" descr="College online discussion board:&#10;Emily: the sky is blue&#10;Me: Emily I totally agree with what you said. I like how you used the color blue as a form of imagery to describe the sky that was such a powerful statement you said Emily.">
            <a:extLst>
              <a:ext uri="{FF2B5EF4-FFF2-40B4-BE49-F238E27FC236}">
                <a16:creationId xmlns:a16="http://schemas.microsoft.com/office/drawing/2014/main" id="{E67FEEA0-7251-F515-1D04-125E22FFB365}"/>
              </a:ext>
            </a:extLst>
          </p:cNvPr>
          <p:cNvPicPr>
            <a:picLocks noChangeAspect="1"/>
          </p:cNvPicPr>
          <p:nvPr/>
        </p:nvPicPr>
        <p:blipFill>
          <a:blip r:embed="rId4"/>
          <a:stretch>
            <a:fillRect/>
          </a:stretch>
        </p:blipFill>
        <p:spPr>
          <a:xfrm>
            <a:off x="6512584" y="2196050"/>
            <a:ext cx="4587097" cy="4320577"/>
          </a:xfrm>
          <a:prstGeom prst="rect">
            <a:avLst/>
          </a:prstGeom>
          <a:ln>
            <a:noFill/>
          </a:ln>
          <a:effectLst>
            <a:outerShdw blurRad="292100" dist="139700" dir="2700000" algn="tl" rotWithShape="0">
              <a:srgbClr val="333333">
                <a:alpha val="65000"/>
              </a:srgbClr>
            </a:outerShdw>
          </a:effectLst>
        </p:spPr>
      </p:pic>
      <p:sp>
        <p:nvSpPr>
          <p:cNvPr id="7" name="Arrow: Pentagon 6" descr="Canvas Discussion Boards are often used to&#10;meet this requirement...but they can start to&#10;feel repetitive and downright meaningless&#10;without careful planning.">
            <a:extLst>
              <a:ext uri="{FF2B5EF4-FFF2-40B4-BE49-F238E27FC236}">
                <a16:creationId xmlns:a16="http://schemas.microsoft.com/office/drawing/2014/main" id="{8047F8F0-519A-E900-A223-5EDD72655BBB}"/>
              </a:ext>
            </a:extLst>
          </p:cNvPr>
          <p:cNvSpPr/>
          <p:nvPr/>
        </p:nvSpPr>
        <p:spPr>
          <a:xfrm>
            <a:off x="407641" y="3585882"/>
            <a:ext cx="6306584" cy="2017058"/>
          </a:xfrm>
          <a:prstGeom prst="homeP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rgbClr val="FFFFFF"/>
                </a:solidFill>
                <a:latin typeface="Calibri"/>
                <a:ea typeface="Calibri"/>
                <a:cs typeface="Calibri"/>
              </a:rPr>
              <a:t>Canvas Discussion Boards are often used to meet this requirement...but they can start to feel repetitive and downright meaningless without careful planning.</a:t>
            </a:r>
            <a:endParaRPr lang="en-US">
              <a:solidFill>
                <a:srgbClr val="FFFFFF"/>
              </a:solidFill>
              <a:latin typeface="Calibri"/>
              <a:ea typeface="Calibri"/>
              <a:cs typeface="Calibri"/>
            </a:endParaRPr>
          </a:p>
        </p:txBody>
      </p:sp>
      <p:sp>
        <p:nvSpPr>
          <p:cNvPr id="9" name="TextBox 8">
            <a:extLst>
              <a:ext uri="{FF2B5EF4-FFF2-40B4-BE49-F238E27FC236}">
                <a16:creationId xmlns:a16="http://schemas.microsoft.com/office/drawing/2014/main" id="{535BB95D-2F97-590A-A4AF-C05C2B0EF2E3}"/>
              </a:ext>
            </a:extLst>
          </p:cNvPr>
          <p:cNvSpPr txBox="1"/>
          <p:nvPr/>
        </p:nvSpPr>
        <p:spPr>
          <a:xfrm>
            <a:off x="406393" y="1712835"/>
            <a:ext cx="71017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1200"/>
              </a:spcAft>
            </a:pPr>
            <a:r>
              <a:rPr lang="en-US" sz="2800" dirty="0">
                <a:latin typeface="Calibri"/>
                <a:ea typeface="Calibri"/>
                <a:cs typeface="Calibri"/>
              </a:rPr>
              <a:t>"</a:t>
            </a:r>
            <a:r>
              <a:rPr lang="en-US" sz="2800" b="1">
                <a:latin typeface="Calibri"/>
                <a:ea typeface="Calibri"/>
                <a:cs typeface="Calibri"/>
              </a:rPr>
              <a:t>Facilitating a group discussion</a:t>
            </a:r>
            <a:r>
              <a:rPr lang="en-US" sz="2800">
                <a:latin typeface="Calibri"/>
                <a:ea typeface="Calibri"/>
                <a:cs typeface="Calibri"/>
              </a:rPr>
              <a:t> regarding the content of a course or competency"</a:t>
            </a:r>
            <a:endParaRPr lang="en-US" sz="2800" dirty="0">
              <a:solidFill>
                <a:srgbClr val="000000"/>
              </a:solidFill>
              <a:latin typeface="Calibri"/>
              <a:ea typeface="Calibri"/>
              <a:cs typeface="Calibri"/>
            </a:endParaRPr>
          </a:p>
        </p:txBody>
      </p:sp>
      <p:sp>
        <p:nvSpPr>
          <p:cNvPr id="2" name="Title 1">
            <a:extLst>
              <a:ext uri="{FF2B5EF4-FFF2-40B4-BE49-F238E27FC236}">
                <a16:creationId xmlns:a16="http://schemas.microsoft.com/office/drawing/2014/main" id="{40038B27-C3A3-1AA4-EADE-43AD50822810}"/>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rgbClr val="FFC000"/>
                </a:solidFill>
                <a:latin typeface="Calibri"/>
                <a:ea typeface="Calibri"/>
                <a:cs typeface="Sabon Next LT"/>
              </a:rPr>
              <a:t>Unpacking "Substantive" - Option D</a:t>
            </a:r>
          </a:p>
        </p:txBody>
      </p:sp>
    </p:spTree>
    <p:extLst>
      <p:ext uri="{BB962C8B-B14F-4D97-AF65-F5344CB8AC3E}">
        <p14:creationId xmlns:p14="http://schemas.microsoft.com/office/powerpoint/2010/main" val="2038103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C618F-E00C-4F6B-A717-6C5F56C0697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46F0594-FFDE-D627-4101-E3E5F2C7CB8C}"/>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6D929D-7CA2-EF2F-E492-4C5A5C0A5608}"/>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FE450A0-8735-B727-C5A7-12467A4657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9" name="Rectangle 8">
            <a:extLst>
              <a:ext uri="{FF2B5EF4-FFF2-40B4-BE49-F238E27FC236}">
                <a16:creationId xmlns:a16="http://schemas.microsoft.com/office/drawing/2014/main" id="{E475704B-1219-B04A-DADD-FCBB19604C24}"/>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solidFill>
                  <a:schemeClr val="bg1"/>
                </a:solidFill>
                <a:latin typeface="Calibri"/>
                <a:ea typeface="Calibri"/>
                <a:cs typeface="Calibri"/>
              </a:rPr>
              <a:t>Tip #9: Make these small tweaks to make your discussion boards more meaningful.</a:t>
            </a:r>
            <a:endParaRPr lang="en-US" sz="2400" dirty="0">
              <a:solidFill>
                <a:schemeClr val="bg1"/>
              </a:solidFill>
              <a:latin typeface="Calibri"/>
              <a:ea typeface="Calibri"/>
              <a:cs typeface="Calibri"/>
            </a:endParaRPr>
          </a:p>
        </p:txBody>
      </p:sp>
      <p:sp>
        <p:nvSpPr>
          <p:cNvPr id="7" name="TextBox 6">
            <a:extLst>
              <a:ext uri="{FF2B5EF4-FFF2-40B4-BE49-F238E27FC236}">
                <a16:creationId xmlns:a16="http://schemas.microsoft.com/office/drawing/2014/main" id="{8659A77E-42A5-FFD0-C802-4BA6EEC45621}"/>
              </a:ext>
            </a:extLst>
          </p:cNvPr>
          <p:cNvSpPr txBox="1"/>
          <p:nvPr/>
        </p:nvSpPr>
        <p:spPr>
          <a:xfrm>
            <a:off x="5755519" y="1724266"/>
            <a:ext cx="5254397" cy="4506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500"/>
              </a:spcBef>
              <a:spcAft>
                <a:spcPts val="500"/>
              </a:spcAft>
            </a:pPr>
            <a:r>
              <a:rPr lang="en-US" sz="3200" b="1">
                <a:latin typeface="Calibri"/>
                <a:ea typeface="Calibri"/>
                <a:cs typeface="Calibri"/>
              </a:rPr>
              <a:t>Try this instead:</a:t>
            </a:r>
            <a:endParaRPr lang="en-US" sz="3200" b="1"/>
          </a:p>
          <a:p>
            <a:pPr marL="628650" indent="-342900">
              <a:spcBef>
                <a:spcPts val="500"/>
              </a:spcBef>
              <a:spcAft>
                <a:spcPts val="500"/>
              </a:spcAft>
              <a:buFont typeface="Arial"/>
              <a:buChar char="•"/>
            </a:pPr>
            <a:r>
              <a:rPr lang="en-US" sz="2400">
                <a:latin typeface="Calibri"/>
                <a:ea typeface="Calibri"/>
                <a:cs typeface="Calibri"/>
              </a:rPr>
              <a:t>Designing discussions that ask students to contribute something unique (share their research, a personal connection, a draft of a project).</a:t>
            </a:r>
          </a:p>
          <a:p>
            <a:pPr marL="628650" indent="-342900">
              <a:spcBef>
                <a:spcPts val="500"/>
              </a:spcBef>
              <a:spcAft>
                <a:spcPts val="500"/>
              </a:spcAft>
              <a:buFont typeface="Arial"/>
              <a:buChar char="•"/>
            </a:pPr>
            <a:r>
              <a:rPr lang="en-US" sz="2400">
                <a:latin typeface="Calibri"/>
                <a:ea typeface="Calibri"/>
                <a:cs typeface="Calibri"/>
              </a:rPr>
              <a:t>Use "</a:t>
            </a:r>
            <a:r>
              <a:rPr lang="en-US" sz="2400" dirty="0">
                <a:latin typeface="Calibri"/>
                <a:ea typeface="Calibri"/>
                <a:cs typeface="Calibri"/>
                <a:hlinkClick r:id="rId4"/>
              </a:rPr>
              <a:t>group settings</a:t>
            </a:r>
            <a:r>
              <a:rPr lang="en-US" sz="2400">
                <a:latin typeface="Calibri"/>
                <a:ea typeface="Calibri"/>
                <a:cs typeface="Calibri"/>
              </a:rPr>
              <a:t>" to create smaller, more meaningful conversations (more like "turn and talk" in on campus classes).</a:t>
            </a:r>
          </a:p>
          <a:p>
            <a:endParaRPr lang="en-US" dirty="0"/>
          </a:p>
        </p:txBody>
      </p:sp>
      <p:sp>
        <p:nvSpPr>
          <p:cNvPr id="3" name="TextBox 2">
            <a:extLst>
              <a:ext uri="{FF2B5EF4-FFF2-40B4-BE49-F238E27FC236}">
                <a16:creationId xmlns:a16="http://schemas.microsoft.com/office/drawing/2014/main" id="{84DE7C41-520C-E2D3-DE82-527EE5A4D031}"/>
              </a:ext>
            </a:extLst>
          </p:cNvPr>
          <p:cNvSpPr txBox="1"/>
          <p:nvPr/>
        </p:nvSpPr>
        <p:spPr>
          <a:xfrm>
            <a:off x="235577" y="1717065"/>
            <a:ext cx="4977502" cy="4506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500"/>
              </a:spcBef>
              <a:spcAft>
                <a:spcPts val="500"/>
              </a:spcAft>
            </a:pPr>
            <a:r>
              <a:rPr lang="en-US" sz="3200" b="1">
                <a:latin typeface="Calibri"/>
                <a:ea typeface="Calibri"/>
                <a:cs typeface="Calibri"/>
              </a:rPr>
              <a:t>Avoid:</a:t>
            </a:r>
            <a:endParaRPr lang="en-US" sz="3200" b="1"/>
          </a:p>
          <a:p>
            <a:pPr marL="628650" indent="-342900">
              <a:spcBef>
                <a:spcPts val="500"/>
              </a:spcBef>
              <a:spcAft>
                <a:spcPts val="500"/>
              </a:spcAft>
              <a:buFont typeface="Arial"/>
              <a:buChar char="•"/>
            </a:pPr>
            <a:r>
              <a:rPr lang="en-US" sz="2400">
                <a:latin typeface="Calibri"/>
                <a:ea typeface="Calibri"/>
                <a:cs typeface="Calibri"/>
              </a:rPr>
              <a:t>Creating discussions where there is only 1 right answer, or only a couple of possible answers.</a:t>
            </a:r>
          </a:p>
          <a:p>
            <a:pPr marL="628650" indent="-342900">
              <a:spcBef>
                <a:spcPts val="500"/>
              </a:spcBef>
              <a:spcAft>
                <a:spcPts val="500"/>
              </a:spcAft>
              <a:buFont typeface="Arial"/>
              <a:buChar char="•"/>
            </a:pPr>
            <a:r>
              <a:rPr lang="en-US" sz="2400">
                <a:latin typeface="Calibri"/>
                <a:ea typeface="Calibri"/>
                <a:cs typeface="Calibri"/>
              </a:rPr>
              <a:t>Especially avoid this if you are doing a full class discussion (or even worse – a discussion in a merged course with  mutliple sections all participating in one giant conversation) </a:t>
            </a:r>
          </a:p>
          <a:p>
            <a:pPr marL="285750" indent="-285750">
              <a:buFont typeface="Arial"/>
              <a:buChar char="•"/>
            </a:pPr>
            <a:endParaRPr lang="en-US" dirty="0">
              <a:latin typeface="Calibri"/>
              <a:ea typeface="Calibri"/>
              <a:cs typeface="Calibri"/>
            </a:endParaRPr>
          </a:p>
        </p:txBody>
      </p:sp>
      <p:sp>
        <p:nvSpPr>
          <p:cNvPr id="2" name="Title 1">
            <a:extLst>
              <a:ext uri="{FF2B5EF4-FFF2-40B4-BE49-F238E27FC236}">
                <a16:creationId xmlns:a16="http://schemas.microsoft.com/office/drawing/2014/main" id="{6FDED392-0C9C-2AF6-3121-5735C29E0FAF}"/>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chemeClr val="bg1"/>
                </a:solidFill>
                <a:latin typeface="Calibri"/>
                <a:ea typeface="Calibri"/>
                <a:cs typeface="Sabon Next LT"/>
              </a:rPr>
              <a:t>Designing </a:t>
            </a:r>
            <a:r>
              <a:rPr lang="en-US" sz="4000" b="1">
                <a:solidFill>
                  <a:schemeClr val="bg1"/>
                </a:solidFill>
                <a:latin typeface="Calibri"/>
                <a:ea typeface="Calibri"/>
                <a:cs typeface="Sabon Next LT"/>
              </a:rPr>
              <a:t>Better</a:t>
            </a:r>
            <a:r>
              <a:rPr lang="en-US" sz="4000">
                <a:solidFill>
                  <a:schemeClr val="bg1"/>
                </a:solidFill>
                <a:latin typeface="Calibri"/>
                <a:ea typeface="Calibri"/>
                <a:cs typeface="Sabon Next LT"/>
              </a:rPr>
              <a:t> Discussion Boards</a:t>
            </a:r>
          </a:p>
        </p:txBody>
      </p:sp>
    </p:spTree>
    <p:extLst>
      <p:ext uri="{BB962C8B-B14F-4D97-AF65-F5344CB8AC3E}">
        <p14:creationId xmlns:p14="http://schemas.microsoft.com/office/powerpoint/2010/main" val="25129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C618F-E00C-4F6B-A717-6C5F56C0697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46F0594-FFDE-D627-4101-E3E5F2C7CB8C}"/>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6D929D-7CA2-EF2F-E492-4C5A5C0A5608}"/>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C54D6A9F-A034-965B-22F5-06A824A76B12}"/>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latin typeface="Calibri"/>
              <a:ea typeface="Calibri"/>
              <a:cs typeface="Calibri"/>
            </a:endParaRPr>
          </a:p>
        </p:txBody>
      </p:sp>
      <p:sp>
        <p:nvSpPr>
          <p:cNvPr id="11" name="TextBox 10">
            <a:extLst>
              <a:ext uri="{FF2B5EF4-FFF2-40B4-BE49-F238E27FC236}">
                <a16:creationId xmlns:a16="http://schemas.microsoft.com/office/drawing/2014/main" id="{88AD722F-78BE-6B79-51EE-01002C5C489F}"/>
              </a:ext>
            </a:extLst>
          </p:cNvPr>
          <p:cNvSpPr txBox="1"/>
          <p:nvPr/>
        </p:nvSpPr>
        <p:spPr>
          <a:xfrm>
            <a:off x="246968" y="6259419"/>
            <a:ext cx="119547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latin typeface="Calibri"/>
                <a:ea typeface="Calibri"/>
                <a:cs typeface="Calibri"/>
              </a:rPr>
              <a:t>Tip #10: get started with the </a:t>
            </a:r>
            <a:r>
              <a:rPr lang="en-US" sz="2000" dirty="0">
                <a:latin typeface="Calibri"/>
                <a:ea typeface="Calibri"/>
                <a:cs typeface="Calibri"/>
              </a:rPr>
              <a:t> </a:t>
            </a:r>
            <a:r>
              <a:rPr lang="en-US" sz="2000" b="1" dirty="0">
                <a:solidFill>
                  <a:schemeClr val="accent1">
                    <a:lumMod val="20000"/>
                    <a:lumOff val="80000"/>
                  </a:schemeClr>
                </a:solidFill>
                <a:latin typeface="Calibri"/>
                <a:ea typeface="Calibri"/>
                <a:cs typeface="Calibri"/>
                <a:hlinkClick r:id="rId3">
                  <a:extLst>
                    <a:ext uri="{A12FA001-AC4F-418D-AE19-62706E023703}">
                      <ahyp:hlinkClr xmlns:ahyp="http://schemas.microsoft.com/office/drawing/2018/hyperlinkcolor" val="tx"/>
                    </a:ext>
                  </a:extLst>
                </a:hlinkClick>
              </a:rPr>
              <a:t>Hypothesis AI Literacy Starter Pack</a:t>
            </a:r>
            <a:r>
              <a:rPr lang="en-US" sz="2000" dirty="0">
                <a:latin typeface="Calibri"/>
                <a:ea typeface="Calibri"/>
                <a:cs typeface="Calibri"/>
              </a:rPr>
              <a:t> </a:t>
            </a:r>
            <a:r>
              <a:rPr lang="en-US" sz="2000">
                <a:solidFill>
                  <a:schemeClr val="bg1"/>
                </a:solidFill>
                <a:latin typeface="Calibri"/>
                <a:ea typeface="Calibri"/>
                <a:cs typeface="Calibri"/>
              </a:rPr>
              <a:t>or attend</a:t>
            </a:r>
            <a:r>
              <a:rPr lang="en-US" sz="2000" dirty="0">
                <a:latin typeface="Calibri"/>
                <a:ea typeface="Calibri"/>
                <a:cs typeface="Calibri"/>
              </a:rPr>
              <a:t> </a:t>
            </a:r>
            <a:r>
              <a:rPr lang="en-US" sz="2000" b="1" dirty="0">
                <a:solidFill>
                  <a:schemeClr val="accent1">
                    <a:lumMod val="20000"/>
                    <a:lumOff val="80000"/>
                  </a:schemeClr>
                </a:solidFill>
                <a:latin typeface="Calibri"/>
                <a:ea typeface="Calibri"/>
                <a:cs typeface="Calibri"/>
                <a:hlinkClick r:id="rId4">
                  <a:extLst>
                    <a:ext uri="{A12FA001-AC4F-418D-AE19-62706E023703}">
                      <ahyp:hlinkClr xmlns:ahyp="http://schemas.microsoft.com/office/drawing/2018/hyperlinkcolor" val="tx"/>
                    </a:ext>
                  </a:extLst>
                </a:hlinkClick>
              </a:rPr>
              <a:t>Trying Hypothesis Mid-Semester</a:t>
            </a:r>
            <a:r>
              <a:rPr lang="en-US" sz="2000" dirty="0">
                <a:solidFill>
                  <a:schemeClr val="bg1"/>
                </a:solidFill>
                <a:latin typeface="Calibri"/>
                <a:ea typeface="Calibri"/>
                <a:cs typeface="Calibri"/>
              </a:rPr>
              <a:t>!</a:t>
            </a:r>
          </a:p>
        </p:txBody>
      </p:sp>
      <p:pic>
        <p:nvPicPr>
          <p:cNvPr id="5" name="Picture 4">
            <a:extLst>
              <a:ext uri="{FF2B5EF4-FFF2-40B4-BE49-F238E27FC236}">
                <a16:creationId xmlns:a16="http://schemas.microsoft.com/office/drawing/2014/main" id="{FFE450A0-8735-B727-C5A7-12467A4657D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73512" y="95738"/>
            <a:ext cx="2172519" cy="845850"/>
          </a:xfrm>
          <a:prstGeom prst="rect">
            <a:avLst/>
          </a:prstGeom>
        </p:spPr>
      </p:pic>
      <p:pic>
        <p:nvPicPr>
          <p:cNvPr id="9" name="Picture 8" descr="A screenshot of an annotation assignment using Hypothesis">
            <a:extLst>
              <a:ext uri="{FF2B5EF4-FFF2-40B4-BE49-F238E27FC236}">
                <a16:creationId xmlns:a16="http://schemas.microsoft.com/office/drawing/2014/main" id="{8C098EF4-25DD-B19B-9A85-9F1981DFB464}"/>
              </a:ext>
            </a:extLst>
          </p:cNvPr>
          <p:cNvPicPr>
            <a:picLocks noChangeAspect="1"/>
          </p:cNvPicPr>
          <p:nvPr/>
        </p:nvPicPr>
        <p:blipFill>
          <a:blip r:embed="rId6"/>
          <a:stretch>
            <a:fillRect/>
          </a:stretch>
        </p:blipFill>
        <p:spPr>
          <a:xfrm>
            <a:off x="4132466" y="1524000"/>
            <a:ext cx="6658767" cy="4399472"/>
          </a:xfrm>
          <a:prstGeom prst="rect">
            <a:avLst/>
          </a:prstGeom>
          <a:ln>
            <a:noFill/>
          </a:ln>
          <a:effectLst>
            <a:outerShdw blurRad="292100" dist="139700" dir="2700000" algn="tl" rotWithShape="0">
              <a:srgbClr val="333333">
                <a:alpha val="65000"/>
              </a:srgbClr>
            </a:outerShdw>
          </a:effectLst>
        </p:spPr>
      </p:pic>
      <p:sp>
        <p:nvSpPr>
          <p:cNvPr id="8" name="Arrow: Pentagon 7" descr="Social annotation helps students see what is important and explain to each other...and helps teachers see where students may need more support understanding content​">
            <a:extLst>
              <a:ext uri="{FF2B5EF4-FFF2-40B4-BE49-F238E27FC236}">
                <a16:creationId xmlns:a16="http://schemas.microsoft.com/office/drawing/2014/main" id="{8C1B6B54-615B-C0AB-9310-20EA98EAF7D9}"/>
              </a:ext>
            </a:extLst>
          </p:cNvPr>
          <p:cNvSpPr/>
          <p:nvPr/>
        </p:nvSpPr>
        <p:spPr>
          <a:xfrm>
            <a:off x="230514" y="2554068"/>
            <a:ext cx="6160459" cy="1742056"/>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atin typeface="Calibri"/>
                <a:ea typeface="Calibri"/>
                <a:cs typeface="Calibri"/>
              </a:rPr>
              <a:t>Social annotation helps students see what is important and explain to each other...and helps teachers see where students may need more support understanding content</a:t>
            </a:r>
          </a:p>
        </p:txBody>
      </p:sp>
      <p:sp>
        <p:nvSpPr>
          <p:cNvPr id="2" name="Title 1">
            <a:extLst>
              <a:ext uri="{FF2B5EF4-FFF2-40B4-BE49-F238E27FC236}">
                <a16:creationId xmlns:a16="http://schemas.microsoft.com/office/drawing/2014/main" id="{6FDED392-0C9C-2AF6-3121-5735C29E0FAF}"/>
              </a:ext>
            </a:extLst>
          </p:cNvPr>
          <p:cNvSpPr>
            <a:spLocks noGrp="1"/>
          </p:cNvSpPr>
          <p:nvPr>
            <p:ph type="ctrTitle"/>
          </p:nvPr>
        </p:nvSpPr>
        <p:spPr>
          <a:xfrm>
            <a:off x="172593" y="93082"/>
            <a:ext cx="8777167" cy="932178"/>
          </a:xfrm>
        </p:spPr>
        <p:txBody>
          <a:bodyPr vert="horz" lIns="91440" tIns="45720" rIns="91440" bIns="45720" rtlCol="0" anchor="b">
            <a:noAutofit/>
          </a:bodyPr>
          <a:lstStyle/>
          <a:p>
            <a:pPr algn="l"/>
            <a:r>
              <a:rPr lang="en-US" sz="4000">
                <a:solidFill>
                  <a:schemeClr val="bg1"/>
                </a:solidFill>
                <a:latin typeface="Calibri"/>
                <a:ea typeface="Calibri"/>
                <a:cs typeface="Sabon Next LT"/>
              </a:rPr>
              <a:t>Mix it Up with Social, Digital Annotation </a:t>
            </a:r>
          </a:p>
        </p:txBody>
      </p:sp>
    </p:spTree>
    <p:extLst>
      <p:ext uri="{BB962C8B-B14F-4D97-AF65-F5344CB8AC3E}">
        <p14:creationId xmlns:p14="http://schemas.microsoft.com/office/powerpoint/2010/main" val="3081191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C0284-003D-C1C9-4819-2362EE289E9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FD1AD4-0F6F-EAE8-2A25-215F8CE5DF85}"/>
              </a:ext>
              <a:ext uri="{C183D7F6-B498-43B3-948B-1728B52AA6E4}">
                <adec:decorative xmlns:adec="http://schemas.microsoft.com/office/drawing/2017/decorative" val="1"/>
              </a:ext>
            </a:extLst>
          </p:cNvPr>
          <p:cNvSpPr/>
          <p:nvPr/>
        </p:nvSpPr>
        <p:spPr>
          <a:xfrm>
            <a:off x="2165" y="-992"/>
            <a:ext cx="4545513" cy="6856804"/>
          </a:xfrm>
          <a:prstGeom prst="rect">
            <a:avLst/>
          </a:prstGeom>
          <a:solidFill>
            <a:srgbClr val="981E3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1084C8A7-306A-3A2C-D5CC-49B4BCA0E21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64137" y="6005658"/>
            <a:ext cx="829949" cy="851877"/>
          </a:xfrm>
          <a:prstGeom prst="rect">
            <a:avLst/>
          </a:prstGeom>
        </p:spPr>
      </p:pic>
      <p:pic>
        <p:nvPicPr>
          <p:cNvPr id="3" name="Graphic 2" descr="Chat with solid fill">
            <a:extLst>
              <a:ext uri="{FF2B5EF4-FFF2-40B4-BE49-F238E27FC236}">
                <a16:creationId xmlns:a16="http://schemas.microsoft.com/office/drawing/2014/main" id="{54F980DE-D580-76E4-E1EB-36D3249FAD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12173" y="1368188"/>
            <a:ext cx="4064758" cy="4110250"/>
          </a:xfrm>
          <a:prstGeom prst="rect">
            <a:avLst/>
          </a:prstGeom>
        </p:spPr>
      </p:pic>
      <p:pic>
        <p:nvPicPr>
          <p:cNvPr id="6" name="Picture 5">
            <a:extLst>
              <a:ext uri="{FF2B5EF4-FFF2-40B4-BE49-F238E27FC236}">
                <a16:creationId xmlns:a16="http://schemas.microsoft.com/office/drawing/2014/main" id="{CC3A308A-10A8-00B9-4438-43E55BC0C47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05691" y="209469"/>
            <a:ext cx="2172519" cy="845850"/>
          </a:xfrm>
          <a:prstGeom prst="rect">
            <a:avLst/>
          </a:prstGeom>
        </p:spPr>
      </p:pic>
      <p:sp>
        <p:nvSpPr>
          <p:cNvPr id="8" name="TextBox 7">
            <a:extLst>
              <a:ext uri="{FF2B5EF4-FFF2-40B4-BE49-F238E27FC236}">
                <a16:creationId xmlns:a16="http://schemas.microsoft.com/office/drawing/2014/main" id="{2F4F55BC-0D73-13A6-A0A6-E6BD49EB58C8}"/>
              </a:ext>
            </a:extLst>
          </p:cNvPr>
          <p:cNvSpPr txBox="1"/>
          <p:nvPr/>
        </p:nvSpPr>
        <p:spPr>
          <a:xfrm>
            <a:off x="4945422" y="6246091"/>
            <a:ext cx="66995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ea typeface="Calibri"/>
                <a:cs typeface="Calibri"/>
              </a:rPr>
              <a:t>Helpful Resource: </a:t>
            </a:r>
            <a:r>
              <a:rPr lang="en-US" dirty="0">
                <a:latin typeface="Calibri"/>
                <a:ea typeface="Calibri"/>
                <a:cs typeface="Calibri"/>
                <a:hlinkClick r:id="rId5"/>
              </a:rPr>
              <a:t>ACCJC: DE Review, Frequently Asked Questions</a:t>
            </a:r>
            <a:endParaRPr lang="en-US">
              <a:latin typeface="Calibri"/>
              <a:ea typeface="Calibri"/>
              <a:cs typeface="Calibri"/>
            </a:endParaRPr>
          </a:p>
        </p:txBody>
      </p:sp>
      <p:sp>
        <p:nvSpPr>
          <p:cNvPr id="2" name="Title 1">
            <a:extLst>
              <a:ext uri="{FF2B5EF4-FFF2-40B4-BE49-F238E27FC236}">
                <a16:creationId xmlns:a16="http://schemas.microsoft.com/office/drawing/2014/main" id="{017989F7-4093-8E63-BFAB-D945372B00E1}"/>
              </a:ext>
            </a:extLst>
          </p:cNvPr>
          <p:cNvSpPr>
            <a:spLocks noGrp="1"/>
          </p:cNvSpPr>
          <p:nvPr>
            <p:ph type="ctrTitle"/>
          </p:nvPr>
        </p:nvSpPr>
        <p:spPr>
          <a:xfrm>
            <a:off x="839230" y="1240146"/>
            <a:ext cx="2881587" cy="2361325"/>
          </a:xfrm>
        </p:spPr>
        <p:txBody>
          <a:bodyPr>
            <a:normAutofit/>
          </a:bodyPr>
          <a:lstStyle/>
          <a:p>
            <a:r>
              <a:rPr lang="en-US" dirty="0">
                <a:solidFill>
                  <a:schemeClr val="bg1"/>
                </a:solidFill>
                <a:latin typeface="Calibri"/>
                <a:ea typeface="Lato"/>
                <a:cs typeface="Sabon Next LT"/>
              </a:rPr>
              <a:t>Q + A</a:t>
            </a:r>
          </a:p>
        </p:txBody>
      </p:sp>
    </p:spTree>
    <p:extLst>
      <p:ext uri="{BB962C8B-B14F-4D97-AF65-F5344CB8AC3E}">
        <p14:creationId xmlns:p14="http://schemas.microsoft.com/office/powerpoint/2010/main" val="4224062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99F-9221-9794-5A6B-BEE636D9CCE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4BD8578-89D7-317D-5D6E-6BACA2A487CE}"/>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DDD0FC-3E00-EB47-6D10-C97E30373126}"/>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Graphic 16" descr="Hypothesis icon">
            <a:extLst>
              <a:ext uri="{FF2B5EF4-FFF2-40B4-BE49-F238E27FC236}">
                <a16:creationId xmlns:a16="http://schemas.microsoft.com/office/drawing/2014/main" id="{7B7D6609-2CC7-7B25-0568-A892C2E69FF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18572" y="3802086"/>
            <a:ext cx="902305" cy="1066800"/>
          </a:xfrm>
          <a:prstGeom prst="rect">
            <a:avLst/>
          </a:prstGeom>
        </p:spPr>
      </p:pic>
      <p:pic>
        <p:nvPicPr>
          <p:cNvPr id="18" name="Picture 17" descr="Canvas Studio icon">
            <a:extLst>
              <a:ext uri="{FF2B5EF4-FFF2-40B4-BE49-F238E27FC236}">
                <a16:creationId xmlns:a16="http://schemas.microsoft.com/office/drawing/2014/main" id="{42F2237C-72FA-8D40-9813-23A8B4F8594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737914" y="5403136"/>
            <a:ext cx="1074209" cy="1074209"/>
          </a:xfrm>
          <a:prstGeom prst="rect">
            <a:avLst/>
          </a:prstGeom>
        </p:spPr>
      </p:pic>
      <p:pic>
        <p:nvPicPr>
          <p:cNvPr id="19" name="Picture 18" descr="Zoom Icon">
            <a:extLst>
              <a:ext uri="{FF2B5EF4-FFF2-40B4-BE49-F238E27FC236}">
                <a16:creationId xmlns:a16="http://schemas.microsoft.com/office/drawing/2014/main" id="{F4E153D0-CB50-6D1B-6B33-E63760D385A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336962" y="5186340"/>
            <a:ext cx="1525059" cy="1181099"/>
          </a:xfrm>
          <a:prstGeom prst="rect">
            <a:avLst/>
          </a:prstGeom>
        </p:spPr>
      </p:pic>
      <p:pic>
        <p:nvPicPr>
          <p:cNvPr id="7" name="Picture 6" descr="Pronto icon">
            <a:extLst>
              <a:ext uri="{FF2B5EF4-FFF2-40B4-BE49-F238E27FC236}">
                <a16:creationId xmlns:a16="http://schemas.microsoft.com/office/drawing/2014/main" id="{94595B79-1563-7A3F-7490-8D3516D0C08A}"/>
              </a:ext>
            </a:extLst>
          </p:cNvPr>
          <p:cNvPicPr>
            <a:picLocks noChangeAspect="1"/>
          </p:cNvPicPr>
          <p:nvPr/>
        </p:nvPicPr>
        <p:blipFill>
          <a:blip r:embed="rId8"/>
          <a:stretch>
            <a:fillRect/>
          </a:stretch>
        </p:blipFill>
        <p:spPr>
          <a:xfrm>
            <a:off x="9630373" y="3797392"/>
            <a:ext cx="905565" cy="957009"/>
          </a:xfrm>
          <a:prstGeom prst="rect">
            <a:avLst/>
          </a:prstGeom>
        </p:spPr>
      </p:pic>
      <p:pic>
        <p:nvPicPr>
          <p:cNvPr id="8" name="Picture 7" descr="Canvas logo&#10;">
            <a:extLst>
              <a:ext uri="{FF2B5EF4-FFF2-40B4-BE49-F238E27FC236}">
                <a16:creationId xmlns:a16="http://schemas.microsoft.com/office/drawing/2014/main" id="{DB5818DD-5392-684F-9028-30F56645A50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7734703" y="1305235"/>
            <a:ext cx="2728435" cy="2771352"/>
          </a:xfrm>
          <a:prstGeom prst="rect">
            <a:avLst/>
          </a:prstGeom>
        </p:spPr>
      </p:pic>
      <p:pic>
        <p:nvPicPr>
          <p:cNvPr id="5" name="Picture 4">
            <a:extLst>
              <a:ext uri="{FF2B5EF4-FFF2-40B4-BE49-F238E27FC236}">
                <a16:creationId xmlns:a16="http://schemas.microsoft.com/office/drawing/2014/main" id="{239E6E11-1AF7-568E-1059-8A1506015D4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9173512" y="95738"/>
            <a:ext cx="2172519" cy="845850"/>
          </a:xfrm>
          <a:prstGeom prst="rect">
            <a:avLst/>
          </a:prstGeom>
        </p:spPr>
      </p:pic>
      <p:sp>
        <p:nvSpPr>
          <p:cNvPr id="3" name="Subtitle 2">
            <a:extLst>
              <a:ext uri="{FF2B5EF4-FFF2-40B4-BE49-F238E27FC236}">
                <a16:creationId xmlns:a16="http://schemas.microsoft.com/office/drawing/2014/main" id="{767F90A8-DDD1-52B1-C978-3E945313516E}"/>
              </a:ext>
            </a:extLst>
          </p:cNvPr>
          <p:cNvSpPr>
            <a:spLocks noGrp="1"/>
          </p:cNvSpPr>
          <p:nvPr>
            <p:ph type="subTitle" idx="1"/>
          </p:nvPr>
        </p:nvSpPr>
        <p:spPr>
          <a:xfrm>
            <a:off x="1063550" y="1713360"/>
            <a:ext cx="5789070" cy="4634455"/>
          </a:xfrm>
        </p:spPr>
        <p:txBody>
          <a:bodyPr vert="horz" lIns="91440" tIns="45720" rIns="91440" bIns="45720" rtlCol="0" anchor="t">
            <a:noAutofit/>
          </a:bodyPr>
          <a:lstStyle/>
          <a:p>
            <a:pPr algn="l">
              <a:lnSpc>
                <a:spcPct val="100000"/>
              </a:lnSpc>
              <a:spcBef>
                <a:spcPts val="500"/>
              </a:spcBef>
              <a:spcAft>
                <a:spcPts val="500"/>
              </a:spcAft>
            </a:pPr>
            <a:r>
              <a:rPr lang="en-US" sz="2000" b="1" dirty="0">
                <a:latin typeface="Calibri"/>
                <a:ea typeface="Calibri"/>
                <a:cs typeface="Calibri"/>
              </a:rPr>
              <a:t>Canvas Tools:</a:t>
            </a:r>
          </a:p>
          <a:p>
            <a:pPr marL="628650" indent="-285750" algn="l">
              <a:lnSpc>
                <a:spcPct val="100000"/>
              </a:lnSpc>
              <a:spcBef>
                <a:spcPts val="500"/>
              </a:spcBef>
              <a:spcAft>
                <a:spcPts val="500"/>
              </a:spcAft>
              <a:buChar char="•"/>
            </a:pPr>
            <a:r>
              <a:rPr lang="en-US" sz="1800" b="1" dirty="0">
                <a:latin typeface="Calibri"/>
                <a:ea typeface="Calibri"/>
                <a:cs typeface="Calibri"/>
                <a:hlinkClick r:id="rId12"/>
              </a:rPr>
              <a:t>Announcements</a:t>
            </a:r>
            <a:r>
              <a:rPr lang="en-US" sz="1800" b="1" dirty="0">
                <a:latin typeface="Calibri"/>
                <a:ea typeface="Calibri"/>
                <a:cs typeface="Calibri"/>
              </a:rPr>
              <a:t> </a:t>
            </a:r>
            <a:endParaRPr lang="en-US" sz="1800" dirty="0">
              <a:latin typeface="Calibri"/>
              <a:ea typeface="Calibri"/>
              <a:cs typeface="Calibri"/>
            </a:endParaRPr>
          </a:p>
          <a:p>
            <a:pPr marL="628650" indent="-285750" algn="l">
              <a:lnSpc>
                <a:spcPct val="100000"/>
              </a:lnSpc>
              <a:spcBef>
                <a:spcPts val="500"/>
              </a:spcBef>
              <a:spcAft>
                <a:spcPts val="500"/>
              </a:spcAft>
              <a:buChar char="•"/>
            </a:pPr>
            <a:r>
              <a:rPr lang="en-US" sz="1800" b="1" dirty="0">
                <a:latin typeface="Calibri"/>
                <a:ea typeface="Calibri"/>
                <a:cs typeface="Calibri"/>
                <a:hlinkClick r:id="rId13"/>
              </a:rPr>
              <a:t>Assignment Comments</a:t>
            </a:r>
            <a:endParaRPr lang="en-US" sz="1800" b="1" dirty="0">
              <a:latin typeface="Calibri"/>
              <a:ea typeface="Calibri"/>
              <a:cs typeface="Calibri"/>
            </a:endParaRPr>
          </a:p>
          <a:p>
            <a:pPr marL="628650" indent="-285750" algn="l">
              <a:lnSpc>
                <a:spcPct val="100000"/>
              </a:lnSpc>
              <a:spcBef>
                <a:spcPts val="500"/>
              </a:spcBef>
              <a:spcAft>
                <a:spcPts val="500"/>
              </a:spcAft>
              <a:buChar char="•"/>
            </a:pPr>
            <a:r>
              <a:rPr lang="en-US" sz="1800" b="1" dirty="0">
                <a:latin typeface="Calibri"/>
                <a:ea typeface="Calibri"/>
                <a:cs typeface="Calibri"/>
                <a:hlinkClick r:id="rId14"/>
              </a:rPr>
              <a:t>Course Analytics</a:t>
            </a:r>
            <a:endParaRPr lang="en-US" sz="1800" b="1" dirty="0">
              <a:latin typeface="Calibri"/>
              <a:ea typeface="Calibri"/>
              <a:cs typeface="Calibri"/>
            </a:endParaRPr>
          </a:p>
          <a:p>
            <a:pPr marL="628650" indent="-285750" algn="l">
              <a:lnSpc>
                <a:spcPct val="100000"/>
              </a:lnSpc>
              <a:spcBef>
                <a:spcPts val="500"/>
              </a:spcBef>
              <a:spcAft>
                <a:spcPts val="500"/>
              </a:spcAft>
              <a:buChar char="•"/>
            </a:pPr>
            <a:r>
              <a:rPr lang="en-US" sz="1800" b="1" dirty="0">
                <a:latin typeface="Calibri"/>
                <a:ea typeface="Calibri"/>
                <a:cs typeface="Calibri"/>
                <a:hlinkClick r:id="rId15"/>
              </a:rPr>
              <a:t>Discussions</a:t>
            </a:r>
            <a:endParaRPr lang="en-US" sz="1800" b="1" dirty="0">
              <a:latin typeface="Calibri"/>
              <a:ea typeface="Calibri"/>
              <a:cs typeface="Calibri"/>
            </a:endParaRPr>
          </a:p>
          <a:p>
            <a:pPr marL="628650" indent="-285750" algn="l">
              <a:lnSpc>
                <a:spcPct val="100000"/>
              </a:lnSpc>
              <a:spcBef>
                <a:spcPts val="500"/>
              </a:spcBef>
              <a:spcAft>
                <a:spcPts val="500"/>
              </a:spcAft>
              <a:buChar char="•"/>
            </a:pPr>
            <a:r>
              <a:rPr lang="en-US" sz="1800" b="1" dirty="0">
                <a:latin typeface="Calibri"/>
                <a:ea typeface="Calibri"/>
                <a:cs typeface="Calibri"/>
                <a:hlinkClick r:id="rId16"/>
              </a:rPr>
              <a:t>Peer Review</a:t>
            </a:r>
            <a:endParaRPr lang="en-US" sz="1800" b="1" dirty="0">
              <a:latin typeface="Calibri"/>
              <a:ea typeface="Calibri"/>
              <a:cs typeface="Calibri"/>
            </a:endParaRPr>
          </a:p>
          <a:p>
            <a:pPr marL="628650" indent="-285750" algn="l">
              <a:lnSpc>
                <a:spcPct val="100000"/>
              </a:lnSpc>
              <a:spcBef>
                <a:spcPts val="500"/>
              </a:spcBef>
              <a:spcAft>
                <a:spcPts val="500"/>
              </a:spcAft>
              <a:buChar char="•"/>
            </a:pPr>
            <a:r>
              <a:rPr lang="en-US" sz="1800" b="1" dirty="0">
                <a:latin typeface="Calibri"/>
                <a:ea typeface="Calibri"/>
                <a:cs typeface="Calibri"/>
                <a:hlinkClick r:id="rId17"/>
              </a:rPr>
              <a:t>Rubric Feedback</a:t>
            </a:r>
            <a:endParaRPr lang="en-US" sz="1800" b="1" dirty="0">
              <a:latin typeface="Calibri"/>
              <a:ea typeface="Calibri"/>
              <a:cs typeface="Calibri"/>
            </a:endParaRPr>
          </a:p>
          <a:p>
            <a:pPr algn="l">
              <a:lnSpc>
                <a:spcPct val="100000"/>
              </a:lnSpc>
              <a:spcBef>
                <a:spcPts val="500"/>
              </a:spcBef>
              <a:spcAft>
                <a:spcPts val="500"/>
              </a:spcAft>
            </a:pPr>
            <a:r>
              <a:rPr lang="en-US" sz="2000" b="1" dirty="0">
                <a:latin typeface="Calibri"/>
                <a:ea typeface="Calibri"/>
                <a:cs typeface="Calibri"/>
              </a:rPr>
              <a:t>Canvas Integrations:</a:t>
            </a:r>
          </a:p>
          <a:p>
            <a:pPr marL="628650" indent="-285750" algn="l">
              <a:lnSpc>
                <a:spcPct val="100000"/>
              </a:lnSpc>
              <a:spcBef>
                <a:spcPts val="500"/>
              </a:spcBef>
              <a:spcAft>
                <a:spcPts val="500"/>
              </a:spcAft>
              <a:buChar char="•"/>
            </a:pPr>
            <a:r>
              <a:rPr lang="en-US" sz="1800" b="1" dirty="0">
                <a:latin typeface="Calibri"/>
                <a:ea typeface="Calibri"/>
                <a:cs typeface="Calibri"/>
                <a:hlinkClick r:id="rId18"/>
              </a:rPr>
              <a:t>Hypothesis</a:t>
            </a:r>
            <a:r>
              <a:rPr lang="en-US" sz="1800">
                <a:latin typeface="Calibri"/>
                <a:ea typeface="Calibri"/>
                <a:cs typeface="Calibri"/>
              </a:rPr>
              <a:t> (social, digital annotation)</a:t>
            </a:r>
          </a:p>
          <a:p>
            <a:pPr marL="628650" indent="-285750" algn="l">
              <a:lnSpc>
                <a:spcPct val="100000"/>
              </a:lnSpc>
              <a:spcBef>
                <a:spcPts val="500"/>
              </a:spcBef>
              <a:spcAft>
                <a:spcPts val="500"/>
              </a:spcAft>
              <a:buChar char="•"/>
            </a:pPr>
            <a:r>
              <a:rPr lang="en-US" sz="1800" b="1" dirty="0">
                <a:latin typeface="Calibri"/>
                <a:ea typeface="Calibri"/>
                <a:cs typeface="Calibri"/>
                <a:hlinkClick r:id="rId19"/>
              </a:rPr>
              <a:t>Pronto</a:t>
            </a:r>
            <a:r>
              <a:rPr lang="en-US" sz="1800" dirty="0">
                <a:latin typeface="Calibri"/>
                <a:ea typeface="Calibri"/>
                <a:cs typeface="Calibri"/>
              </a:rPr>
              <a:t> (instant messaging/polls)</a:t>
            </a:r>
          </a:p>
          <a:p>
            <a:pPr marL="628650" indent="-285750" algn="l">
              <a:lnSpc>
                <a:spcPct val="100000"/>
              </a:lnSpc>
              <a:spcBef>
                <a:spcPts val="500"/>
              </a:spcBef>
              <a:spcAft>
                <a:spcPts val="500"/>
              </a:spcAft>
              <a:buChar char="•"/>
            </a:pPr>
            <a:r>
              <a:rPr lang="en-US" sz="1800" b="1" dirty="0">
                <a:latin typeface="Calibri"/>
                <a:ea typeface="Calibri"/>
                <a:cs typeface="Calibri"/>
                <a:hlinkClick r:id="rId20"/>
              </a:rPr>
              <a:t>Studio</a:t>
            </a:r>
            <a:r>
              <a:rPr lang="en-US" sz="1800" b="1" dirty="0">
                <a:latin typeface="Calibri"/>
                <a:ea typeface="Calibri"/>
                <a:cs typeface="Calibri"/>
              </a:rPr>
              <a:t> </a:t>
            </a:r>
            <a:r>
              <a:rPr lang="en-US" sz="1800">
                <a:latin typeface="Calibri"/>
                <a:ea typeface="Calibri"/>
                <a:cs typeface="Calibri"/>
              </a:rPr>
              <a:t>(video recording + engagement)</a:t>
            </a:r>
          </a:p>
          <a:p>
            <a:pPr marL="628650" indent="-285750" algn="l">
              <a:lnSpc>
                <a:spcPct val="100000"/>
              </a:lnSpc>
              <a:spcBef>
                <a:spcPts val="500"/>
              </a:spcBef>
              <a:spcAft>
                <a:spcPts val="500"/>
              </a:spcAft>
              <a:buChar char="•"/>
            </a:pPr>
            <a:r>
              <a:rPr lang="en-US" sz="1800" b="1" dirty="0">
                <a:latin typeface="Calibri"/>
                <a:ea typeface="Calibri"/>
                <a:cs typeface="Calibri"/>
                <a:hlinkClick r:id="rId21"/>
              </a:rPr>
              <a:t>TechConnect Zoo</a:t>
            </a:r>
            <a:r>
              <a:rPr lang="en-US" sz="1800" b="1" dirty="0">
                <a:latin typeface="Calibri"/>
                <a:ea typeface="Calibri"/>
                <a:cs typeface="Times New Roman"/>
                <a:hlinkClick r:id="rId21"/>
              </a:rPr>
              <a:t>m</a:t>
            </a:r>
            <a:r>
              <a:rPr lang="en-US" sz="1800" dirty="0">
                <a:latin typeface="Calibri"/>
                <a:ea typeface="Calibri"/>
                <a:cs typeface="Times New Roman"/>
              </a:rPr>
              <a:t> (video-conferencing)</a:t>
            </a:r>
          </a:p>
          <a:p>
            <a:pPr lvl="1" algn="l"/>
            <a:endParaRPr lang="en-US" dirty="0">
              <a:latin typeface="Calibri"/>
              <a:ea typeface="Calibri"/>
              <a:cs typeface="Calibri"/>
            </a:endParaRPr>
          </a:p>
          <a:p>
            <a:pPr algn="l"/>
            <a:endParaRPr lang="en-US"/>
          </a:p>
        </p:txBody>
      </p:sp>
      <p:sp>
        <p:nvSpPr>
          <p:cNvPr id="2" name="Title 1">
            <a:extLst>
              <a:ext uri="{FF2B5EF4-FFF2-40B4-BE49-F238E27FC236}">
                <a16:creationId xmlns:a16="http://schemas.microsoft.com/office/drawing/2014/main" id="{7D2F502F-26CC-66F4-48C8-09E18C8BD059}"/>
              </a:ext>
            </a:extLst>
          </p:cNvPr>
          <p:cNvSpPr>
            <a:spLocks noGrp="1"/>
          </p:cNvSpPr>
          <p:nvPr>
            <p:ph type="ctrTitle"/>
          </p:nvPr>
        </p:nvSpPr>
        <p:spPr>
          <a:xfrm>
            <a:off x="468892" y="93082"/>
            <a:ext cx="8330426" cy="946555"/>
          </a:xfrm>
        </p:spPr>
        <p:txBody>
          <a:bodyPr vert="horz" lIns="91440" tIns="45720" rIns="91440" bIns="45720" rtlCol="0" anchor="b">
            <a:noAutofit/>
          </a:bodyPr>
          <a:lstStyle/>
          <a:p>
            <a:pPr algn="l"/>
            <a:r>
              <a:rPr lang="en-US" sz="4000">
                <a:solidFill>
                  <a:schemeClr val="bg1"/>
                </a:solidFill>
                <a:latin typeface="Times New Roman"/>
                <a:cs typeface="Sabon Next LT"/>
              </a:rPr>
              <a:t>RSI Tools Quick Guides</a:t>
            </a:r>
            <a:endParaRPr lang="en-US" sz="4000" dirty="0">
              <a:solidFill>
                <a:schemeClr val="bg1"/>
              </a:solidFill>
              <a:latin typeface="Times New Roman"/>
              <a:cs typeface="Sabon Next LT"/>
            </a:endParaRPr>
          </a:p>
        </p:txBody>
      </p:sp>
    </p:spTree>
    <p:extLst>
      <p:ext uri="{BB962C8B-B14F-4D97-AF65-F5344CB8AC3E}">
        <p14:creationId xmlns:p14="http://schemas.microsoft.com/office/powerpoint/2010/main" val="257110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89595C-F4C7-7BAE-7B43-E252B845FC40}"/>
              </a:ext>
              <a:ext uri="{C183D7F6-B498-43B3-948B-1728B52AA6E4}">
                <adec:decorative xmlns:adec="http://schemas.microsoft.com/office/drawing/2017/decorative" val="1"/>
              </a:ext>
            </a:extLst>
          </p:cNvPr>
          <p:cNvSpPr/>
          <p:nvPr/>
        </p:nvSpPr>
        <p:spPr>
          <a:xfrm>
            <a:off x="2165" y="6253986"/>
            <a:ext cx="12209369" cy="601826"/>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endParaRPr>
          </a:p>
        </p:txBody>
      </p:sp>
      <p:pic>
        <p:nvPicPr>
          <p:cNvPr id="3" name="Picture 2" descr="A qr code to the workshop evaluation&#10;&#10;">
            <a:extLst>
              <a:ext uri="{FF2B5EF4-FFF2-40B4-BE49-F238E27FC236}">
                <a16:creationId xmlns:a16="http://schemas.microsoft.com/office/drawing/2014/main" id="{3C27C02C-8F7F-012D-91DD-F80C62F63685}"/>
              </a:ext>
            </a:extLst>
          </p:cNvPr>
          <p:cNvPicPr>
            <a:picLocks noChangeAspect="1"/>
          </p:cNvPicPr>
          <p:nvPr/>
        </p:nvPicPr>
        <p:blipFill>
          <a:blip r:embed="rId2"/>
          <a:stretch>
            <a:fillRect/>
          </a:stretch>
        </p:blipFill>
        <p:spPr>
          <a:xfrm>
            <a:off x="8220884" y="2346025"/>
            <a:ext cx="2565101" cy="3330515"/>
          </a:xfrm>
          <a:prstGeom prst="rect">
            <a:avLst/>
          </a:prstGeom>
        </p:spPr>
      </p:pic>
      <p:sp>
        <p:nvSpPr>
          <p:cNvPr id="7" name="Arrow: Pentagon 6">
            <a:extLst>
              <a:ext uri="{FF2B5EF4-FFF2-40B4-BE49-F238E27FC236}">
                <a16:creationId xmlns:a16="http://schemas.microsoft.com/office/drawing/2014/main" id="{E33A5F1E-7EB9-002B-F181-17B7CFF94762}"/>
              </a:ext>
            </a:extLst>
          </p:cNvPr>
          <p:cNvSpPr/>
          <p:nvPr/>
        </p:nvSpPr>
        <p:spPr>
          <a:xfrm>
            <a:off x="1370977" y="4506803"/>
            <a:ext cx="3820220" cy="1174918"/>
          </a:xfrm>
          <a:prstGeom prst="homePlate">
            <a:avLst/>
          </a:prstGeom>
          <a:solidFill>
            <a:srgbClr val="981E3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Calibri"/>
                <a:ea typeface="Cambria"/>
                <a:cs typeface="Calibri"/>
              </a:rPr>
              <a:t>Scan for slides or go to </a:t>
            </a:r>
            <a:r>
              <a:rPr lang="en-US" sz="2400" dirty="0">
                <a:solidFill>
                  <a:schemeClr val="accent1">
                    <a:lumMod val="20000"/>
                    <a:lumOff val="80000"/>
                  </a:schemeClr>
                </a:solidFill>
                <a:latin typeface="Calibri"/>
                <a:ea typeface="Cambria"/>
                <a:cs typeface="Calibri"/>
                <a:hlinkClick r:id="rId3">
                  <a:extLst>
                    <a:ext uri="{A12FA001-AC4F-418D-AE19-62706E023703}">
                      <ahyp:hlinkClr xmlns:ahyp="http://schemas.microsoft.com/office/drawing/2018/hyperlinkcolor" val="tx"/>
                    </a:ext>
                  </a:extLst>
                </a:hlinkClick>
              </a:rPr>
              <a:t>bit.ly/4dtFbcw</a:t>
            </a:r>
            <a:endParaRPr lang="en-US" sz="2400">
              <a:solidFill>
                <a:schemeClr val="accent1">
                  <a:lumMod val="20000"/>
                  <a:lumOff val="80000"/>
                </a:schemeClr>
              </a:solidFill>
              <a:latin typeface="Calibri"/>
              <a:ea typeface="Cambria"/>
              <a:cs typeface="Calibri"/>
              <a:hlinkClick r:id="rId3">
                <a:extLst>
                  <a:ext uri="{A12FA001-AC4F-418D-AE19-62706E023703}">
                    <ahyp:hlinkClr xmlns:ahyp="http://schemas.microsoft.com/office/drawing/2018/hyperlinkcolor" val="tx"/>
                  </a:ext>
                </a:extLst>
              </a:hlinkClick>
            </a:endParaRPr>
          </a:p>
        </p:txBody>
      </p:sp>
      <p:pic>
        <p:nvPicPr>
          <p:cNvPr id="8" name="Picture 7" descr="A qr code to the slides">
            <a:extLst>
              <a:ext uri="{FF2B5EF4-FFF2-40B4-BE49-F238E27FC236}">
                <a16:creationId xmlns:a16="http://schemas.microsoft.com/office/drawing/2014/main" id="{7E8F272F-40CD-C698-6877-DD5DE459CD45}"/>
              </a:ext>
            </a:extLst>
          </p:cNvPr>
          <p:cNvPicPr>
            <a:picLocks noChangeAspect="1"/>
          </p:cNvPicPr>
          <p:nvPr/>
        </p:nvPicPr>
        <p:blipFill>
          <a:blip r:embed="rId4"/>
          <a:stretch>
            <a:fillRect/>
          </a:stretch>
        </p:blipFill>
        <p:spPr>
          <a:xfrm>
            <a:off x="1876246" y="2228490"/>
            <a:ext cx="2329133" cy="2271623"/>
          </a:xfrm>
          <a:prstGeom prst="rect">
            <a:avLst/>
          </a:prstGeom>
        </p:spPr>
      </p:pic>
      <p:sp>
        <p:nvSpPr>
          <p:cNvPr id="6" name="Title 5" descr="Thank you for attending today!">
            <a:extLst>
              <a:ext uri="{FF2B5EF4-FFF2-40B4-BE49-F238E27FC236}">
                <a16:creationId xmlns:a16="http://schemas.microsoft.com/office/drawing/2014/main" id="{D7ADA7BE-CA9D-7A2E-CD81-5C746E2454D6}"/>
              </a:ext>
            </a:extLst>
          </p:cNvPr>
          <p:cNvSpPr>
            <a:spLocks noGrp="1"/>
          </p:cNvSpPr>
          <p:nvPr>
            <p:ph type="title"/>
          </p:nvPr>
        </p:nvSpPr>
        <p:spPr>
          <a:xfrm>
            <a:off x="1111370" y="463403"/>
            <a:ext cx="10491966" cy="1886082"/>
          </a:xfrm>
        </p:spPr>
        <p:txBody>
          <a:bodyPr vert="horz" lIns="91440" tIns="45720" rIns="91440" bIns="45720" rtlCol="0" anchor="ctr">
            <a:noAutofit/>
          </a:bodyPr>
          <a:lstStyle/>
          <a:p>
            <a:r>
              <a:rPr lang="en-US" sz="6000">
                <a:latin typeface="Calibri"/>
                <a:ea typeface="Calibri"/>
                <a:cs typeface="Calibri"/>
              </a:rPr>
              <a:t>Thank you for attending today!</a:t>
            </a:r>
            <a:endParaRPr lang="en-US" sz="6000"/>
          </a:p>
        </p:txBody>
      </p:sp>
    </p:spTree>
    <p:extLst>
      <p:ext uri="{BB962C8B-B14F-4D97-AF65-F5344CB8AC3E}">
        <p14:creationId xmlns:p14="http://schemas.microsoft.com/office/powerpoint/2010/main" val="131469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C1240-7A17-0778-7EC0-5C851E4C50C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449E088-38E9-D666-1C27-B87961E630CF}"/>
              </a:ext>
              <a:ext uri="{C183D7F6-B498-43B3-948B-1728B52AA6E4}">
                <adec:decorative xmlns:adec="http://schemas.microsoft.com/office/drawing/2017/decorative" val="1"/>
              </a:ext>
            </a:extLst>
          </p:cNvPr>
          <p:cNvSpPr/>
          <p:nvPr/>
        </p:nvSpPr>
        <p:spPr>
          <a:xfrm>
            <a:off x="2165" y="-992"/>
            <a:ext cx="4545513" cy="6856804"/>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endParaRPr>
          </a:p>
        </p:txBody>
      </p:sp>
      <p:pic>
        <p:nvPicPr>
          <p:cNvPr id="5" name="Picture 4">
            <a:extLst>
              <a:ext uri="{FF2B5EF4-FFF2-40B4-BE49-F238E27FC236}">
                <a16:creationId xmlns:a16="http://schemas.microsoft.com/office/drawing/2014/main" id="{B39AF47F-042B-C8D7-F07E-918518E1054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059023" y="1503"/>
            <a:ext cx="1905410" cy="764413"/>
          </a:xfrm>
          <a:prstGeom prst="rect">
            <a:avLst/>
          </a:prstGeom>
        </p:spPr>
      </p:pic>
      <p:pic>
        <p:nvPicPr>
          <p:cNvPr id="7" name="Picture 6">
            <a:extLst>
              <a:ext uri="{FF2B5EF4-FFF2-40B4-BE49-F238E27FC236}">
                <a16:creationId xmlns:a16="http://schemas.microsoft.com/office/drawing/2014/main" id="{02CC7F43-32AE-E47D-7383-9EC8A32C2D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364137" y="6005658"/>
            <a:ext cx="829949" cy="851877"/>
          </a:xfrm>
          <a:prstGeom prst="rect">
            <a:avLst/>
          </a:prstGeom>
        </p:spPr>
      </p:pic>
      <p:sp>
        <p:nvSpPr>
          <p:cNvPr id="10" name="TextBox 9">
            <a:extLst>
              <a:ext uri="{FF2B5EF4-FFF2-40B4-BE49-F238E27FC236}">
                <a16:creationId xmlns:a16="http://schemas.microsoft.com/office/drawing/2014/main" id="{B8554615-DB0F-D211-7617-62EACC389ECD}"/>
              </a:ext>
            </a:extLst>
          </p:cNvPr>
          <p:cNvSpPr txBox="1"/>
          <p:nvPr/>
        </p:nvSpPr>
        <p:spPr>
          <a:xfrm>
            <a:off x="5097745" y="1425051"/>
            <a:ext cx="6863024"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600">
                <a:latin typeface="Calibri"/>
                <a:ea typeface="Calibri"/>
                <a:cs typeface="Calibri"/>
              </a:rPr>
              <a:t>Part 1: RSI from a "Compliance" Perspective</a:t>
            </a:r>
          </a:p>
          <a:p>
            <a:pPr marL="914400" lvl="1" indent="-457200">
              <a:buFont typeface="Courier New"/>
              <a:buChar char="o"/>
            </a:pPr>
            <a:r>
              <a:rPr lang="en-US" sz="2600">
                <a:latin typeface="Calibri"/>
                <a:ea typeface="Calibri"/>
                <a:cs typeface="Calibri"/>
              </a:rPr>
              <a:t>What is RSI?</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Who wrote the rules?</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What are the rules?</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How is it evaluated?</a:t>
            </a:r>
            <a:endParaRPr lang="en-US" sz="2600" dirty="0">
              <a:latin typeface="Calibri"/>
              <a:ea typeface="Calibri"/>
              <a:cs typeface="Calibri"/>
            </a:endParaRPr>
          </a:p>
          <a:p>
            <a:pPr marL="914400" lvl="1" indent="-457200">
              <a:buFont typeface="Courier New"/>
              <a:buChar char="o"/>
            </a:pPr>
            <a:endParaRPr lang="en-US" sz="2600" dirty="0">
              <a:latin typeface="Calibri"/>
              <a:ea typeface="Calibri"/>
              <a:cs typeface="Calibri"/>
            </a:endParaRPr>
          </a:p>
          <a:p>
            <a:pPr marL="457200" indent="-457200">
              <a:buFont typeface="Arial"/>
              <a:buChar char="•"/>
            </a:pPr>
            <a:r>
              <a:rPr lang="en-US" sz="2600" dirty="0">
                <a:latin typeface="Calibri"/>
                <a:ea typeface="Calibri"/>
                <a:cs typeface="Calibri"/>
              </a:rPr>
              <a:t>Part 2: RSI from a "Human" Perspec</a:t>
            </a:r>
            <a:r>
              <a:rPr lang="en-US" sz="2600">
                <a:latin typeface="Calibri"/>
                <a:ea typeface="Calibri"/>
                <a:cs typeface="Calibri"/>
              </a:rPr>
              <a:t>tive</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Why</a:t>
            </a:r>
            <a:r>
              <a:rPr lang="en-US" sz="2600" dirty="0">
                <a:latin typeface="Calibri"/>
                <a:ea typeface="Calibri"/>
                <a:cs typeface="Calibri"/>
              </a:rPr>
              <a:t> RSI matters?</a:t>
            </a:r>
          </a:p>
          <a:p>
            <a:pPr marL="914400" lvl="1" indent="-457200">
              <a:buFont typeface="Courier New"/>
              <a:buChar char="o"/>
            </a:pPr>
            <a:r>
              <a:rPr lang="en-US" sz="2600">
                <a:latin typeface="Calibri"/>
                <a:ea typeface="Calibri"/>
                <a:cs typeface="Calibri"/>
              </a:rPr>
              <a:t>Examples of regular interaction</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Examples</a:t>
            </a:r>
            <a:r>
              <a:rPr lang="en-US" sz="2600" dirty="0">
                <a:latin typeface="Calibri"/>
                <a:ea typeface="Calibri"/>
                <a:cs typeface="Calibri"/>
              </a:rPr>
              <a:t> of substantive interaction</a:t>
            </a:r>
            <a:endParaRPr lang="en-US"/>
          </a:p>
          <a:p>
            <a:pPr marL="914400" lvl="1" indent="-457200">
              <a:buFont typeface="Courier New"/>
              <a:buChar char="o"/>
            </a:pPr>
            <a:r>
              <a:rPr lang="en-US" sz="2600">
                <a:latin typeface="Calibri"/>
                <a:ea typeface="Calibri"/>
                <a:cs typeface="Calibri"/>
              </a:rPr>
              <a:t>Q+A</a:t>
            </a:r>
            <a:endParaRPr lang="en-US" sz="2600" dirty="0">
              <a:latin typeface="Calibri"/>
              <a:ea typeface="Calibri"/>
              <a:cs typeface="Calibri"/>
            </a:endParaRPr>
          </a:p>
          <a:p>
            <a:pPr lvl="1"/>
            <a:endParaRPr lang="en-US" sz="2600" dirty="0">
              <a:latin typeface="Calibri"/>
              <a:ea typeface="Calibri"/>
              <a:cs typeface="Calibri"/>
            </a:endParaRPr>
          </a:p>
          <a:p>
            <a:endParaRPr lang="en-US" sz="2000">
              <a:latin typeface="Calibri"/>
              <a:ea typeface="Calibri"/>
              <a:cs typeface="Calibri"/>
            </a:endParaRPr>
          </a:p>
        </p:txBody>
      </p:sp>
      <p:pic>
        <p:nvPicPr>
          <p:cNvPr id="6" name="Graphic 5" descr="Checklist with solid fill">
            <a:extLst>
              <a:ext uri="{FF2B5EF4-FFF2-40B4-BE49-F238E27FC236}">
                <a16:creationId xmlns:a16="http://schemas.microsoft.com/office/drawing/2014/main" id="{6AC8C58B-F39B-69A9-7AA8-DCD9352E312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7404" y="1720970"/>
            <a:ext cx="2337758" cy="2323381"/>
          </a:xfrm>
          <a:prstGeom prst="rect">
            <a:avLst/>
          </a:prstGeom>
        </p:spPr>
      </p:pic>
      <p:sp>
        <p:nvSpPr>
          <p:cNvPr id="2" name="Title 1">
            <a:extLst>
              <a:ext uri="{FF2B5EF4-FFF2-40B4-BE49-F238E27FC236}">
                <a16:creationId xmlns:a16="http://schemas.microsoft.com/office/drawing/2014/main" id="{7FB5D876-317C-1D6C-368C-2ABB429CD924}"/>
              </a:ext>
            </a:extLst>
          </p:cNvPr>
          <p:cNvSpPr>
            <a:spLocks noGrp="1"/>
          </p:cNvSpPr>
          <p:nvPr>
            <p:ph type="ctrTitle"/>
          </p:nvPr>
        </p:nvSpPr>
        <p:spPr>
          <a:xfrm>
            <a:off x="668783" y="3314396"/>
            <a:ext cx="2881587" cy="2361325"/>
          </a:xfrm>
        </p:spPr>
        <p:txBody>
          <a:bodyPr>
            <a:noAutofit/>
          </a:bodyPr>
          <a:lstStyle/>
          <a:p>
            <a:r>
              <a:rPr lang="en-US" sz="4400">
                <a:solidFill>
                  <a:schemeClr val="bg1"/>
                </a:solidFill>
                <a:ea typeface="Lato"/>
                <a:cs typeface="Calibri"/>
              </a:rPr>
              <a:t>Agenda</a:t>
            </a:r>
            <a:endParaRPr lang="en-US" sz="4400">
              <a:solidFill>
                <a:schemeClr val="bg1"/>
              </a:solidFill>
              <a:ea typeface="Lato"/>
              <a:cs typeface="Calibri" panose="020F0502020204030204" pitchFamily="34" charset="0"/>
            </a:endParaRPr>
          </a:p>
        </p:txBody>
      </p:sp>
    </p:spTree>
    <p:extLst>
      <p:ext uri="{BB962C8B-B14F-4D97-AF65-F5344CB8AC3E}">
        <p14:creationId xmlns:p14="http://schemas.microsoft.com/office/powerpoint/2010/main" val="267122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AA787-6744-8704-FAE1-C86E442092F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6947123-189E-AA71-BE4F-7A82D90CC2E5}"/>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F059BC-3B80-3820-514B-563D3D351F6C}"/>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Cycle with people with solid fill">
            <a:extLst>
              <a:ext uri="{FF2B5EF4-FFF2-40B4-BE49-F238E27FC236}">
                <a16:creationId xmlns:a16="http://schemas.microsoft.com/office/drawing/2014/main" id="{B5EF06A8-2B6B-C9AD-8011-415DF9F9A6F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18017" y="1988931"/>
            <a:ext cx="3542747" cy="3609008"/>
          </a:xfrm>
          <a:prstGeom prst="rect">
            <a:avLst/>
          </a:prstGeom>
        </p:spPr>
      </p:pic>
      <p:sp>
        <p:nvSpPr>
          <p:cNvPr id="3" name="Subtitle 2">
            <a:extLst>
              <a:ext uri="{FF2B5EF4-FFF2-40B4-BE49-F238E27FC236}">
                <a16:creationId xmlns:a16="http://schemas.microsoft.com/office/drawing/2014/main" id="{64D75A2B-113A-5B6C-6D71-CCB8B65F9F99}"/>
              </a:ext>
            </a:extLst>
          </p:cNvPr>
          <p:cNvSpPr>
            <a:spLocks noGrp="1"/>
          </p:cNvSpPr>
          <p:nvPr>
            <p:ph type="subTitle" idx="1"/>
          </p:nvPr>
        </p:nvSpPr>
        <p:spPr>
          <a:xfrm>
            <a:off x="694315" y="1994267"/>
            <a:ext cx="6532609" cy="4577590"/>
          </a:xfrm>
        </p:spPr>
        <p:txBody>
          <a:bodyPr vert="horz" lIns="91440" tIns="45720" rIns="91440" bIns="45720" rtlCol="0" anchor="t">
            <a:noAutofit/>
          </a:bodyPr>
          <a:lstStyle/>
          <a:p>
            <a:pPr marL="342900" indent="-342900" algn="l">
              <a:lnSpc>
                <a:spcPct val="100000"/>
              </a:lnSpc>
              <a:spcAft>
                <a:spcPts val="1000"/>
              </a:spcAft>
              <a:buChar char="•"/>
            </a:pPr>
            <a:r>
              <a:rPr lang="en-US" dirty="0">
                <a:latin typeface="Calibri"/>
                <a:ea typeface="Calibri"/>
                <a:cs typeface="Times New Roman"/>
              </a:rPr>
              <a:t>A requirement that DE courses include "</a:t>
            </a:r>
            <a:r>
              <a:rPr lang="en-US" b="1" dirty="0">
                <a:latin typeface="Calibri"/>
                <a:ea typeface="Calibri"/>
                <a:cs typeface="Times New Roman"/>
              </a:rPr>
              <a:t>Regular and Substantive Interaction</a:t>
            </a:r>
            <a:r>
              <a:rPr lang="en-US" dirty="0">
                <a:latin typeface="Calibri"/>
                <a:ea typeface="Calibri"/>
                <a:cs typeface="Times New Roman"/>
              </a:rPr>
              <a:t>" </a:t>
            </a:r>
            <a:endParaRPr lang="en-US">
              <a:latin typeface="Calibri"/>
              <a:ea typeface="Calibri"/>
              <a:cs typeface="Times New Roman"/>
            </a:endParaRPr>
          </a:p>
          <a:p>
            <a:pPr marL="342900" indent="-342900" algn="l">
              <a:lnSpc>
                <a:spcPct val="100000"/>
              </a:lnSpc>
              <a:spcAft>
                <a:spcPts val="1000"/>
              </a:spcAft>
              <a:buChar char="•"/>
            </a:pPr>
            <a:r>
              <a:rPr lang="en-US" dirty="0">
                <a:latin typeface="Calibri"/>
                <a:ea typeface="Calibri"/>
                <a:cs typeface="Times New Roman"/>
              </a:rPr>
              <a:t>Idea is that students have an </a:t>
            </a:r>
            <a:r>
              <a:rPr lang="en-US" b="1" dirty="0">
                <a:latin typeface="Calibri"/>
                <a:ea typeface="Calibri"/>
                <a:cs typeface="Times New Roman"/>
              </a:rPr>
              <a:t>equitable experience</a:t>
            </a:r>
            <a:r>
              <a:rPr lang="en-US" dirty="0">
                <a:latin typeface="Calibri"/>
                <a:ea typeface="Calibri"/>
                <a:cs typeface="Times New Roman"/>
              </a:rPr>
              <a:t> – whether they take classes on campus or online, students should expect </a:t>
            </a:r>
            <a:r>
              <a:rPr lang="en-US" b="1" dirty="0">
                <a:latin typeface="Calibri"/>
                <a:ea typeface="Calibri"/>
                <a:cs typeface="Times New Roman"/>
              </a:rPr>
              <a:t>the same level of regular, meaningful interactions with their instructors (and peers)</a:t>
            </a:r>
          </a:p>
          <a:p>
            <a:pPr marL="342900" indent="-342900" algn="l">
              <a:lnSpc>
                <a:spcPct val="100000"/>
              </a:lnSpc>
              <a:spcAft>
                <a:spcPts val="1000"/>
              </a:spcAft>
              <a:buChar char="•"/>
            </a:pPr>
            <a:r>
              <a:rPr lang="en-US" dirty="0">
                <a:latin typeface="Calibri"/>
                <a:ea typeface="Calibri"/>
                <a:cs typeface="Times New Roman"/>
              </a:rPr>
              <a:t>RSI distinguishes "DE" courses from </a:t>
            </a:r>
            <a:r>
              <a:rPr lang="en-US">
                <a:latin typeface="Calibri"/>
                <a:ea typeface="Calibri"/>
                <a:cs typeface="Times New Roman"/>
              </a:rPr>
              <a:t>"Correspondence" courses – and that "DE" designation is critical for funding</a:t>
            </a:r>
          </a:p>
        </p:txBody>
      </p:sp>
      <p:pic>
        <p:nvPicPr>
          <p:cNvPr id="5" name="Picture 4">
            <a:extLst>
              <a:ext uri="{FF2B5EF4-FFF2-40B4-BE49-F238E27FC236}">
                <a16:creationId xmlns:a16="http://schemas.microsoft.com/office/drawing/2014/main" id="{A6B443CB-626B-0FED-ADD7-A549FFCA63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22251B2A-74D1-31BE-28DD-B57E05CA3F0A}"/>
              </a:ext>
            </a:extLst>
          </p:cNvPr>
          <p:cNvSpPr>
            <a:spLocks noGrp="1"/>
          </p:cNvSpPr>
          <p:nvPr>
            <p:ph type="ctrTitle"/>
          </p:nvPr>
        </p:nvSpPr>
        <p:spPr>
          <a:xfrm>
            <a:off x="402630" y="93082"/>
            <a:ext cx="7546341" cy="946555"/>
          </a:xfrm>
        </p:spPr>
        <p:txBody>
          <a:bodyPr vert="horz" lIns="91440" tIns="45720" rIns="91440" bIns="45720" rtlCol="0" anchor="b">
            <a:noAutofit/>
          </a:bodyPr>
          <a:lstStyle/>
          <a:p>
            <a:pPr algn="l"/>
            <a:r>
              <a:rPr lang="en-US" sz="4000" dirty="0">
                <a:solidFill>
                  <a:schemeClr val="bg1"/>
                </a:solidFill>
                <a:latin typeface="Calibri"/>
                <a:ea typeface="Calibri"/>
                <a:cs typeface="Sabon Next LT"/>
              </a:rPr>
              <a:t>RSI: What is it?</a:t>
            </a:r>
          </a:p>
        </p:txBody>
      </p:sp>
    </p:spTree>
    <p:extLst>
      <p:ext uri="{BB962C8B-B14F-4D97-AF65-F5344CB8AC3E}">
        <p14:creationId xmlns:p14="http://schemas.microsoft.com/office/powerpoint/2010/main" val="127586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02375-61FC-49E0-A09F-7FF130497DF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3AA058C-27B5-2072-3AF3-6E48E73A4228}"/>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648C8E-D461-C201-120A-EC7AC9C84208}"/>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Checklist with solid fill">
            <a:extLst>
              <a:ext uri="{FF2B5EF4-FFF2-40B4-BE49-F238E27FC236}">
                <a16:creationId xmlns:a16="http://schemas.microsoft.com/office/drawing/2014/main" id="{9D4737EB-4216-8247-FC8F-A108894DAB2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82451" y="2165626"/>
            <a:ext cx="3089965" cy="3056834"/>
          </a:xfrm>
          <a:prstGeom prst="rect">
            <a:avLst/>
          </a:prstGeom>
        </p:spPr>
      </p:pic>
      <p:sp>
        <p:nvSpPr>
          <p:cNvPr id="3" name="Subtitle 2">
            <a:extLst>
              <a:ext uri="{FF2B5EF4-FFF2-40B4-BE49-F238E27FC236}">
                <a16:creationId xmlns:a16="http://schemas.microsoft.com/office/drawing/2014/main" id="{7CF7B853-8840-455C-2FBA-5C9984FDE7EB}"/>
              </a:ext>
            </a:extLst>
          </p:cNvPr>
          <p:cNvSpPr>
            <a:spLocks noGrp="1"/>
          </p:cNvSpPr>
          <p:nvPr>
            <p:ph type="subTitle" idx="1"/>
          </p:nvPr>
        </p:nvSpPr>
        <p:spPr>
          <a:xfrm>
            <a:off x="694315" y="1789551"/>
            <a:ext cx="6112957" cy="4577590"/>
          </a:xfrm>
        </p:spPr>
        <p:txBody>
          <a:bodyPr vert="horz" lIns="91440" tIns="45720" rIns="91440" bIns="45720" rtlCol="0" anchor="t">
            <a:noAutofit/>
          </a:bodyPr>
          <a:lstStyle/>
          <a:p>
            <a:pPr marL="342900" indent="-342900" algn="l">
              <a:lnSpc>
                <a:spcPct val="120000"/>
              </a:lnSpc>
              <a:buChar char="•"/>
            </a:pPr>
            <a:r>
              <a:rPr lang="en-US" sz="2200" dirty="0">
                <a:latin typeface="Calibri"/>
                <a:ea typeface="Calibri"/>
                <a:cs typeface="Times New Roman"/>
              </a:rPr>
              <a:t>Federal Regulations: </a:t>
            </a:r>
            <a:r>
              <a:rPr lang="en-US" sz="2200" b="1" dirty="0">
                <a:latin typeface="Calibri"/>
                <a:ea typeface="Calibri"/>
                <a:cs typeface="Times New Roman"/>
                <a:hlinkClick r:id="rId4"/>
              </a:rPr>
              <a:t>Title 34 CFR §600.2</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State Regulations:  </a:t>
            </a:r>
            <a:r>
              <a:rPr lang="en-US" sz="2200" b="1" dirty="0">
                <a:latin typeface="Calibri"/>
                <a:ea typeface="Calibri"/>
                <a:cs typeface="Times New Roman"/>
                <a:hlinkClick r:id="rId5"/>
              </a:rPr>
              <a:t>Title 5 CCR § 55204</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ACCJC (accreditation): </a:t>
            </a:r>
            <a:r>
              <a:rPr lang="en-US" sz="2200" b="1" dirty="0">
                <a:latin typeface="Calibri"/>
                <a:ea typeface="Calibri"/>
                <a:cs typeface="Times New Roman"/>
                <a:hlinkClick r:id="rId6"/>
              </a:rPr>
              <a:t>Policy on Distance and Correspondance Education</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CLPCCD Policy + Procedures: </a:t>
            </a:r>
            <a:r>
              <a:rPr lang="en-US" sz="2200" b="1" dirty="0">
                <a:latin typeface="Calibri"/>
                <a:ea typeface="Calibri"/>
                <a:cs typeface="Times New Roman"/>
                <a:hlinkClick r:id="rId7"/>
              </a:rPr>
              <a:t>BP 4105</a:t>
            </a:r>
            <a:r>
              <a:rPr lang="en-US" sz="2200" dirty="0">
                <a:latin typeface="Calibri"/>
                <a:ea typeface="Calibri"/>
                <a:cs typeface="Times New Roman"/>
              </a:rPr>
              <a:t> and </a:t>
            </a:r>
            <a:r>
              <a:rPr lang="en-US" sz="2200" b="1" dirty="0">
                <a:latin typeface="Calibri"/>
                <a:ea typeface="Calibri"/>
                <a:cs typeface="Times New Roman"/>
                <a:hlinkClick r:id="rId8"/>
              </a:rPr>
              <a:t>AP 4105</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Faculty Contract: </a:t>
            </a:r>
            <a:r>
              <a:rPr lang="en-US" sz="2200" b="1" dirty="0">
                <a:latin typeface="Calibri"/>
                <a:ea typeface="Calibri"/>
                <a:cs typeface="Times New Roman"/>
                <a:hlinkClick r:id="rId9"/>
              </a:rPr>
              <a:t>Minimum Standards for DE Instruction 19E</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DE Addendum: </a:t>
            </a:r>
            <a:r>
              <a:rPr lang="en-US" sz="2200" b="1" dirty="0">
                <a:latin typeface="Calibri"/>
                <a:ea typeface="Calibri"/>
                <a:cs typeface="Times New Roman"/>
                <a:hlinkClick r:id="rId10"/>
              </a:rPr>
              <a:t>Identifies how your course outcomes will be achieved online</a:t>
            </a:r>
            <a:endParaRPr lang="en-US" sz="2200" b="1">
              <a:latin typeface="Calibri"/>
              <a:ea typeface="Calibri"/>
              <a:cs typeface="Times New Roman"/>
            </a:endParaRPr>
          </a:p>
          <a:p>
            <a:pPr marL="342900" indent="-342900" algn="l">
              <a:lnSpc>
                <a:spcPct val="120000"/>
              </a:lnSpc>
              <a:buChar char="•"/>
            </a:pPr>
            <a:endParaRPr lang="en-US" b="1" dirty="0"/>
          </a:p>
          <a:p>
            <a:pPr marL="800100" lvl="1" indent="-342900" algn="l">
              <a:lnSpc>
                <a:spcPct val="120000"/>
              </a:lnSpc>
              <a:buChar char="•"/>
            </a:pPr>
            <a:endParaRPr lang="en-US" dirty="0"/>
          </a:p>
          <a:p>
            <a:pPr lvl="1" algn="l"/>
            <a:endParaRPr lang="en-US"/>
          </a:p>
          <a:p>
            <a:pPr algn="l"/>
            <a:endParaRPr lang="en-US"/>
          </a:p>
        </p:txBody>
      </p:sp>
      <p:pic>
        <p:nvPicPr>
          <p:cNvPr id="5" name="Picture 4">
            <a:extLst>
              <a:ext uri="{FF2B5EF4-FFF2-40B4-BE49-F238E27FC236}">
                <a16:creationId xmlns:a16="http://schemas.microsoft.com/office/drawing/2014/main" id="{EEC80B9A-6C28-4A94-635D-066447DCFC10}"/>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7217B838-8B93-3757-C074-3169A4ECBAD9}"/>
              </a:ext>
            </a:extLst>
          </p:cNvPr>
          <p:cNvSpPr>
            <a:spLocks noGrp="1"/>
          </p:cNvSpPr>
          <p:nvPr>
            <p:ph type="ctrTitle"/>
          </p:nvPr>
        </p:nvSpPr>
        <p:spPr>
          <a:xfrm>
            <a:off x="402630" y="93082"/>
            <a:ext cx="7546341" cy="946555"/>
          </a:xfrm>
        </p:spPr>
        <p:txBody>
          <a:bodyPr vert="horz" lIns="91440" tIns="45720" rIns="91440" bIns="45720" rtlCol="0" anchor="b">
            <a:noAutofit/>
          </a:bodyPr>
          <a:lstStyle/>
          <a:p>
            <a:pPr algn="l"/>
            <a:r>
              <a:rPr lang="en-US" sz="4000" dirty="0">
                <a:solidFill>
                  <a:schemeClr val="bg1"/>
                </a:solidFill>
                <a:latin typeface="Calibri"/>
                <a:ea typeface="Calibri"/>
                <a:cs typeface="Sabon Next LT"/>
              </a:rPr>
              <a:t>RSI: Who wrote the rules? </a:t>
            </a:r>
            <a:r>
              <a:rPr lang="en-US" sz="2000" i="1" dirty="0">
                <a:solidFill>
                  <a:schemeClr val="bg1"/>
                </a:solidFill>
                <a:latin typeface="Calibri"/>
                <a:ea typeface="Calibri"/>
                <a:cs typeface="Sabon Next LT"/>
              </a:rPr>
              <a:t>(hint: everyone)</a:t>
            </a:r>
          </a:p>
        </p:txBody>
      </p:sp>
    </p:spTree>
    <p:extLst>
      <p:ext uri="{BB962C8B-B14F-4D97-AF65-F5344CB8AC3E}">
        <p14:creationId xmlns:p14="http://schemas.microsoft.com/office/powerpoint/2010/main" val="59095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EBA1-C21E-BA57-1B77-219544238E1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8775599-C573-9D21-257B-33F1F6BCD778}"/>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957961-EE67-DBC9-0216-075E354E2513}"/>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DA2C9E12-9867-335B-FB17-1183CF9D0FC5}"/>
              </a:ext>
            </a:extLst>
          </p:cNvPr>
          <p:cNvSpPr>
            <a:spLocks noGrp="1"/>
          </p:cNvSpPr>
          <p:nvPr>
            <p:ph type="subTitle" idx="1"/>
          </p:nvPr>
        </p:nvSpPr>
        <p:spPr>
          <a:xfrm>
            <a:off x="694315" y="1746419"/>
            <a:ext cx="9736051" cy="4620722"/>
          </a:xfrm>
        </p:spPr>
        <p:txBody>
          <a:bodyPr vert="horz" lIns="91440" tIns="45720" rIns="91440" bIns="45720" rtlCol="0" anchor="t">
            <a:noAutofit/>
          </a:bodyPr>
          <a:lstStyle/>
          <a:p>
            <a:pPr algn="l"/>
            <a:r>
              <a:rPr lang="en-US" sz="2000" b="1" dirty="0">
                <a:highlight>
                  <a:srgbClr val="FFFF00"/>
                </a:highlight>
                <a:latin typeface="Calibri"/>
                <a:ea typeface="Calibri"/>
                <a:cs typeface="Calibri"/>
              </a:rPr>
              <a:t>Substantive</a:t>
            </a:r>
            <a:r>
              <a:rPr lang="en-US" sz="2000" dirty="0">
                <a:latin typeface="Calibri"/>
                <a:ea typeface="Calibri"/>
                <a:cs typeface="Calibri"/>
              </a:rPr>
              <a:t> interaction is engaging students in teaching, learning, and assessment, consistent with the content under discussion, and </a:t>
            </a:r>
            <a:r>
              <a:rPr lang="en-US" sz="2000">
                <a:latin typeface="Calibri"/>
                <a:ea typeface="Calibri"/>
                <a:cs typeface="Calibri"/>
              </a:rPr>
              <a:t>includes </a:t>
            </a:r>
            <a:r>
              <a:rPr lang="en-US" sz="2000" b="1">
                <a:highlight>
                  <a:srgbClr val="FFFF00"/>
                </a:highlight>
                <a:latin typeface="Calibri"/>
                <a:ea typeface="Calibri"/>
                <a:cs typeface="Calibri"/>
              </a:rPr>
              <a:t>at least 2</a:t>
            </a:r>
            <a:r>
              <a:rPr lang="en-US" sz="2000" dirty="0">
                <a:latin typeface="Calibri"/>
                <a:ea typeface="Calibri"/>
                <a:cs typeface="Calibri"/>
              </a:rPr>
              <a:t> of the following:</a:t>
            </a:r>
          </a:p>
          <a:p>
            <a:pPr marL="800100" lvl="1" indent="-342900" algn="l">
              <a:buAutoNum type="alphaLcPeriod"/>
            </a:pPr>
            <a:r>
              <a:rPr lang="en-US" sz="1800">
                <a:latin typeface="Calibri"/>
                <a:ea typeface="Calibri"/>
                <a:cs typeface="Calibri"/>
              </a:rPr>
              <a:t>Providing direct instruction;</a:t>
            </a:r>
            <a:endParaRPr lang="en-US" sz="1800" dirty="0">
              <a:latin typeface="Calibri"/>
              <a:ea typeface="Calibri"/>
              <a:cs typeface="Calibri"/>
            </a:endParaRPr>
          </a:p>
          <a:p>
            <a:pPr marL="800100" lvl="1" indent="-342900" algn="l">
              <a:buAutoNum type="alphaLcPeriod"/>
            </a:pPr>
            <a:r>
              <a:rPr lang="en-US" sz="1800">
                <a:latin typeface="Calibri"/>
                <a:ea typeface="Calibri"/>
                <a:cs typeface="Calibri"/>
              </a:rPr>
              <a:t>Assessing or providing feedback on a student's coursework;</a:t>
            </a:r>
            <a:endParaRPr lang="en-US" sz="1800" dirty="0">
              <a:latin typeface="Calibri"/>
              <a:ea typeface="Calibri"/>
              <a:cs typeface="Calibri"/>
            </a:endParaRPr>
          </a:p>
          <a:p>
            <a:pPr marL="800100" lvl="1" indent="-342900" algn="l">
              <a:buAutoNum type="alphaLcPeriod"/>
            </a:pPr>
            <a:r>
              <a:rPr lang="en-US" sz="1800">
                <a:latin typeface="Calibri"/>
                <a:ea typeface="Calibri"/>
                <a:cs typeface="Calibri"/>
              </a:rPr>
              <a:t>Providing information or responding to questions about the content of a course or competency;</a:t>
            </a:r>
            <a:endParaRPr lang="en-US" sz="1800" dirty="0">
              <a:latin typeface="Calibri"/>
              <a:ea typeface="Calibri"/>
              <a:cs typeface="Calibri"/>
            </a:endParaRPr>
          </a:p>
          <a:p>
            <a:pPr marL="800100" lvl="1" indent="-342900" algn="l">
              <a:buAutoNum type="alphaLcPeriod"/>
            </a:pPr>
            <a:r>
              <a:rPr lang="en-US" sz="1800" dirty="0">
                <a:latin typeface="Calibri"/>
                <a:ea typeface="Calibri"/>
                <a:cs typeface="Calibri"/>
              </a:rPr>
              <a:t>Facilitating a group discussion regarding the content of a course or competency; or</a:t>
            </a:r>
          </a:p>
          <a:p>
            <a:pPr marL="800100" lvl="1" indent="-342900" algn="l">
              <a:buAutoNum type="alphaLcPeriod"/>
            </a:pPr>
            <a:r>
              <a:rPr lang="en-US" sz="1800">
                <a:latin typeface="Calibri"/>
                <a:ea typeface="Calibri"/>
                <a:cs typeface="Calibri"/>
              </a:rPr>
              <a:t>Other instructional activities approved by the institution's or program's accrediting agency.</a:t>
            </a:r>
            <a:endParaRPr lang="en-US" sz="1800" dirty="0">
              <a:latin typeface="Calibri"/>
              <a:ea typeface="Calibri"/>
              <a:cs typeface="Calibri"/>
            </a:endParaRPr>
          </a:p>
          <a:p>
            <a:pPr algn="l"/>
            <a:r>
              <a:rPr lang="en-US" sz="2000" b="1" dirty="0">
                <a:highlight>
                  <a:srgbClr val="FFFF00"/>
                </a:highlight>
                <a:latin typeface="Calibri"/>
                <a:ea typeface="Calibri"/>
                <a:cs typeface="Calibri"/>
              </a:rPr>
              <a:t>Regular</a:t>
            </a:r>
            <a:r>
              <a:rPr lang="en-US" sz="2000" dirty="0">
                <a:latin typeface="Calibri"/>
                <a:ea typeface="Calibri"/>
                <a:cs typeface="Calibri"/>
              </a:rPr>
              <a:t> interaction is demonstrated </a:t>
            </a:r>
            <a:r>
              <a:rPr lang="en-US" sz="2000" b="1" dirty="0">
                <a:highlight>
                  <a:srgbClr val="FFFF00"/>
                </a:highlight>
                <a:latin typeface="Calibri"/>
                <a:ea typeface="Calibri"/>
                <a:cs typeface="Calibri"/>
              </a:rPr>
              <a:t>by both</a:t>
            </a:r>
            <a:r>
              <a:rPr lang="en-US" sz="2000" dirty="0">
                <a:latin typeface="Calibri"/>
                <a:ea typeface="Calibri"/>
                <a:cs typeface="Calibri"/>
              </a:rPr>
              <a:t>:</a:t>
            </a:r>
          </a:p>
          <a:p>
            <a:pPr marL="742950" lvl="1" indent="-285750" algn="l">
              <a:buAutoNum type="alphaLcPeriod"/>
            </a:pPr>
            <a:r>
              <a:rPr lang="en-US" sz="1800" dirty="0">
                <a:latin typeface="Calibri"/>
                <a:ea typeface="Calibri"/>
                <a:cs typeface="Calibri"/>
              </a:rPr>
              <a:t>Providing the opportunity for substantive interactions with the student on a predictable and regular basis commensurate with the length of time and the amount of content in the course or competency; and</a:t>
            </a:r>
          </a:p>
          <a:p>
            <a:pPr marL="742950" lvl="1" indent="-285750" algn="l">
              <a:buAutoNum type="alphaLcPeriod"/>
            </a:pPr>
            <a:r>
              <a:rPr lang="en-US" sz="1800" dirty="0">
                <a:latin typeface="Calibri"/>
                <a:ea typeface="Calibri"/>
                <a:cs typeface="Calibri"/>
              </a:rPr>
              <a:t>Monitoring the student's academic engagement and success and ensuring that an instructor is responsible for promptly and proactively engaging in substantive interaction with the student when needed on the basis of such monitoring, or upon request by the student.</a:t>
            </a:r>
          </a:p>
          <a:p>
            <a:pPr algn="l">
              <a:lnSpc>
                <a:spcPct val="120000"/>
              </a:lnSpc>
            </a:pPr>
            <a:endParaRPr lang="en-US" b="1" dirty="0"/>
          </a:p>
          <a:p>
            <a:pPr marL="800100" lvl="1" indent="-342900" algn="l">
              <a:lnSpc>
                <a:spcPct val="120000"/>
              </a:lnSpc>
              <a:buAutoNum type="alphaLcPeriod"/>
            </a:pPr>
            <a:endParaRPr lang="en-US" dirty="0"/>
          </a:p>
          <a:p>
            <a:pPr lvl="1" algn="l"/>
            <a:endParaRPr lang="en-US"/>
          </a:p>
          <a:p>
            <a:pPr algn="l"/>
            <a:endParaRPr lang="en-US"/>
          </a:p>
        </p:txBody>
      </p:sp>
      <p:pic>
        <p:nvPicPr>
          <p:cNvPr id="5" name="Picture 4">
            <a:extLst>
              <a:ext uri="{FF2B5EF4-FFF2-40B4-BE49-F238E27FC236}">
                <a16:creationId xmlns:a16="http://schemas.microsoft.com/office/drawing/2014/main" id="{D425201A-CD99-F3FD-095C-B834C09C3E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8FA0E8CA-0528-46C6-42E1-CDCAA7BC5322}"/>
              </a:ext>
            </a:extLst>
          </p:cNvPr>
          <p:cNvSpPr>
            <a:spLocks noGrp="1"/>
          </p:cNvSpPr>
          <p:nvPr>
            <p:ph type="ctrTitle"/>
          </p:nvPr>
        </p:nvSpPr>
        <p:spPr>
          <a:xfrm>
            <a:off x="402630" y="93082"/>
            <a:ext cx="7546341" cy="946555"/>
          </a:xfrm>
        </p:spPr>
        <p:txBody>
          <a:bodyPr vert="horz" lIns="91440" tIns="45720" rIns="91440" bIns="45720" rtlCol="0" anchor="b">
            <a:noAutofit/>
          </a:bodyPr>
          <a:lstStyle/>
          <a:p>
            <a:pPr algn="l"/>
            <a:r>
              <a:rPr lang="en-US" sz="4000" dirty="0">
                <a:solidFill>
                  <a:schemeClr val="bg1"/>
                </a:solidFill>
                <a:latin typeface="Calibri"/>
                <a:ea typeface="Calibri"/>
                <a:cs typeface="Sabon Next LT"/>
              </a:rPr>
              <a:t>RSI: </a:t>
            </a:r>
            <a:r>
              <a:rPr lang="en-US" sz="4000">
                <a:solidFill>
                  <a:schemeClr val="bg1"/>
                </a:solidFill>
                <a:latin typeface="Calibri"/>
                <a:ea typeface="Calibri"/>
                <a:cs typeface="Sabon Next LT"/>
              </a:rPr>
              <a:t>What are the rules</a:t>
            </a:r>
            <a:r>
              <a:rPr lang="en-US" sz="4000" dirty="0">
                <a:solidFill>
                  <a:schemeClr val="bg1"/>
                </a:solidFill>
                <a:latin typeface="Calibri"/>
                <a:ea typeface="Calibri"/>
                <a:cs typeface="Sabon Next LT"/>
              </a:rPr>
              <a:t>? </a:t>
            </a:r>
            <a:endParaRPr lang="en-US" sz="2000" i="1" dirty="0">
              <a:solidFill>
                <a:schemeClr val="bg1"/>
              </a:solidFill>
              <a:latin typeface="Calibri"/>
              <a:ea typeface="Calibri"/>
              <a:cs typeface="Sabon Next LT"/>
            </a:endParaRPr>
          </a:p>
        </p:txBody>
      </p:sp>
    </p:spTree>
    <p:extLst>
      <p:ext uri="{BB962C8B-B14F-4D97-AF65-F5344CB8AC3E}">
        <p14:creationId xmlns:p14="http://schemas.microsoft.com/office/powerpoint/2010/main" val="75633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232B9-82F7-D78A-6104-C55F20F09C5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C4B07C8-E344-26E3-2256-D15B41C05980}"/>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6BE5578-82C7-FF23-8769-9D2B92434DCF}"/>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Content Placeholder 6">
            <a:extLst>
              <a:ext uri="{FF2B5EF4-FFF2-40B4-BE49-F238E27FC236}">
                <a16:creationId xmlns:a16="http://schemas.microsoft.com/office/drawing/2014/main" id="{7ECF10E7-C169-A549-99E6-4342C1A0D00B}"/>
              </a:ext>
            </a:extLst>
          </p:cNvPr>
          <p:cNvSpPr>
            <a:spLocks noGrp="1"/>
          </p:cNvSpPr>
          <p:nvPr>
            <p:ph sz="quarter" idx="4"/>
          </p:nvPr>
        </p:nvSpPr>
        <p:spPr>
          <a:xfrm>
            <a:off x="5785678" y="2376217"/>
            <a:ext cx="4940232" cy="3934959"/>
          </a:xfrm>
        </p:spPr>
        <p:txBody>
          <a:bodyPr vert="horz" lIns="91440" tIns="45720" rIns="91440" bIns="45720" rtlCol="0" anchor="t">
            <a:normAutofit fontScale="77500" lnSpcReduction="20000"/>
          </a:bodyPr>
          <a:lstStyle/>
          <a:p>
            <a:pPr marL="0" indent="0">
              <a:lnSpc>
                <a:spcPct val="110000"/>
              </a:lnSpc>
              <a:spcBef>
                <a:spcPts val="500"/>
              </a:spcBef>
              <a:spcAft>
                <a:spcPts val="500"/>
              </a:spcAft>
              <a:buNone/>
            </a:pPr>
            <a:r>
              <a:rPr lang="en-US" dirty="0">
                <a:latin typeface="Calibri"/>
                <a:ea typeface="Calibri"/>
                <a:cs typeface="Calibri"/>
              </a:rPr>
              <a:t>ACCJC Peer Review teams review a previous term's online sections and: </a:t>
            </a:r>
          </a:p>
          <a:p>
            <a:pPr marL="571500" indent="-342900">
              <a:lnSpc>
                <a:spcPct val="110000"/>
              </a:lnSpc>
              <a:spcBef>
                <a:spcPts val="500"/>
              </a:spcBef>
              <a:spcAft>
                <a:spcPts val="500"/>
              </a:spcAft>
            </a:pPr>
            <a:r>
              <a:rPr lang="en-US" dirty="0">
                <a:latin typeface="Calibri"/>
                <a:ea typeface="Calibri"/>
                <a:cs typeface="Calibri"/>
              </a:rPr>
              <a:t>Use the </a:t>
            </a:r>
            <a:r>
              <a:rPr lang="en-US" b="1" dirty="0">
                <a:latin typeface="Calibri"/>
                <a:ea typeface="Calibri"/>
                <a:cs typeface="Calibri"/>
                <a:hlinkClick r:id="rId3"/>
              </a:rPr>
              <a:t>DE Assessment Tool for Peer Reviewers</a:t>
            </a:r>
            <a:r>
              <a:rPr lang="en-US" dirty="0">
                <a:latin typeface="Calibri"/>
                <a:ea typeface="Calibri"/>
                <a:cs typeface="Calibri"/>
              </a:rPr>
              <a:t> to determine if we </a:t>
            </a:r>
            <a:r>
              <a:rPr lang="en-US">
                <a:latin typeface="Calibri"/>
                <a:ea typeface="Calibri"/>
                <a:cs typeface="Calibri"/>
              </a:rPr>
              <a:t>meet the </a:t>
            </a:r>
            <a:r>
              <a:rPr lang="en-US" b="1">
                <a:latin typeface="Calibri"/>
                <a:ea typeface="Calibri"/>
                <a:cs typeface="Calibri"/>
              </a:rPr>
              <a:t>85% threshold</a:t>
            </a:r>
            <a:r>
              <a:rPr lang="en-US">
                <a:latin typeface="Calibri"/>
                <a:ea typeface="Calibri"/>
                <a:cs typeface="Calibri"/>
              </a:rPr>
              <a:t> for RSI </a:t>
            </a:r>
          </a:p>
          <a:p>
            <a:pPr marL="571500" indent="-342900">
              <a:lnSpc>
                <a:spcPct val="110000"/>
              </a:lnSpc>
              <a:spcBef>
                <a:spcPts val="500"/>
              </a:spcBef>
              <a:spcAft>
                <a:spcPts val="500"/>
              </a:spcAft>
            </a:pPr>
            <a:r>
              <a:rPr lang="en-US" dirty="0">
                <a:latin typeface="Calibri"/>
                <a:ea typeface="Calibri"/>
                <a:cs typeface="Calibri"/>
              </a:rPr>
              <a:t>Complete an</a:t>
            </a:r>
            <a:r>
              <a:rPr lang="en-US" b="1" dirty="0">
                <a:latin typeface="Calibri"/>
                <a:ea typeface="Calibri"/>
                <a:cs typeface="Calibri"/>
              </a:rPr>
              <a:t> </a:t>
            </a:r>
            <a:r>
              <a:rPr lang="en-US" b="1" dirty="0">
                <a:latin typeface="Calibri"/>
                <a:ea typeface="Calibri"/>
                <a:cs typeface="Calibri"/>
                <a:hlinkClick r:id="rId4"/>
              </a:rPr>
              <a:t>Addendum to the Protocol for DE Review</a:t>
            </a:r>
            <a:r>
              <a:rPr lang="en-US" dirty="0">
                <a:latin typeface="Calibri"/>
                <a:ea typeface="Calibri"/>
                <a:cs typeface="Calibri"/>
              </a:rPr>
              <a:t> to </a:t>
            </a:r>
            <a:r>
              <a:rPr lang="en-US">
                <a:latin typeface="Calibri"/>
                <a:ea typeface="Calibri"/>
                <a:cs typeface="Calibri"/>
              </a:rPr>
              <a:t>summarize findings</a:t>
            </a:r>
          </a:p>
          <a:p>
            <a:pPr marL="571500" indent="-342900">
              <a:lnSpc>
                <a:spcPct val="110000"/>
              </a:lnSpc>
              <a:spcBef>
                <a:spcPts val="500"/>
              </a:spcBef>
              <a:spcAft>
                <a:spcPts val="500"/>
              </a:spcAft>
            </a:pPr>
            <a:r>
              <a:rPr lang="en-US" dirty="0">
                <a:latin typeface="Calibri"/>
                <a:ea typeface="Calibri"/>
                <a:cs typeface="Calibri"/>
              </a:rPr>
              <a:t>Use the </a:t>
            </a:r>
            <a:r>
              <a:rPr lang="en-US" b="1" dirty="0">
                <a:latin typeface="Calibri"/>
                <a:ea typeface="Calibri"/>
                <a:cs typeface="Calibri"/>
                <a:hlinkClick r:id="rId5"/>
              </a:rPr>
              <a:t>Quality Continuum Rubric for DE</a:t>
            </a:r>
            <a:r>
              <a:rPr lang="en-US" dirty="0">
                <a:latin typeface="Calibri"/>
                <a:ea typeface="Calibri"/>
                <a:cs typeface="Calibri"/>
              </a:rPr>
              <a:t> to provide feedback about </a:t>
            </a:r>
            <a:r>
              <a:rPr lang="en-US">
                <a:latin typeface="Calibri"/>
                <a:ea typeface="Calibri"/>
                <a:cs typeface="Calibri"/>
              </a:rPr>
              <a:t>areas the college could improve</a:t>
            </a:r>
            <a:endParaRPr lang="en-US" sz="2400" dirty="0">
              <a:latin typeface="Calibri"/>
              <a:ea typeface="Calibri"/>
              <a:cs typeface="Calibri"/>
            </a:endParaRPr>
          </a:p>
          <a:p>
            <a:pPr marL="457200" lvl="1" indent="0">
              <a:buNone/>
            </a:pPr>
            <a:endParaRPr lang="en-US" sz="1600" dirty="0">
              <a:latin typeface="Times New Roman"/>
              <a:cs typeface="Times New Roman"/>
            </a:endParaRPr>
          </a:p>
        </p:txBody>
      </p:sp>
      <p:sp>
        <p:nvSpPr>
          <p:cNvPr id="10" name="Text Placeholder 9">
            <a:extLst>
              <a:ext uri="{FF2B5EF4-FFF2-40B4-BE49-F238E27FC236}">
                <a16:creationId xmlns:a16="http://schemas.microsoft.com/office/drawing/2014/main" id="{D6A597E5-8438-36BD-FA6E-4C37839CDD9E}"/>
              </a:ext>
            </a:extLst>
          </p:cNvPr>
          <p:cNvSpPr>
            <a:spLocks noGrp="1"/>
          </p:cNvSpPr>
          <p:nvPr>
            <p:ph type="body" sz="quarter" idx="3"/>
          </p:nvPr>
        </p:nvSpPr>
        <p:spPr>
          <a:xfrm>
            <a:off x="5785678" y="1334444"/>
            <a:ext cx="5183188" cy="823912"/>
          </a:xfrm>
        </p:spPr>
        <p:txBody>
          <a:bodyPr/>
          <a:lstStyle/>
          <a:p>
            <a:r>
              <a:rPr lang="en-US" dirty="0">
                <a:latin typeface="Calibri"/>
                <a:ea typeface="Calibri"/>
                <a:cs typeface="Times New Roman"/>
              </a:rPr>
              <a:t>Institutionally &gt; Accreditation</a:t>
            </a:r>
          </a:p>
        </p:txBody>
      </p:sp>
      <p:sp>
        <p:nvSpPr>
          <p:cNvPr id="9" name="TextBox 8">
            <a:extLst>
              <a:ext uri="{FF2B5EF4-FFF2-40B4-BE49-F238E27FC236}">
                <a16:creationId xmlns:a16="http://schemas.microsoft.com/office/drawing/2014/main" id="{8082A5F6-DC02-2CC8-66AC-AC7A21208ECF}"/>
              </a:ext>
            </a:extLst>
          </p:cNvPr>
          <p:cNvSpPr txBox="1"/>
          <p:nvPr/>
        </p:nvSpPr>
        <p:spPr>
          <a:xfrm>
            <a:off x="679415" y="2375803"/>
            <a:ext cx="4400556"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spcAft>
                <a:spcPts val="400"/>
              </a:spcAft>
            </a:pPr>
            <a:r>
              <a:rPr lang="en-US" sz="2200">
                <a:latin typeface="Calibri"/>
                <a:ea typeface="Calibri"/>
                <a:cs typeface="Times New Roman"/>
              </a:rPr>
              <a:t>During the faculty evaluation cycle, outlined in </a:t>
            </a:r>
            <a:r>
              <a:rPr lang="en-US" sz="2200" b="1" dirty="0">
                <a:latin typeface="Calibri"/>
                <a:ea typeface="Calibri"/>
                <a:cs typeface="Times New Roman"/>
                <a:hlinkClick r:id="rId6"/>
              </a:rPr>
              <a:t>Article 19F</a:t>
            </a:r>
            <a:r>
              <a:rPr lang="en-US" sz="2200">
                <a:latin typeface="Calibri"/>
                <a:ea typeface="Calibri"/>
                <a:cs typeface="Times New Roman"/>
              </a:rPr>
              <a:t>:</a:t>
            </a:r>
          </a:p>
          <a:p>
            <a:pPr marL="342900" indent="-342900">
              <a:spcBef>
                <a:spcPts val="400"/>
              </a:spcBef>
              <a:spcAft>
                <a:spcPts val="400"/>
              </a:spcAft>
              <a:buFont typeface="Arial"/>
              <a:buChar char="•"/>
            </a:pPr>
            <a:r>
              <a:rPr lang="en-US" sz="2200" dirty="0">
                <a:latin typeface="Calibri"/>
                <a:ea typeface="Calibri"/>
                <a:cs typeface="Times New Roman"/>
              </a:rPr>
              <a:t>Course tour with your evaluator to show examples/evidence of RSI </a:t>
            </a:r>
            <a:endParaRPr lang="en-US" sz="2200">
              <a:latin typeface="Calibri"/>
              <a:ea typeface="Calibri"/>
              <a:cs typeface="Times New Roman"/>
            </a:endParaRPr>
          </a:p>
          <a:p>
            <a:pPr marL="342900" indent="-342900">
              <a:spcBef>
                <a:spcPts val="400"/>
              </a:spcBef>
              <a:spcAft>
                <a:spcPts val="400"/>
              </a:spcAft>
              <a:buFont typeface="Arial"/>
              <a:buChar char="•"/>
            </a:pPr>
            <a:r>
              <a:rPr lang="en-US" sz="2200" dirty="0">
                <a:latin typeface="Calibri"/>
                <a:ea typeface="Calibri"/>
                <a:cs typeface="Times New Roman"/>
              </a:rPr>
              <a:t>Online evaluation form (evaluator completes while in your online course)</a:t>
            </a:r>
            <a:endParaRPr lang="en-US" sz="2200">
              <a:latin typeface="Calibri"/>
              <a:ea typeface="Calibri"/>
              <a:cs typeface="Times New Roman"/>
            </a:endParaRPr>
          </a:p>
          <a:p>
            <a:pPr marL="342900" indent="-342900">
              <a:spcBef>
                <a:spcPts val="400"/>
              </a:spcBef>
              <a:spcAft>
                <a:spcPts val="400"/>
              </a:spcAft>
              <a:buFont typeface="Arial"/>
              <a:buChar char="•"/>
            </a:pPr>
            <a:r>
              <a:rPr lang="en-US" sz="2200">
                <a:latin typeface="Calibri"/>
                <a:ea typeface="Calibri"/>
                <a:cs typeface="Times New Roman"/>
              </a:rPr>
              <a:t>Students have an opportunity to provide feedback through surveys</a:t>
            </a:r>
          </a:p>
        </p:txBody>
      </p:sp>
      <p:sp>
        <p:nvSpPr>
          <p:cNvPr id="8" name="Text Placeholder 7">
            <a:extLst>
              <a:ext uri="{FF2B5EF4-FFF2-40B4-BE49-F238E27FC236}">
                <a16:creationId xmlns:a16="http://schemas.microsoft.com/office/drawing/2014/main" id="{6957CD3D-0C8D-7162-6147-B5801867FCAC}"/>
              </a:ext>
            </a:extLst>
          </p:cNvPr>
          <p:cNvSpPr>
            <a:spLocks noGrp="1"/>
          </p:cNvSpPr>
          <p:nvPr>
            <p:ph type="body" idx="1"/>
          </p:nvPr>
        </p:nvSpPr>
        <p:spPr>
          <a:xfrm>
            <a:off x="595843" y="1334444"/>
            <a:ext cx="5157787" cy="823912"/>
          </a:xfrm>
        </p:spPr>
        <p:txBody>
          <a:bodyPr/>
          <a:lstStyle/>
          <a:p>
            <a:r>
              <a:rPr lang="en-US" dirty="0">
                <a:latin typeface="Calibri"/>
                <a:ea typeface="Calibri"/>
                <a:cs typeface="Times New Roman"/>
              </a:rPr>
              <a:t>Individually &gt; Evaluations</a:t>
            </a:r>
          </a:p>
        </p:txBody>
      </p:sp>
      <p:pic>
        <p:nvPicPr>
          <p:cNvPr id="5" name="Picture 4">
            <a:extLst>
              <a:ext uri="{FF2B5EF4-FFF2-40B4-BE49-F238E27FC236}">
                <a16:creationId xmlns:a16="http://schemas.microsoft.com/office/drawing/2014/main" id="{9AF58619-0A0C-F452-6878-BBF63E4CF69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9A53EC11-56DF-0AC1-9197-606EB7C33086}"/>
              </a:ext>
            </a:extLst>
          </p:cNvPr>
          <p:cNvSpPr>
            <a:spLocks noGrp="1"/>
          </p:cNvSpPr>
          <p:nvPr>
            <p:ph type="title"/>
          </p:nvPr>
        </p:nvSpPr>
        <p:spPr>
          <a:xfrm>
            <a:off x="740397" y="254690"/>
            <a:ext cx="5656470" cy="839650"/>
          </a:xfrm>
        </p:spPr>
        <p:txBody>
          <a:bodyPr vert="horz" lIns="91440" tIns="45720" rIns="91440" bIns="45720" rtlCol="0" anchor="b">
            <a:noAutofit/>
          </a:bodyPr>
          <a:lstStyle/>
          <a:p>
            <a:r>
              <a:rPr lang="en-US" sz="4000" dirty="0">
                <a:solidFill>
                  <a:schemeClr val="bg1"/>
                </a:solidFill>
                <a:latin typeface="Calibri"/>
                <a:ea typeface="Calibri"/>
                <a:cs typeface="Sabon Next LT"/>
              </a:rPr>
              <a:t>RSI: How is it evaluated?</a:t>
            </a:r>
          </a:p>
        </p:txBody>
      </p:sp>
    </p:spTree>
    <p:extLst>
      <p:ext uri="{BB962C8B-B14F-4D97-AF65-F5344CB8AC3E}">
        <p14:creationId xmlns:p14="http://schemas.microsoft.com/office/powerpoint/2010/main" val="104986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1BBA5-DE2D-87B3-AFBE-EA1FD4EA08F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887411-47AA-7251-3D3A-1203BD5427F8}"/>
              </a:ext>
              <a:ext uri="{C183D7F6-B498-43B3-948B-1728B52AA6E4}">
                <adec:decorative xmlns:adec="http://schemas.microsoft.com/office/drawing/2017/decorative" val="1"/>
              </a:ext>
            </a:extLst>
          </p:cNvPr>
          <p:cNvSpPr/>
          <p:nvPr/>
        </p:nvSpPr>
        <p:spPr>
          <a:xfrm>
            <a:off x="2165" y="-992"/>
            <a:ext cx="4545513" cy="6856804"/>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libri" panose="020F0502020204030204" pitchFamily="34" charset="0"/>
            </a:endParaRPr>
          </a:p>
        </p:txBody>
      </p:sp>
      <p:sp>
        <p:nvSpPr>
          <p:cNvPr id="6" name="Rectangle 5">
            <a:extLst>
              <a:ext uri="{FF2B5EF4-FFF2-40B4-BE49-F238E27FC236}">
                <a16:creationId xmlns:a16="http://schemas.microsoft.com/office/drawing/2014/main" id="{44639BBE-A45E-DBE4-1BAD-86B45D4353F7}"/>
              </a:ext>
              <a:ext uri="{C183D7F6-B498-43B3-948B-1728B52AA6E4}">
                <adec:decorative xmlns:adec="http://schemas.microsoft.com/office/drawing/2017/decorative" val="1"/>
              </a:ext>
            </a:extLst>
          </p:cNvPr>
          <p:cNvSpPr/>
          <p:nvPr/>
        </p:nvSpPr>
        <p:spPr>
          <a:xfrm>
            <a:off x="5086659" y="3311857"/>
            <a:ext cx="6695880" cy="2464381"/>
          </a:xfrm>
          <a:prstGeom prst="rect">
            <a:avLst/>
          </a:prstGeom>
          <a:noFill/>
          <a:ln w="57150">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28370EE0-4AB2-E264-FF71-B4D0B63CE963}"/>
              </a:ext>
            </a:extLst>
          </p:cNvPr>
          <p:cNvSpPr/>
          <p:nvPr/>
        </p:nvSpPr>
        <p:spPr>
          <a:xfrm>
            <a:off x="5689600" y="6197600"/>
            <a:ext cx="5715000" cy="508000"/>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Watch out for 10 Tips to Better RSI!</a:t>
            </a:r>
          </a:p>
        </p:txBody>
      </p:sp>
      <p:pic>
        <p:nvPicPr>
          <p:cNvPr id="5" name="Picture 4">
            <a:extLst>
              <a:ext uri="{FF2B5EF4-FFF2-40B4-BE49-F238E27FC236}">
                <a16:creationId xmlns:a16="http://schemas.microsoft.com/office/drawing/2014/main" id="{8B8E7E74-2069-B44C-304F-E6D770465E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059023" y="1503"/>
            <a:ext cx="1905410" cy="764413"/>
          </a:xfrm>
          <a:prstGeom prst="rect">
            <a:avLst/>
          </a:prstGeom>
        </p:spPr>
      </p:pic>
      <p:pic>
        <p:nvPicPr>
          <p:cNvPr id="7" name="Picture 6">
            <a:extLst>
              <a:ext uri="{FF2B5EF4-FFF2-40B4-BE49-F238E27FC236}">
                <a16:creationId xmlns:a16="http://schemas.microsoft.com/office/drawing/2014/main" id="{5601A251-2520-49DD-06C5-3C7BE1C20B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364137" y="6005658"/>
            <a:ext cx="829949" cy="851877"/>
          </a:xfrm>
          <a:prstGeom prst="rect">
            <a:avLst/>
          </a:prstGeom>
        </p:spPr>
      </p:pic>
      <p:sp>
        <p:nvSpPr>
          <p:cNvPr id="10" name="TextBox 9">
            <a:extLst>
              <a:ext uri="{FF2B5EF4-FFF2-40B4-BE49-F238E27FC236}">
                <a16:creationId xmlns:a16="http://schemas.microsoft.com/office/drawing/2014/main" id="{3C8F2543-5E38-FAAF-E990-96B57FEA15AC}"/>
              </a:ext>
            </a:extLst>
          </p:cNvPr>
          <p:cNvSpPr txBox="1"/>
          <p:nvPr/>
        </p:nvSpPr>
        <p:spPr>
          <a:xfrm>
            <a:off x="5112122" y="993730"/>
            <a:ext cx="6863024"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600">
                <a:latin typeface="Calibri"/>
                <a:ea typeface="Calibri"/>
                <a:cs typeface="Calibri"/>
              </a:rPr>
              <a:t>Part 1: RSI from a "Compliance" Perspective</a:t>
            </a:r>
          </a:p>
          <a:p>
            <a:pPr marL="914400" lvl="1" indent="-457200">
              <a:buFont typeface="Courier New"/>
              <a:buChar char="o"/>
            </a:pPr>
            <a:r>
              <a:rPr lang="en-US" sz="2600">
                <a:latin typeface="Calibri"/>
                <a:ea typeface="Calibri"/>
                <a:cs typeface="Calibri"/>
              </a:rPr>
              <a:t>What is RSI?</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Who wrote the rules?</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What are the rules?</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How is it evaluated?</a:t>
            </a:r>
            <a:endParaRPr lang="en-US" sz="2600" dirty="0">
              <a:latin typeface="Calibri"/>
              <a:ea typeface="Calibri"/>
              <a:cs typeface="Calibri"/>
            </a:endParaRPr>
          </a:p>
          <a:p>
            <a:pPr marL="914400" lvl="1" indent="-457200">
              <a:buFont typeface="Courier New"/>
              <a:buChar char="o"/>
            </a:pPr>
            <a:endParaRPr lang="en-US" sz="2600" dirty="0">
              <a:latin typeface="Calibri"/>
              <a:ea typeface="Calibri"/>
              <a:cs typeface="Calibri"/>
            </a:endParaRPr>
          </a:p>
          <a:p>
            <a:pPr marL="457200" indent="-457200">
              <a:buFont typeface="Arial"/>
              <a:buChar char="•"/>
            </a:pPr>
            <a:r>
              <a:rPr lang="en-US" sz="2600" dirty="0">
                <a:latin typeface="Calibri"/>
                <a:ea typeface="Calibri"/>
                <a:cs typeface="Calibri"/>
              </a:rPr>
              <a:t>Part 2: RSI from a "Human" Perspec</a:t>
            </a:r>
            <a:r>
              <a:rPr lang="en-US" sz="2600">
                <a:latin typeface="Calibri"/>
                <a:ea typeface="Calibri"/>
                <a:cs typeface="Calibri"/>
              </a:rPr>
              <a:t>tive</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Why</a:t>
            </a:r>
            <a:r>
              <a:rPr lang="en-US" sz="2600" dirty="0">
                <a:latin typeface="Calibri"/>
                <a:ea typeface="Calibri"/>
                <a:cs typeface="Calibri"/>
              </a:rPr>
              <a:t> RSI matters?</a:t>
            </a:r>
          </a:p>
          <a:p>
            <a:pPr marL="914400" lvl="1" indent="-457200">
              <a:buFont typeface="Courier New"/>
              <a:buChar char="o"/>
            </a:pPr>
            <a:r>
              <a:rPr lang="en-US" sz="2600">
                <a:latin typeface="Calibri"/>
                <a:ea typeface="Calibri"/>
                <a:cs typeface="Calibri"/>
              </a:rPr>
              <a:t>Examples of regular interaction</a:t>
            </a:r>
            <a:endParaRPr lang="en-US" sz="2600" dirty="0">
              <a:latin typeface="Calibri"/>
              <a:ea typeface="Calibri"/>
              <a:cs typeface="Calibri"/>
            </a:endParaRPr>
          </a:p>
          <a:p>
            <a:pPr marL="914400" lvl="1" indent="-457200">
              <a:buFont typeface="Courier New"/>
              <a:buChar char="o"/>
            </a:pPr>
            <a:r>
              <a:rPr lang="en-US" sz="2600">
                <a:latin typeface="Calibri"/>
                <a:ea typeface="Calibri"/>
                <a:cs typeface="Calibri"/>
              </a:rPr>
              <a:t>Examples</a:t>
            </a:r>
            <a:r>
              <a:rPr lang="en-US" sz="2600" dirty="0">
                <a:latin typeface="Calibri"/>
                <a:ea typeface="Calibri"/>
                <a:cs typeface="Calibri"/>
              </a:rPr>
              <a:t> of substantive interaction</a:t>
            </a:r>
            <a:endParaRPr lang="en-US"/>
          </a:p>
          <a:p>
            <a:pPr marL="914400" lvl="1" indent="-457200">
              <a:buFont typeface="Courier New"/>
              <a:buChar char="o"/>
            </a:pPr>
            <a:r>
              <a:rPr lang="en-US" sz="2600">
                <a:latin typeface="Calibri"/>
                <a:ea typeface="Calibri"/>
                <a:cs typeface="Calibri"/>
              </a:rPr>
              <a:t>Q+A</a:t>
            </a:r>
            <a:endParaRPr lang="en-US" sz="2600" dirty="0">
              <a:latin typeface="Calibri"/>
              <a:ea typeface="Calibri"/>
              <a:cs typeface="Calibri"/>
            </a:endParaRPr>
          </a:p>
          <a:p>
            <a:pPr lvl="1"/>
            <a:endParaRPr lang="en-US" sz="2600" dirty="0">
              <a:latin typeface="Calibri"/>
              <a:ea typeface="Calibri"/>
              <a:cs typeface="Calibri"/>
            </a:endParaRPr>
          </a:p>
          <a:p>
            <a:endParaRPr lang="en-US" sz="2000">
              <a:latin typeface="Calibri"/>
              <a:ea typeface="Calibri"/>
              <a:cs typeface="Calibri"/>
            </a:endParaRPr>
          </a:p>
        </p:txBody>
      </p:sp>
      <p:pic>
        <p:nvPicPr>
          <p:cNvPr id="3" name="Graphic 2">
            <a:extLst>
              <a:ext uri="{FF2B5EF4-FFF2-40B4-BE49-F238E27FC236}">
                <a16:creationId xmlns:a16="http://schemas.microsoft.com/office/drawing/2014/main" id="{F3CD4127-D536-3B8A-DA49-98508EABD90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06288" y="1417064"/>
            <a:ext cx="2547257" cy="2547257"/>
          </a:xfrm>
          <a:prstGeom prst="rect">
            <a:avLst/>
          </a:prstGeom>
        </p:spPr>
      </p:pic>
      <p:sp>
        <p:nvSpPr>
          <p:cNvPr id="2" name="Title 1">
            <a:extLst>
              <a:ext uri="{FF2B5EF4-FFF2-40B4-BE49-F238E27FC236}">
                <a16:creationId xmlns:a16="http://schemas.microsoft.com/office/drawing/2014/main" id="{E2B4F095-33CF-134F-6266-16F98EB76FAF}"/>
              </a:ext>
            </a:extLst>
          </p:cNvPr>
          <p:cNvSpPr>
            <a:spLocks noGrp="1"/>
          </p:cNvSpPr>
          <p:nvPr>
            <p:ph type="ctrTitle"/>
          </p:nvPr>
        </p:nvSpPr>
        <p:spPr>
          <a:xfrm>
            <a:off x="668783" y="3314396"/>
            <a:ext cx="2881587" cy="2361325"/>
          </a:xfrm>
        </p:spPr>
        <p:txBody>
          <a:bodyPr>
            <a:noAutofit/>
          </a:bodyPr>
          <a:lstStyle/>
          <a:p>
            <a:r>
              <a:rPr lang="en-US" sz="4400">
                <a:solidFill>
                  <a:schemeClr val="bg1"/>
                </a:solidFill>
                <a:ea typeface="Lato"/>
                <a:cs typeface="Calibri"/>
              </a:rPr>
              <a:t>Agenda</a:t>
            </a:r>
            <a:br>
              <a:rPr lang="en-US" sz="4400" dirty="0">
                <a:solidFill>
                  <a:schemeClr val="bg1"/>
                </a:solidFill>
                <a:ea typeface="Lato"/>
                <a:cs typeface="Calibri"/>
              </a:rPr>
            </a:br>
            <a:r>
              <a:rPr lang="en-US" sz="4400">
                <a:solidFill>
                  <a:schemeClr val="bg1"/>
                </a:solidFill>
                <a:ea typeface="Lato"/>
                <a:cs typeface="Calibri"/>
              </a:rPr>
              <a:t>Check-in</a:t>
            </a:r>
            <a:endParaRPr lang="en-US" sz="4400">
              <a:solidFill>
                <a:schemeClr val="bg1"/>
              </a:solidFill>
              <a:ea typeface="Lato"/>
              <a:cs typeface="Calibri" panose="020F0502020204030204" pitchFamily="34" charset="0"/>
            </a:endParaRPr>
          </a:p>
        </p:txBody>
      </p:sp>
    </p:spTree>
    <p:extLst>
      <p:ext uri="{BB962C8B-B14F-4D97-AF65-F5344CB8AC3E}">
        <p14:creationId xmlns:p14="http://schemas.microsoft.com/office/powerpoint/2010/main" val="245530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ED23-17EB-A7A3-5F69-DD4D88F31C6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115DC66-79B1-14A9-D91D-5F0C8D79D204}"/>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B94E834-EE19-62DD-18E7-0B4226E30E12}"/>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8AF5DD2-6A1C-E856-A205-74F1885A1F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8" name="Rectangle 7">
            <a:extLst>
              <a:ext uri="{FF2B5EF4-FFF2-40B4-BE49-F238E27FC236}">
                <a16:creationId xmlns:a16="http://schemas.microsoft.com/office/drawing/2014/main" id="{450F8208-C8A6-D42D-9441-3D30E2869F46}"/>
              </a:ext>
              <a:ext uri="{C183D7F6-B498-43B3-948B-1728B52AA6E4}">
                <adec:decorative xmlns:adec="http://schemas.microsoft.com/office/drawing/2017/decorative" val="1"/>
              </a:ext>
            </a:extLst>
          </p:cNvPr>
          <p:cNvSpPr/>
          <p:nvPr/>
        </p:nvSpPr>
        <p:spPr>
          <a:xfrm>
            <a:off x="-63490" y="6077290"/>
            <a:ext cx="12253543" cy="778522"/>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i="1">
                <a:solidFill>
                  <a:schemeClr val="bg1"/>
                </a:solidFill>
                <a:latin typeface="Calibri"/>
                <a:ea typeface="Calibri"/>
                <a:cs typeface="Calibri"/>
              </a:rPr>
              <a:t>How do you show human instructor presence...and how can you connect online?</a:t>
            </a:r>
          </a:p>
        </p:txBody>
      </p:sp>
      <p:sp>
        <p:nvSpPr>
          <p:cNvPr id="7" name="TextBox 6">
            <a:extLst>
              <a:ext uri="{FF2B5EF4-FFF2-40B4-BE49-F238E27FC236}">
                <a16:creationId xmlns:a16="http://schemas.microsoft.com/office/drawing/2014/main" id="{503C5115-3A68-4C75-3C09-78F202FC2EF3}"/>
              </a:ext>
            </a:extLst>
          </p:cNvPr>
          <p:cNvSpPr txBox="1"/>
          <p:nvPr/>
        </p:nvSpPr>
        <p:spPr>
          <a:xfrm>
            <a:off x="7201903" y="4909044"/>
            <a:ext cx="32331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Michelle Pacansky-Brock: </a:t>
            </a:r>
            <a:r>
              <a:rPr lang="en-US" dirty="0">
                <a:hlinkClick r:id="rId4"/>
              </a:rPr>
              <a:t>Humanize Your Online Class</a:t>
            </a:r>
            <a:endParaRPr lang="en-US"/>
          </a:p>
        </p:txBody>
      </p:sp>
      <p:pic>
        <p:nvPicPr>
          <p:cNvPr id="3" name="Picture 2" descr="empathy, awareness, presence, trust interwoven">
            <a:extLst>
              <a:ext uri="{FF2B5EF4-FFF2-40B4-BE49-F238E27FC236}">
                <a16:creationId xmlns:a16="http://schemas.microsoft.com/office/drawing/2014/main" id="{37B8EA37-01B4-A051-19EC-4A1579493883}"/>
              </a:ext>
            </a:extLst>
          </p:cNvPr>
          <p:cNvPicPr>
            <a:picLocks noChangeAspect="1"/>
          </p:cNvPicPr>
          <p:nvPr/>
        </p:nvPicPr>
        <p:blipFill>
          <a:blip r:embed="rId5"/>
          <a:stretch>
            <a:fillRect/>
          </a:stretch>
        </p:blipFill>
        <p:spPr>
          <a:xfrm>
            <a:off x="7202055" y="2093624"/>
            <a:ext cx="2798618" cy="2647661"/>
          </a:xfrm>
          <a:prstGeom prst="rect">
            <a:avLst/>
          </a:prstGeom>
        </p:spPr>
      </p:pic>
      <p:sp>
        <p:nvSpPr>
          <p:cNvPr id="9" name="TextBox 8">
            <a:extLst>
              <a:ext uri="{FF2B5EF4-FFF2-40B4-BE49-F238E27FC236}">
                <a16:creationId xmlns:a16="http://schemas.microsoft.com/office/drawing/2014/main" id="{C0D31ED7-2B24-5031-4B0C-2E6CE88D0D13}"/>
              </a:ext>
            </a:extLst>
          </p:cNvPr>
          <p:cNvSpPr txBox="1"/>
          <p:nvPr/>
        </p:nvSpPr>
        <p:spPr>
          <a:xfrm>
            <a:off x="621597" y="2186722"/>
            <a:ext cx="5436503" cy="28828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400"/>
              </a:spcBef>
              <a:spcAft>
                <a:spcPts val="400"/>
              </a:spcAft>
              <a:buFont typeface="Arial"/>
              <a:buChar char="•"/>
            </a:pPr>
            <a:r>
              <a:rPr lang="en-US" sz="2800" dirty="0">
                <a:latin typeface="Calibri"/>
                <a:ea typeface="Calibri"/>
                <a:cs typeface="Times New Roman"/>
              </a:rPr>
              <a:t>Stronger </a:t>
            </a:r>
            <a:r>
              <a:rPr lang="en-US" sz="2800">
                <a:latin typeface="Calibri"/>
                <a:ea typeface="Calibri"/>
                <a:cs typeface="Times New Roman"/>
              </a:rPr>
              <a:t>instructor presence = more student success</a:t>
            </a:r>
            <a:endParaRPr lang="en-US"/>
          </a:p>
          <a:p>
            <a:pPr marL="457200" indent="-457200">
              <a:spcBef>
                <a:spcPts val="400"/>
              </a:spcBef>
              <a:spcAft>
                <a:spcPts val="400"/>
              </a:spcAft>
              <a:buFont typeface="Arial"/>
              <a:buChar char="•"/>
            </a:pPr>
            <a:r>
              <a:rPr lang="en-US" sz="2800">
                <a:latin typeface="Calibri"/>
                <a:ea typeface="Calibri"/>
                <a:cs typeface="Times New Roman"/>
              </a:rPr>
              <a:t>Stronger interactions = happier humans (instructor + students)</a:t>
            </a:r>
            <a:endParaRPr lang="en-US" sz="2800" dirty="0">
              <a:latin typeface="Calibri"/>
              <a:ea typeface="Calibri"/>
              <a:cs typeface="Times New Roman"/>
            </a:endParaRPr>
          </a:p>
          <a:p>
            <a:pPr marL="457200" indent="-457200">
              <a:spcBef>
                <a:spcPts val="400"/>
              </a:spcBef>
              <a:spcAft>
                <a:spcPts val="400"/>
              </a:spcAft>
              <a:buFont typeface="Arial"/>
              <a:buChar char="•"/>
            </a:pPr>
            <a:r>
              <a:rPr lang="en-US" sz="2800">
                <a:latin typeface="Calibri"/>
                <a:ea typeface="Calibri"/>
                <a:cs typeface="Times New Roman"/>
              </a:rPr>
              <a:t>The "human" is needed now more than ever in the "age of AI"</a:t>
            </a:r>
            <a:endParaRPr lang="en-US" sz="2800" dirty="0">
              <a:latin typeface="Calibri"/>
              <a:ea typeface="Calibri"/>
              <a:cs typeface="Times New Roman"/>
            </a:endParaRPr>
          </a:p>
        </p:txBody>
      </p:sp>
      <p:sp>
        <p:nvSpPr>
          <p:cNvPr id="2" name="Title 1">
            <a:extLst>
              <a:ext uri="{FF2B5EF4-FFF2-40B4-BE49-F238E27FC236}">
                <a16:creationId xmlns:a16="http://schemas.microsoft.com/office/drawing/2014/main" id="{39722A71-424C-ED88-0771-949BCA0C69F7}"/>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a:solidFill>
                  <a:schemeClr val="bg1"/>
                </a:solidFill>
                <a:latin typeface="Calibri"/>
                <a:ea typeface="Calibri"/>
                <a:cs typeface="Sabon Next LT"/>
              </a:rPr>
              <a:t>RSI: What does it matter?</a:t>
            </a:r>
          </a:p>
        </p:txBody>
      </p:sp>
    </p:spTree>
    <p:extLst>
      <p:ext uri="{BB962C8B-B14F-4D97-AF65-F5344CB8AC3E}">
        <p14:creationId xmlns:p14="http://schemas.microsoft.com/office/powerpoint/2010/main" val="1180212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Beyond Discussion Boards: Improving Regular + Substantive Interaction in Online Courses  </vt:lpstr>
      <vt:lpstr>Workshop Description</vt:lpstr>
      <vt:lpstr>Agenda</vt:lpstr>
      <vt:lpstr>RSI: What is it?</vt:lpstr>
      <vt:lpstr>RSI: Who wrote the rules? (hint: everyone)</vt:lpstr>
      <vt:lpstr>RSI: What are the rules? </vt:lpstr>
      <vt:lpstr>RSI: How is it evaluated?</vt:lpstr>
      <vt:lpstr>Agenda Check-in</vt:lpstr>
      <vt:lpstr>RSI: What does it matter?</vt:lpstr>
      <vt:lpstr>Reminder: What does "regular" mean?</vt:lpstr>
      <vt:lpstr>Unpacking "Regular" - Part A</vt:lpstr>
      <vt:lpstr>Make Your Presence Clear</vt:lpstr>
      <vt:lpstr>Make Interaction Expectations Clear</vt:lpstr>
      <vt:lpstr>Unpacking "Regular" - Part B</vt:lpstr>
      <vt:lpstr>Course Analytics = Aha Moments</vt:lpstr>
      <vt:lpstr>Monitoring the Gradebook</vt:lpstr>
      <vt:lpstr>Reminder: What does "substantive" mean?</vt:lpstr>
      <vt:lpstr>Unpacking "Substantive" - Part A</vt:lpstr>
      <vt:lpstr>Unpacking "Substantive" - Option B</vt:lpstr>
      <vt:lpstr>Sample Rubric</vt:lpstr>
      <vt:lpstr>Unpacking "Substantive" - Option C</vt:lpstr>
      <vt:lpstr>Sample Video Using "Studio"</vt:lpstr>
      <vt:lpstr>Unpacking "Substantive" - Option D</vt:lpstr>
      <vt:lpstr>Designing Better Discussion Boards</vt:lpstr>
      <vt:lpstr>Mix it Up with Social, Digital Annotation </vt:lpstr>
      <vt:lpstr>Q + A</vt:lpstr>
      <vt:lpstr>RSI Tools Quick Guides</vt:lpstr>
      <vt:lpstr>Thank you for attending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1529</cp:revision>
  <dcterms:created xsi:type="dcterms:W3CDTF">2026-03-16T18:39:40Z</dcterms:created>
  <dcterms:modified xsi:type="dcterms:W3CDTF">2026-03-19T22:44:29Z</dcterms:modified>
</cp:coreProperties>
</file>