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8"/>
  </p:notesMasterIdLst>
  <p:sldIdLst>
    <p:sldId id="259" r:id="rId2"/>
    <p:sldId id="260" r:id="rId3"/>
    <p:sldId id="261" r:id="rId4"/>
    <p:sldId id="286" r:id="rId5"/>
    <p:sldId id="281" r:id="rId6"/>
    <p:sldId id="262" r:id="rId7"/>
    <p:sldId id="282" r:id="rId8"/>
    <p:sldId id="264" r:id="rId9"/>
    <p:sldId id="285" r:id="rId10"/>
    <p:sldId id="265" r:id="rId11"/>
    <p:sldId id="266" r:id="rId12"/>
    <p:sldId id="267" r:id="rId13"/>
    <p:sldId id="279" r:id="rId14"/>
    <p:sldId id="268" r:id="rId15"/>
    <p:sldId id="283" r:id="rId16"/>
    <p:sldId id="269" r:id="rId17"/>
    <p:sldId id="280" r:id="rId18"/>
    <p:sldId id="270" r:id="rId19"/>
    <p:sldId id="271" r:id="rId20"/>
    <p:sldId id="272" r:id="rId21"/>
    <p:sldId id="274" r:id="rId22"/>
    <p:sldId id="284" r:id="rId23"/>
    <p:sldId id="276" r:id="rId24"/>
    <p:sldId id="275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746"/>
  </p:normalViewPr>
  <p:slideViewPr>
    <p:cSldViewPr snapToGrid="0">
      <p:cViewPr varScale="1">
        <p:scale>
          <a:sx n="89" d="100"/>
          <a:sy n="89" d="100"/>
        </p:scale>
        <p:origin x="1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24435-FFE6-4BA3-BB0D-B03C1C6742D7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F0FF-86BE-4BD3-B18D-C542193E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4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T, R,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6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9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7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52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04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0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0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5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F0FF-86BE-4BD3-B18D-C542193E1F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2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3/15/23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3/15/23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las-positas-college-literary-arts-festival-2023-tickets-551764732167?utm-campaign=social&amp;utm-content=attendeeshare&amp;utm-medium=discovery&amp;utm-term=listing&amp;utm-source=cp&amp;aff=esc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onandschuster.com/books/An-Infinite-Number-of-Parallel-Universes/Randy-Ribay/9781440588143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penguinrandomhouse.com/books/602453/patron-saints-of-nothing-by-randy-ribay/" TargetMode="External"/><Relationship Id="rId4" Type="http://schemas.openxmlformats.org/officeDocument/2006/relationships/hyperlink" Target="https://www.amazon.com/After-Shot-Drops-Randy-Ribay/dp/035810806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BUYhhqQFk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ancountrybooks.com/shop/engaged-resistance-american-indian-art-literature-and-film-from-alcatraz-to-the-nma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48clmtRGAs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nstructedartichokepress.com/gallery/ersyjjkvz9biynr8i9ximlqwjz7oz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ePCeloqAZo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con.org/Asian-American-Histories-of-the-United-States-P1769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s://brill.com/display/title/34139" TargetMode="External"/><Relationship Id="rId4" Type="http://schemas.openxmlformats.org/officeDocument/2006/relationships/hyperlink" Target="https://nyupress.org/9781479892174/global-famili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W6RkfrQ-6k?list=UULFcaiBmssmcHIDnD8j0ae_F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eventbrite.com/e/las-positas-college-literary-arts-festival-2023-tickets-551764732167?utm-campaign=social&amp;utm-content=attendeeshare&amp;utm-medium=discovery&amp;utm-term=listing&amp;utm-source=cp&amp;aff=escb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XCbmuIFD8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_d6oJ6Bod8?start=77&amp;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Crazytown-Peggy-Schimmelman/dp/154133752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goodreads.com/en/book/show/601309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w_0h3jPq2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7CB24D-DCE3-4AD3-A98D-D053541198A6}"/>
              </a:ext>
            </a:extLst>
          </p:cNvPr>
          <p:cNvSpPr txBox="1"/>
          <p:nvPr/>
        </p:nvSpPr>
        <p:spPr>
          <a:xfrm>
            <a:off x="1469408" y="5211712"/>
            <a:ext cx="925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Registration Now Open!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16C738C-F964-B469-1EFC-51C4FC058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938403"/>
            <a:ext cx="11399100" cy="369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6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752C75-1341-49C5-A435-D04301F7A5C4}"/>
              </a:ext>
            </a:extLst>
          </p:cNvPr>
          <p:cNvSpPr txBox="1"/>
          <p:nvPr/>
        </p:nvSpPr>
        <p:spPr>
          <a:xfrm>
            <a:off x="527712" y="1774751"/>
            <a:ext cx="15138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Ava </a:t>
            </a:r>
            <a:r>
              <a:rPr lang="en-US" b="1" dirty="0" err="1">
                <a:solidFill>
                  <a:srgbClr val="C00000"/>
                </a:solidFill>
              </a:rPr>
              <a:t>LaShay</a:t>
            </a:r>
            <a:r>
              <a:rPr lang="en-US" b="1" dirty="0">
                <a:solidFill>
                  <a:srgbClr val="C00000"/>
                </a:solidFill>
              </a:rPr>
              <a:t> a</a:t>
            </a:r>
          </a:p>
          <a:p>
            <a:r>
              <a:rPr lang="en-US" b="1" dirty="0">
                <a:solidFill>
                  <a:srgbClr val="C00000"/>
                </a:solidFill>
              </a:rPr>
              <a:t>Former student of Las Positas College.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Published in two Las Positas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Hosts drag shows throughout the Bay Area.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17707-EA32-4F93-9C43-E987064502ED}"/>
              </a:ext>
            </a:extLst>
          </p:cNvPr>
          <p:cNvSpPr txBox="1"/>
          <p:nvPr/>
        </p:nvSpPr>
        <p:spPr>
          <a:xfrm>
            <a:off x="10263118" y="1933601"/>
            <a:ext cx="14011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Avery Night </a:t>
            </a:r>
          </a:p>
          <a:p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She has only been doing drag for 5 months but has over one hundred shows under her belt.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9FC69-5C6D-467D-8877-7ADCA912EEBF}"/>
              </a:ext>
            </a:extLst>
          </p:cNvPr>
          <p:cNvSpPr txBox="1"/>
          <p:nvPr/>
        </p:nvSpPr>
        <p:spPr>
          <a:xfrm>
            <a:off x="1239671" y="752134"/>
            <a:ext cx="9498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Ava </a:t>
            </a:r>
            <a:r>
              <a:rPr lang="en-US" sz="2800" b="1" dirty="0" err="1">
                <a:solidFill>
                  <a:srgbClr val="C00000"/>
                </a:solidFill>
              </a:rPr>
              <a:t>LaShay</a:t>
            </a:r>
            <a:r>
              <a:rPr lang="en-US" sz="2800" b="1" dirty="0">
                <a:solidFill>
                  <a:srgbClr val="C00000"/>
                </a:solidFill>
              </a:rPr>
              <a:t> and Avery Night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Drag Queen Storytime for Kids and Kids at Heart</a:t>
            </a:r>
          </a:p>
        </p:txBody>
      </p:sp>
      <p:pic>
        <p:nvPicPr>
          <p:cNvPr id="14338" name="Picture 2" descr="Ava LaShay">
            <a:extLst>
              <a:ext uri="{FF2B5EF4-FFF2-40B4-BE49-F238E27FC236}">
                <a16:creationId xmlns:a16="http://schemas.microsoft.com/office/drawing/2014/main" id="{75FB944C-54C1-437E-9A13-B8DEE438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71" y="1976720"/>
            <a:ext cx="4065802" cy="337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very Night">
            <a:extLst>
              <a:ext uri="{FF2B5EF4-FFF2-40B4-BE49-F238E27FC236}">
                <a16:creationId xmlns:a16="http://schemas.microsoft.com/office/drawing/2014/main" id="{797B5039-DCF5-4AB9-BFA6-0D51FF58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1976720"/>
            <a:ext cx="3555429" cy="345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9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752C75-1341-49C5-A435-D04301F7A5C4}"/>
              </a:ext>
            </a:extLst>
          </p:cNvPr>
          <p:cNvSpPr txBox="1"/>
          <p:nvPr/>
        </p:nvSpPr>
        <p:spPr>
          <a:xfrm>
            <a:off x="459474" y="2141953"/>
            <a:ext cx="14239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 </a:t>
            </a:r>
            <a:r>
              <a:rPr lang="en-US" b="1" i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Infinite Number of Parallel Universes,</a:t>
            </a:r>
            <a:endParaRPr lang="en-US" b="1" i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 </a:t>
            </a:r>
            <a:r>
              <a:rPr lang="en-US" b="1" i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After the Shot Drops,</a:t>
            </a:r>
            <a:r>
              <a:rPr lang="en-US" b="1" dirty="0">
                <a:solidFill>
                  <a:srgbClr val="C00000"/>
                </a:solidFill>
              </a:rPr>
              <a:t> and </a:t>
            </a:r>
            <a:r>
              <a:rPr lang="en-US" b="1" i="1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Patron Saints of Nothing</a:t>
            </a:r>
            <a:r>
              <a:rPr lang="en-US" b="1" dirty="0">
                <a:solidFill>
                  <a:srgbClr val="C00000"/>
                </a:solidFill>
              </a:rPr>
              <a:t>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17707-EA32-4F93-9C43-E987064502ED}"/>
              </a:ext>
            </a:extLst>
          </p:cNvPr>
          <p:cNvSpPr txBox="1"/>
          <p:nvPr/>
        </p:nvSpPr>
        <p:spPr>
          <a:xfrm>
            <a:off x="9272122" y="1969126"/>
            <a:ext cx="2281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“After the Shot…”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Selected as a Freeman Book Award winner, and was a finalist for the National Book Award, LA Times Book Prize, Walden Book Award, Edgar Award, International Thriller Writers Award, and the CILIP Carnegie Medal.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9FC69-5C6D-467D-8877-7ADCA912EEBF}"/>
              </a:ext>
            </a:extLst>
          </p:cNvPr>
          <p:cNvSpPr txBox="1"/>
          <p:nvPr/>
        </p:nvSpPr>
        <p:spPr>
          <a:xfrm>
            <a:off x="1286301" y="418404"/>
            <a:ext cx="9498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National Book Award Finalist Randy </a:t>
            </a:r>
            <a:r>
              <a:rPr lang="en-US" sz="3200" b="1" dirty="0" err="1">
                <a:solidFill>
                  <a:srgbClr val="C00000"/>
                </a:solidFill>
              </a:rPr>
              <a:t>Ribay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In Conversation with </a:t>
            </a:r>
            <a:r>
              <a:rPr lang="en-US" sz="3200" b="1" dirty="0" err="1">
                <a:solidFill>
                  <a:srgbClr val="C00000"/>
                </a:solidFill>
              </a:rPr>
              <a:t>Anamarie</a:t>
            </a:r>
            <a:r>
              <a:rPr lang="en-US" sz="3200" b="1" dirty="0">
                <a:solidFill>
                  <a:srgbClr val="C00000"/>
                </a:solidFill>
              </a:rPr>
              <a:t> Navarro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Young Adult Fiction Workshop</a:t>
            </a:r>
          </a:p>
        </p:txBody>
      </p:sp>
      <p:pic>
        <p:nvPicPr>
          <p:cNvPr id="13314" name="Picture 2" descr="Randy Ribay">
            <a:extLst>
              <a:ext uri="{FF2B5EF4-FFF2-40B4-BE49-F238E27FC236}">
                <a16:creationId xmlns:a16="http://schemas.microsoft.com/office/drawing/2014/main" id="{A75DCB28-E41B-448F-BFBE-2571D13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54" y="214195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atron Saints of Nothing">
            <a:extLst>
              <a:ext uri="{FF2B5EF4-FFF2-40B4-BE49-F238E27FC236}">
                <a16:creationId xmlns:a16="http://schemas.microsoft.com/office/drawing/2014/main" id="{6F5A230B-2DA8-4F4F-A907-0A30F088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71" y="2141952"/>
            <a:ext cx="22818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9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752C75-1341-49C5-A435-D04301F7A5C4}"/>
              </a:ext>
            </a:extLst>
          </p:cNvPr>
          <p:cNvSpPr txBox="1"/>
          <p:nvPr/>
        </p:nvSpPr>
        <p:spPr>
          <a:xfrm>
            <a:off x="619957" y="1495621"/>
            <a:ext cx="14239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Afghan-American writer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 </a:t>
            </a:r>
          </a:p>
          <a:p>
            <a:r>
              <a:rPr lang="en-US" b="1" dirty="0">
                <a:solidFill>
                  <a:srgbClr val="C00000"/>
                </a:solidFill>
              </a:rPr>
              <a:t> Became famous after 9/11 for a viral email 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Facilitated the SF Writers Workshop for over 20 years.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17707-EA32-4F93-9C43-E987064502ED}"/>
              </a:ext>
            </a:extLst>
          </p:cNvPr>
          <p:cNvSpPr txBox="1"/>
          <p:nvPr/>
        </p:nvSpPr>
        <p:spPr>
          <a:xfrm>
            <a:off x="10084558" y="1495622"/>
            <a:ext cx="14011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Won the 2010 Northern California Book Award,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Selected for San Francisco’s One City One Book read, and broadcast on NPR.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9FC69-5C6D-467D-8877-7ADCA912EEBF}"/>
              </a:ext>
            </a:extLst>
          </p:cNvPr>
          <p:cNvSpPr txBox="1"/>
          <p:nvPr/>
        </p:nvSpPr>
        <p:spPr>
          <a:xfrm>
            <a:off x="601641" y="541514"/>
            <a:ext cx="11062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Northern California Book Award Winner Tamim </a:t>
            </a:r>
            <a:r>
              <a:rPr lang="en-US" sz="2800" b="1" dirty="0" err="1">
                <a:solidFill>
                  <a:srgbClr val="C00000"/>
                </a:solidFill>
              </a:rPr>
              <a:t>Ansary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Memoir Master Class</a:t>
            </a:r>
          </a:p>
        </p:txBody>
      </p:sp>
      <p:pic>
        <p:nvPicPr>
          <p:cNvPr id="12290" name="Picture 2" descr="Tamim Ansary | PublicAffairs">
            <a:extLst>
              <a:ext uri="{FF2B5EF4-FFF2-40B4-BE49-F238E27FC236}">
                <a16:creationId xmlns:a16="http://schemas.microsoft.com/office/drawing/2014/main" id="{0DA85641-9451-45A6-B523-534E869C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36" y="1868998"/>
            <a:ext cx="4648182" cy="30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estiny Disrupted: A History of the World Through Islamic Eyes by [Tamim Ansary]">
            <a:extLst>
              <a:ext uri="{FF2B5EF4-FFF2-40B4-BE49-F238E27FC236}">
                <a16:creationId xmlns:a16="http://schemas.microsoft.com/office/drawing/2014/main" id="{012F6F4B-6814-49AC-8CBB-64295DC7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80" y="1553985"/>
            <a:ext cx="2981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1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amim Ansary: Master Narratives of World History (Spring 2017)">
            <a:hlinkClick r:id="" action="ppaction://media"/>
            <a:extLst>
              <a:ext uri="{FF2B5EF4-FFF2-40B4-BE49-F238E27FC236}">
                <a16:creationId xmlns:a16="http://schemas.microsoft.com/office/drawing/2014/main" id="{D7B2FA54-FB27-4E52-B6FF-FEF8F69F70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7625" y="525431"/>
            <a:ext cx="8786325" cy="4942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D7886-6833-462C-90C0-D756CC6FCC9D}"/>
              </a:ext>
            </a:extLst>
          </p:cNvPr>
          <p:cNvSpPr txBox="1"/>
          <p:nvPr/>
        </p:nvSpPr>
        <p:spPr>
          <a:xfrm>
            <a:off x="1996751" y="5850294"/>
            <a:ext cx="864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Tamim </a:t>
            </a:r>
            <a:r>
              <a:rPr lang="en-US" dirty="0" err="1"/>
              <a:t>Ansary</a:t>
            </a:r>
            <a:r>
              <a:rPr lang="en-US" dirty="0"/>
              <a:t> on </a:t>
            </a:r>
            <a:r>
              <a:rPr lang="en-US" dirty="0" err="1"/>
              <a:t>Bleshing</a:t>
            </a:r>
            <a:r>
              <a:rPr lang="en-US" dirty="0"/>
              <a:t> (Gesundheit</a:t>
            </a:r>
            <a:r>
              <a:rPr lang="en-US"/>
              <a:t>) (min 2:18)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9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752C75-1341-49C5-A435-D04301F7A5C4}"/>
              </a:ext>
            </a:extLst>
          </p:cNvPr>
          <p:cNvSpPr txBox="1"/>
          <p:nvPr/>
        </p:nvSpPr>
        <p:spPr>
          <a:xfrm>
            <a:off x="452412" y="671691"/>
            <a:ext cx="1423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 Kim Shuck: 7th Poet Laureate of San Francisco</a:t>
            </a:r>
          </a:p>
          <a:p>
            <a:r>
              <a:rPr lang="en-US" b="1" dirty="0">
                <a:solidFill>
                  <a:srgbClr val="C00000"/>
                </a:solidFill>
              </a:rPr>
              <a:t> </a:t>
            </a:r>
          </a:p>
          <a:p>
            <a:r>
              <a:rPr lang="en-US" b="1" dirty="0">
                <a:solidFill>
                  <a:srgbClr val="C00000"/>
                </a:solidFill>
              </a:rPr>
              <a:t>Jennifer Elise Foerster: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The recipient of a NEA fellowship and Wallace </a:t>
            </a:r>
            <a:r>
              <a:rPr lang="en-US" b="1" dirty="0" err="1">
                <a:solidFill>
                  <a:srgbClr val="C00000"/>
                </a:solidFill>
              </a:rPr>
              <a:t>Stegner</a:t>
            </a:r>
            <a:r>
              <a:rPr lang="en-US" b="1" dirty="0">
                <a:solidFill>
                  <a:srgbClr val="C00000"/>
                </a:solidFill>
              </a:rPr>
              <a:t> Fellow in Poetry Workshop. 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17707-EA32-4F93-9C43-E987064502ED}"/>
              </a:ext>
            </a:extLst>
          </p:cNvPr>
          <p:cNvSpPr txBox="1"/>
          <p:nvPr/>
        </p:nvSpPr>
        <p:spPr>
          <a:xfrm>
            <a:off x="10195343" y="978867"/>
            <a:ext cx="15200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Dean Rader:</a:t>
            </a:r>
          </a:p>
          <a:p>
            <a:r>
              <a:rPr lang="en-US" b="1" dirty="0">
                <a:solidFill>
                  <a:srgbClr val="C00000"/>
                </a:solidFill>
              </a:rPr>
              <a:t>T.S. Eliot Poetry Prize Winner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 </a:t>
            </a:r>
            <a:r>
              <a:rPr lang="en-US" b="1" i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Engaged Resistance: American Indian Art, Literature, and Film from Alcatraz to the NMAI</a:t>
            </a:r>
            <a:r>
              <a:rPr lang="en-US" b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9FC69-5C6D-467D-8877-7ADCA912EEBF}"/>
              </a:ext>
            </a:extLst>
          </p:cNvPr>
          <p:cNvSpPr txBox="1"/>
          <p:nvPr/>
        </p:nvSpPr>
        <p:spPr>
          <a:xfrm>
            <a:off x="1162834" y="369164"/>
            <a:ext cx="949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Native American Poetry Panel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with 7th Poet Laureate of San Francisco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Kim Shuck, Jennifer Elise Foerster, and Dean Rader</a:t>
            </a:r>
          </a:p>
        </p:txBody>
      </p:sp>
      <p:pic>
        <p:nvPicPr>
          <p:cNvPr id="11266" name="Picture 2" descr="Kim Shuck">
            <a:extLst>
              <a:ext uri="{FF2B5EF4-FFF2-40B4-BE49-F238E27FC236}">
                <a16:creationId xmlns:a16="http://schemas.microsoft.com/office/drawing/2014/main" id="{637846D3-A072-4C46-BBA6-E4080567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49" y="2267122"/>
            <a:ext cx="2369521" cy="33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Jennifer Elise Foester">
            <a:extLst>
              <a:ext uri="{FF2B5EF4-FFF2-40B4-BE49-F238E27FC236}">
                <a16:creationId xmlns:a16="http://schemas.microsoft.com/office/drawing/2014/main" id="{73817D5A-7D56-4657-9A7F-CB37B879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10" y="2278431"/>
            <a:ext cx="2369521" cy="34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ean Rader">
            <a:extLst>
              <a:ext uri="{FF2B5EF4-FFF2-40B4-BE49-F238E27FC236}">
                <a16:creationId xmlns:a16="http://schemas.microsoft.com/office/drawing/2014/main" id="{8F0B7C3C-9722-4834-855E-AA3EEEE4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16" y="2226164"/>
            <a:ext cx="2386579" cy="344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0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D562876F-83F5-DFBE-DD3D-E39AB0894B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14925" y="857250"/>
            <a:ext cx="6743363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DF007F-AC98-CB55-FCB2-C5255F982F0C}"/>
              </a:ext>
            </a:extLst>
          </p:cNvPr>
          <p:cNvSpPr txBox="1"/>
          <p:nvPr/>
        </p:nvSpPr>
        <p:spPr>
          <a:xfrm>
            <a:off x="333712" y="428625"/>
            <a:ext cx="47812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343434"/>
                </a:solidFill>
                <a:effectLst/>
                <a:latin typeface="Founders Grotesk"/>
              </a:rPr>
              <a:t>As part of the 2020 Dear Poet project, students around the country and the world wrote letters to Kim Shuck in response to a video of her reading her poem ”Smuggling Cherokee</a:t>
            </a:r>
            <a:r>
              <a:rPr lang="en-US" sz="2000" b="0" i="0" dirty="0">
                <a:effectLst/>
                <a:latin typeface="Founders Grotesk"/>
              </a:rPr>
              <a:t>”</a:t>
            </a:r>
            <a:r>
              <a:rPr lang="en-US" sz="2000" b="0" i="0" dirty="0">
                <a:solidFill>
                  <a:srgbClr val="343434"/>
                </a:solidFill>
                <a:effectLst/>
                <a:latin typeface="Founders Grotesk"/>
              </a:rPr>
              <a:t> aloud. 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04F25-3374-080F-2EF2-565CF73DE4B1}"/>
              </a:ext>
            </a:extLst>
          </p:cNvPr>
          <p:cNvSpPr txBox="1"/>
          <p:nvPr/>
        </p:nvSpPr>
        <p:spPr>
          <a:xfrm>
            <a:off x="471488" y="2600325"/>
            <a:ext cx="33861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“Dear Ms. Kim Shuck,</a:t>
            </a:r>
          </a:p>
          <a:p>
            <a:r>
              <a:rPr lang="en-US" b="0" i="0" dirty="0">
                <a:effectLst/>
                <a:latin typeface="Founders Grotesk"/>
              </a:rPr>
              <a:t>I connected with your poem, “Smuggling Cherokee.” Your unusual oxymorons such as “good mistranslations” helped me discover how I can help identify myself. Throughout the poem, you grapple with your identity and while I read it I did too….”</a:t>
            </a:r>
          </a:p>
          <a:p>
            <a:r>
              <a:rPr lang="en-US" dirty="0" err="1">
                <a:latin typeface="Founders Grotesk"/>
              </a:rPr>
              <a:t>Ahn</a:t>
            </a:r>
            <a:r>
              <a:rPr lang="en-US" dirty="0">
                <a:latin typeface="Founders Grotesk"/>
              </a:rPr>
              <a:t>,</a:t>
            </a:r>
          </a:p>
          <a:p>
            <a:r>
              <a:rPr lang="en-US" b="0" i="0" dirty="0">
                <a:effectLst/>
                <a:latin typeface="Founders Grotesk"/>
              </a:rPr>
              <a:t>Grade 9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752C75-1341-49C5-A435-D04301F7A5C4}"/>
              </a:ext>
            </a:extLst>
          </p:cNvPr>
          <p:cNvSpPr txBox="1"/>
          <p:nvPr/>
        </p:nvSpPr>
        <p:spPr>
          <a:xfrm>
            <a:off x="527713" y="2141953"/>
            <a:ext cx="17950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Author of </a:t>
            </a:r>
            <a:r>
              <a:rPr lang="en-US" b="1" i="1" u="sng" dirty="0">
                <a:solidFill>
                  <a:srgbClr val="C00000"/>
                </a:solidFill>
              </a:rPr>
              <a:t>Gravity: Stories about Women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u="sng" dirty="0">
                <a:solidFill>
                  <a:srgbClr val="C00000"/>
                </a:solidFill>
              </a:rPr>
              <a:t>Hiding in the World</a:t>
            </a:r>
            <a:r>
              <a:rPr lang="en-US" b="1" dirty="0">
                <a:solidFill>
                  <a:srgbClr val="C00000"/>
                </a:solidFill>
              </a:rPr>
              <a:t>, &amp;</a:t>
            </a:r>
          </a:p>
          <a:p>
            <a:r>
              <a:rPr lang="en-US" b="1" i="1" u="sng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Days Without (Sky): A Poem Tarot,</a:t>
            </a:r>
            <a:r>
              <a:rPr lang="en-US" b="1" u="sng" dirty="0">
                <a:solidFill>
                  <a:srgbClr val="C00000"/>
                </a:solidFill>
              </a:rPr>
              <a:t> </a:t>
            </a:r>
            <a:r>
              <a:rPr lang="en-US" b="1" dirty="0">
                <a:solidFill>
                  <a:srgbClr val="C00000"/>
                </a:solidFill>
              </a:rPr>
              <a:t>seventy-eight short prose poems in the form of a tarot deck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17707-EA32-4F93-9C43-E987064502ED}"/>
              </a:ext>
            </a:extLst>
          </p:cNvPr>
          <p:cNvSpPr txBox="1"/>
          <p:nvPr/>
        </p:nvSpPr>
        <p:spPr>
          <a:xfrm>
            <a:off x="10144835" y="2141953"/>
            <a:ext cx="1401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She teaches literature and writing at California College of the Arts.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9FC69-5C6D-467D-8877-7ADCA912EEBF}"/>
              </a:ext>
            </a:extLst>
          </p:cNvPr>
          <p:cNvSpPr txBox="1"/>
          <p:nvPr/>
        </p:nvSpPr>
        <p:spPr>
          <a:xfrm>
            <a:off x="1346579" y="445700"/>
            <a:ext cx="9498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Judith </a:t>
            </a:r>
            <a:r>
              <a:rPr lang="en-US" sz="3200" b="1" dirty="0" err="1">
                <a:solidFill>
                  <a:srgbClr val="C00000"/>
                </a:solidFill>
              </a:rPr>
              <a:t>Serin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Feminist Writing Workshop</a:t>
            </a:r>
          </a:p>
        </p:txBody>
      </p:sp>
      <p:pic>
        <p:nvPicPr>
          <p:cNvPr id="10242" name="Picture 2" descr="Judith_Serin_b9f740cd-7425-42d5-b901-237cbf6c7fef_480x480.jpeg">
            <a:extLst>
              <a:ext uri="{FF2B5EF4-FFF2-40B4-BE49-F238E27FC236}">
                <a16:creationId xmlns:a16="http://schemas.microsoft.com/office/drawing/2014/main" id="{ACFF0404-7933-4521-BF71-105F73EEA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95" y="2286000"/>
            <a:ext cx="3124485" cy="39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ravity by Judith Serin">
            <a:extLst>
              <a:ext uri="{FF2B5EF4-FFF2-40B4-BE49-F238E27FC236}">
                <a16:creationId xmlns:a16="http://schemas.microsoft.com/office/drawing/2014/main" id="{045D6832-A2DF-43A0-8590-3C6613D8C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29" y="2286000"/>
            <a:ext cx="2892898" cy="40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0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Judith Serin - 'Gravity' Book Launch  - BSPG">
            <a:hlinkClick r:id="" action="ppaction://media"/>
            <a:extLst>
              <a:ext uri="{FF2B5EF4-FFF2-40B4-BE49-F238E27FC236}">
                <a16:creationId xmlns:a16="http://schemas.microsoft.com/office/drawing/2014/main" id="{92794566-F937-FAEE-E38D-C4DD3386E6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9238" y="1400642"/>
            <a:ext cx="8059236" cy="4553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77E9A6-1BCE-82C1-68E5-34ED0615D88C}"/>
              </a:ext>
            </a:extLst>
          </p:cNvPr>
          <p:cNvSpPr txBox="1"/>
          <p:nvPr/>
        </p:nvSpPr>
        <p:spPr>
          <a:xfrm>
            <a:off x="3563007" y="704193"/>
            <a:ext cx="6095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Judith Serin reads “Mail” from </a:t>
            </a:r>
            <a:r>
              <a:rPr lang="en-US" sz="2400" i="1" dirty="0"/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2921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752C75-1341-49C5-A435-D04301F7A5C4}"/>
              </a:ext>
            </a:extLst>
          </p:cNvPr>
          <p:cNvSpPr txBox="1"/>
          <p:nvPr/>
        </p:nvSpPr>
        <p:spPr>
          <a:xfrm>
            <a:off x="495138" y="1138250"/>
            <a:ext cx="15753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Nancy Davis Kho: </a:t>
            </a:r>
          </a:p>
          <a:p>
            <a:r>
              <a:rPr lang="en-US" b="1" dirty="0">
                <a:solidFill>
                  <a:srgbClr val="C00000"/>
                </a:solidFill>
              </a:rPr>
              <a:t>speaker, author, and podcaster whose work has appeared </a:t>
            </a:r>
          </a:p>
          <a:p>
            <a:r>
              <a:rPr lang="en-US" b="1" dirty="0">
                <a:solidFill>
                  <a:srgbClr val="C00000"/>
                </a:solidFill>
              </a:rPr>
              <a:t>in the Washington Post, San Francisco Chronicle, and NPR affiliate KQED.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17707-EA32-4F93-9C43-E987064502ED}"/>
              </a:ext>
            </a:extLst>
          </p:cNvPr>
          <p:cNvSpPr txBox="1"/>
          <p:nvPr/>
        </p:nvSpPr>
        <p:spPr>
          <a:xfrm>
            <a:off x="9963806" y="1896322"/>
            <a:ext cx="18498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His debut novel </a:t>
            </a:r>
            <a:r>
              <a:rPr lang="en-US" b="1" i="1" dirty="0">
                <a:solidFill>
                  <a:srgbClr val="C00000"/>
                </a:solidFill>
              </a:rPr>
              <a:t>Big Familia</a:t>
            </a:r>
            <a:r>
              <a:rPr lang="en-US" b="1" dirty="0">
                <a:solidFill>
                  <a:srgbClr val="C00000"/>
                </a:solidFill>
              </a:rPr>
              <a:t> was finalist for the PEN/Heming-way Debut Novel 2020 Award &amp; a finalist for a LAMBDA 2020 award for Bisexual Fiction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9FC69-5C6D-467D-8877-7ADCA912EEBF}"/>
              </a:ext>
            </a:extLst>
          </p:cNvPr>
          <p:cNvSpPr txBox="1"/>
          <p:nvPr/>
        </p:nvSpPr>
        <p:spPr>
          <a:xfrm>
            <a:off x="1282837" y="353420"/>
            <a:ext cx="9498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Get Published! Tips &amp; Tricks from Writers Who Lived to Tell the Tale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Nancy Davis Kho and Tomás Moniz</a:t>
            </a:r>
          </a:p>
        </p:txBody>
      </p:sp>
      <p:pic>
        <p:nvPicPr>
          <p:cNvPr id="9218" name="Picture 2" descr="Nancy Kho">
            <a:extLst>
              <a:ext uri="{FF2B5EF4-FFF2-40B4-BE49-F238E27FC236}">
                <a16:creationId xmlns:a16="http://schemas.microsoft.com/office/drawing/2014/main" id="{13DB83A4-51B1-4BA5-9BD2-19B76C2D8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9" y="1842999"/>
            <a:ext cx="3525459" cy="44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omas Moniz">
            <a:extLst>
              <a:ext uri="{FF2B5EF4-FFF2-40B4-BE49-F238E27FC236}">
                <a16:creationId xmlns:a16="http://schemas.microsoft.com/office/drawing/2014/main" id="{CDA3CE97-DB94-457D-B6A0-28D756EC1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20" y="1842998"/>
            <a:ext cx="3312414" cy="44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6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752C75-1341-49C5-A435-D04301F7A5C4}"/>
              </a:ext>
            </a:extLst>
          </p:cNvPr>
          <p:cNvSpPr txBox="1"/>
          <p:nvPr/>
        </p:nvSpPr>
        <p:spPr>
          <a:xfrm>
            <a:off x="574342" y="694561"/>
            <a:ext cx="14239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Professor of ethnic studies and an associate dean of diversity, equity, inclusion, belonging, and justice at UC Berkeley and the author of </a:t>
            </a:r>
            <a:r>
              <a:rPr lang="en-US" b="1" i="1" dirty="0">
                <a:solidFill>
                  <a:srgbClr val="C00000"/>
                </a:solidFill>
                <a:hlinkClick r:id="rId3" tooltip="AsianAmericanHistoriesofthe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Asian American Histories of the United States</a:t>
            </a:r>
            <a:r>
              <a:rPr lang="en-US" b="1" i="1" dirty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17707-EA32-4F93-9C43-E987064502ED}"/>
              </a:ext>
            </a:extLst>
          </p:cNvPr>
          <p:cNvSpPr txBox="1"/>
          <p:nvPr/>
        </p:nvSpPr>
        <p:spPr>
          <a:xfrm>
            <a:off x="10082855" y="1209567"/>
            <a:ext cx="1645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C00000"/>
                </a:solidFill>
              </a:rPr>
              <a:t>Empire of Care: Nursing and Migration in Filipino American History,</a:t>
            </a:r>
          </a:p>
          <a:p>
            <a:r>
              <a:rPr lang="en-US" b="1" i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 Families: A History of Asian International Adoption in America,</a:t>
            </a:r>
            <a:r>
              <a:rPr lang="en-US" b="1" dirty="0">
                <a:solidFill>
                  <a:srgbClr val="C00000"/>
                </a:solidFill>
              </a:rPr>
              <a:t> and </a:t>
            </a:r>
            <a:r>
              <a:rPr lang="en-US" b="1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Gendering the Trans-Pacific World.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9FC69-5C6D-467D-8877-7ADCA912EEBF}"/>
              </a:ext>
            </a:extLst>
          </p:cNvPr>
          <p:cNvSpPr txBox="1"/>
          <p:nvPr/>
        </p:nvSpPr>
        <p:spPr>
          <a:xfrm>
            <a:off x="1286300" y="694561"/>
            <a:ext cx="94988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 Catherine </a:t>
            </a:r>
            <a:r>
              <a:rPr lang="en-US" sz="2800" b="1" dirty="0" err="1">
                <a:solidFill>
                  <a:srgbClr val="C00000"/>
                </a:solidFill>
              </a:rPr>
              <a:t>Ceniza</a:t>
            </a:r>
            <a:r>
              <a:rPr lang="en-US" sz="2800" b="1" dirty="0">
                <a:solidFill>
                  <a:srgbClr val="C00000"/>
                </a:solidFill>
              </a:rPr>
              <a:t> Choy on Asian Americans in the U.S., Scholarly Writing &amp; Publishing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in conversation with LPC Ethnic Studies Professor </a:t>
            </a:r>
            <a:r>
              <a:rPr lang="en-US" dirty="0" err="1">
                <a:solidFill>
                  <a:srgbClr val="C00000"/>
                </a:solidFill>
              </a:rPr>
              <a:t>Thien</a:t>
            </a:r>
            <a:r>
              <a:rPr lang="en-US" dirty="0">
                <a:solidFill>
                  <a:srgbClr val="C00000"/>
                </a:solidFill>
              </a:rPr>
              <a:t>-Huong </a:t>
            </a:r>
            <a:r>
              <a:rPr lang="en-US" dirty="0" err="1">
                <a:solidFill>
                  <a:srgbClr val="C00000"/>
                </a:solidFill>
              </a:rPr>
              <a:t>Ninh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atherine Choy">
            <a:extLst>
              <a:ext uri="{FF2B5EF4-FFF2-40B4-BE49-F238E27FC236}">
                <a16:creationId xmlns:a16="http://schemas.microsoft.com/office/drawing/2014/main" id="{E856EDC9-3B71-4B21-92C0-E311AB8FC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67" y="2090317"/>
            <a:ext cx="7169623" cy="40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2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B5F87A-1431-4D01-95BC-34CAAF0C1752}"/>
              </a:ext>
            </a:extLst>
          </p:cNvPr>
          <p:cNvSpPr/>
          <p:nvPr/>
        </p:nvSpPr>
        <p:spPr>
          <a:xfrm>
            <a:off x="696037" y="305068"/>
            <a:ext cx="110000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cap="all" dirty="0">
                <a:solidFill>
                  <a:srgbClr val="C00000"/>
                </a:solidFill>
                <a:latin typeface="semi-bold"/>
              </a:rPr>
              <a:t>AMERICAN BOOK AWARD Winner</a:t>
            </a:r>
          </a:p>
          <a:p>
            <a:pPr algn="ctr"/>
            <a:r>
              <a:rPr lang="en-US" sz="3800" b="1" cap="all" dirty="0">
                <a:solidFill>
                  <a:srgbClr val="C00000"/>
                </a:solidFill>
                <a:latin typeface="semi-bold"/>
              </a:rPr>
              <a:t>#1NY TIMES BEST SELLER, POETs LAUREATE,</a:t>
            </a:r>
            <a:br>
              <a:rPr lang="en-US" sz="3800" b="1" cap="all" dirty="0">
                <a:solidFill>
                  <a:srgbClr val="C00000"/>
                </a:solidFill>
                <a:latin typeface="semi-bold"/>
              </a:rPr>
            </a:br>
            <a:r>
              <a:rPr lang="en-US" sz="3800" b="1" cap="all" dirty="0">
                <a:solidFill>
                  <a:srgbClr val="C00000"/>
                </a:solidFill>
                <a:latin typeface="semi-bold"/>
              </a:rPr>
              <a:t>LOCAL AND Internationally ACCLAIMED AUTHORS</a:t>
            </a:r>
            <a:br>
              <a:rPr lang="en-US" sz="3800" b="1" cap="all" dirty="0">
                <a:solidFill>
                  <a:srgbClr val="C00000"/>
                </a:solidFill>
                <a:latin typeface="semi-bold"/>
              </a:rPr>
            </a:br>
            <a:r>
              <a:rPr lang="en-US" sz="3800" b="1" cap="all" dirty="0">
                <a:solidFill>
                  <a:srgbClr val="01018E"/>
                </a:solidFill>
                <a:latin typeface="semi-bold"/>
              </a:rPr>
              <a:t>FREE AND IN-PERSON</a:t>
            </a:r>
            <a:br>
              <a:rPr lang="en-US" sz="3800" b="1" cap="all" dirty="0">
                <a:solidFill>
                  <a:srgbClr val="01018E"/>
                </a:solidFill>
                <a:latin typeface="semi-bold"/>
              </a:rPr>
            </a:br>
            <a:r>
              <a:rPr lang="en-US" sz="3800" b="1" cap="all" dirty="0">
                <a:solidFill>
                  <a:srgbClr val="C00000"/>
                </a:solidFill>
                <a:latin typeface="semi-bold"/>
              </a:rPr>
              <a:t>Native Dance Troupe</a:t>
            </a:r>
            <a:br>
              <a:rPr lang="en-US" sz="3800" b="1" cap="all" dirty="0">
                <a:solidFill>
                  <a:srgbClr val="01018E"/>
                </a:solidFill>
                <a:latin typeface="semi-bold"/>
              </a:rPr>
            </a:br>
            <a:r>
              <a:rPr lang="en-US" sz="3800" b="1" cap="all" dirty="0">
                <a:solidFill>
                  <a:srgbClr val="C00000"/>
                </a:solidFill>
                <a:latin typeface="semi-bold"/>
              </a:rPr>
              <a:t>LITERARY PANELS AND WORKSHOPS</a:t>
            </a:r>
            <a:br>
              <a:rPr lang="en-US" sz="3800" b="1" cap="all" dirty="0">
                <a:solidFill>
                  <a:srgbClr val="C00000"/>
                </a:solidFill>
                <a:latin typeface="semi-bold"/>
              </a:rPr>
            </a:br>
            <a:r>
              <a:rPr lang="en-US" sz="3800" b="1" cap="all" dirty="0">
                <a:solidFill>
                  <a:srgbClr val="C00000"/>
                </a:solidFill>
                <a:latin typeface="semi-bold"/>
              </a:rPr>
              <a:t>FOOD TRUCKS,  MUSIC,</a:t>
            </a:r>
            <a:br>
              <a:rPr lang="en-US" sz="3800" b="1" cap="all" dirty="0">
                <a:solidFill>
                  <a:srgbClr val="C00000"/>
                </a:solidFill>
                <a:latin typeface="semi-bold"/>
              </a:rPr>
            </a:br>
            <a:r>
              <a:rPr lang="en-US" sz="3800" b="1" cap="all" dirty="0">
                <a:solidFill>
                  <a:srgbClr val="C00000"/>
                </a:solidFill>
                <a:latin typeface="semi-bold"/>
              </a:rPr>
              <a:t>AND ACTIVITIES FOR KIDS FROM OUR LOCAL LIBRARIES</a:t>
            </a:r>
            <a:endParaRPr lang="en-US" sz="3800" b="1" i="0" cap="all" dirty="0">
              <a:solidFill>
                <a:srgbClr val="C00000"/>
              </a:solidFill>
              <a:effectLst/>
              <a:latin typeface="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1985135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BBD5FA-EFBB-4498-BB1E-BA8CF7EA3414}"/>
              </a:ext>
            </a:extLst>
          </p:cNvPr>
          <p:cNvSpPr/>
          <p:nvPr/>
        </p:nvSpPr>
        <p:spPr>
          <a:xfrm>
            <a:off x="1060704" y="651786"/>
            <a:ext cx="10338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A90533"/>
                </a:solidFill>
                <a:latin typeface="semi-bold"/>
              </a:rPr>
              <a:t>The </a:t>
            </a:r>
            <a:r>
              <a:rPr lang="en-US" sz="4400" b="1" i="1" dirty="0" err="1">
                <a:solidFill>
                  <a:srgbClr val="A90533"/>
                </a:solidFill>
                <a:latin typeface="semi-bold"/>
              </a:rPr>
              <a:t>Havik</a:t>
            </a:r>
            <a:r>
              <a:rPr lang="en-US" sz="4400" b="1" dirty="0">
                <a:solidFill>
                  <a:srgbClr val="A90533"/>
                </a:solidFill>
                <a:latin typeface="semi-bold"/>
              </a:rPr>
              <a:t> Publication &amp; Awards Ceremony</a:t>
            </a:r>
          </a:p>
        </p:txBody>
      </p:sp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F158DC1-788C-59A7-4579-507792B3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2" y="1545942"/>
            <a:ext cx="6510528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09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59FC69-5C6D-467D-8877-7ADCA912EEBF}"/>
              </a:ext>
            </a:extLst>
          </p:cNvPr>
          <p:cNvSpPr txBox="1"/>
          <p:nvPr/>
        </p:nvSpPr>
        <p:spPr>
          <a:xfrm>
            <a:off x="1237397" y="285751"/>
            <a:ext cx="96639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The 20th Annual LPC Poetry Slam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Hosted by </a:t>
            </a:r>
            <a:r>
              <a:rPr lang="en-US" b="1" dirty="0" err="1">
                <a:solidFill>
                  <a:srgbClr val="C00000"/>
                </a:solidFill>
              </a:rPr>
              <a:t>Bri</a:t>
            </a:r>
            <a:r>
              <a:rPr lang="en-US" b="1" dirty="0">
                <a:solidFill>
                  <a:srgbClr val="C00000"/>
                </a:solidFill>
              </a:rPr>
              <a:t> and Tri of the Speak East Open Mic</a:t>
            </a: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5F4ABFB-5A79-0D53-B5D8-80E9EC2B4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62" y="1523864"/>
            <a:ext cx="4344924" cy="4344924"/>
          </a:xfrm>
          <a:prstGeom prst="rect">
            <a:avLst/>
          </a:prstGeom>
        </p:spPr>
      </p:pic>
      <p:pic>
        <p:nvPicPr>
          <p:cNvPr id="8" name="Picture 7" descr="A person with his hands up&#10;&#10;Description automatically generated with low confidence">
            <a:extLst>
              <a:ext uri="{FF2B5EF4-FFF2-40B4-BE49-F238E27FC236}">
                <a16:creationId xmlns:a16="http://schemas.microsoft.com/office/drawing/2014/main" id="{169FFDB2-0FC8-077E-7BAF-A56DE3DC3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41" y="1523865"/>
            <a:ext cx="6163056" cy="3205298"/>
          </a:xfrm>
          <a:prstGeom prst="rect">
            <a:avLst/>
          </a:prstGeom>
        </p:spPr>
      </p:pic>
      <p:pic>
        <p:nvPicPr>
          <p:cNvPr id="7" name="Picture 6" descr="A person with a beard smiling&#10;&#10;Description automatically generated with low confidence">
            <a:extLst>
              <a:ext uri="{FF2B5EF4-FFF2-40B4-BE49-F238E27FC236}">
                <a16:creationId xmlns:a16="http://schemas.microsoft.com/office/drawing/2014/main" id="{0B4BD1F1-E244-58D8-0B00-54ADD9D15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58" y="4248149"/>
            <a:ext cx="1839159" cy="2324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8B52E1-B428-C3E0-EEBC-42445F115820}"/>
              </a:ext>
            </a:extLst>
          </p:cNvPr>
          <p:cNvSpPr txBox="1"/>
          <p:nvPr/>
        </p:nvSpPr>
        <p:spPr>
          <a:xfrm>
            <a:off x="5924550" y="4929643"/>
            <a:ext cx="366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With Special Guests including </a:t>
            </a:r>
            <a:r>
              <a:rPr lang="en-US" b="1" dirty="0" err="1">
                <a:solidFill>
                  <a:srgbClr val="C00000"/>
                </a:solidFill>
              </a:rPr>
              <a:t>Ekabhumi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Ellik</a:t>
            </a:r>
            <a:r>
              <a:rPr lang="en-US" b="1" dirty="0">
                <a:solidFill>
                  <a:srgbClr val="C00000"/>
                </a:solidFill>
              </a:rPr>
              <a:t>,  LPC Slam Host </a:t>
            </a:r>
          </a:p>
          <a:p>
            <a:r>
              <a:rPr lang="en-US" b="1" dirty="0">
                <a:solidFill>
                  <a:srgbClr val="C00000"/>
                </a:solidFill>
              </a:rPr>
              <a:t>2003-2011</a:t>
            </a:r>
          </a:p>
        </p:txBody>
      </p:sp>
    </p:spTree>
    <p:extLst>
      <p:ext uri="{BB962C8B-B14F-4D97-AF65-F5344CB8AC3E}">
        <p14:creationId xmlns:p14="http://schemas.microsoft.com/office/powerpoint/2010/main" val="106163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580983FC-8EE2-FA3F-4625-341B6DBF41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7463" y="775097"/>
            <a:ext cx="7200900" cy="5400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83B8E4-EC1D-1615-41BD-7F0B20FA97AC}"/>
              </a:ext>
            </a:extLst>
          </p:cNvPr>
          <p:cNvSpPr txBox="1"/>
          <p:nvPr/>
        </p:nvSpPr>
        <p:spPr>
          <a:xfrm>
            <a:off x="528638" y="775097"/>
            <a:ext cx="1905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LPC 1</a:t>
            </a:r>
            <a:r>
              <a:rPr lang="en-US" sz="3200" b="1" baseline="30000" dirty="0">
                <a:solidFill>
                  <a:srgbClr val="C00000"/>
                </a:solidFill>
              </a:rPr>
              <a:t>st</a:t>
            </a:r>
            <a:r>
              <a:rPr lang="en-US" sz="3200" b="1" dirty="0">
                <a:solidFill>
                  <a:srgbClr val="C00000"/>
                </a:solidFill>
              </a:rPr>
              <a:t> Place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Winner of the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First LPC Slam,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“Tara” (2003)</a:t>
            </a:r>
          </a:p>
        </p:txBody>
      </p:sp>
    </p:spTree>
    <p:extLst>
      <p:ext uri="{BB962C8B-B14F-4D97-AF65-F5344CB8AC3E}">
        <p14:creationId xmlns:p14="http://schemas.microsoft.com/office/powerpoint/2010/main" val="28046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bjects in a shelf">
            <a:extLst>
              <a:ext uri="{FF2B5EF4-FFF2-40B4-BE49-F238E27FC236}">
                <a16:creationId xmlns:a16="http://schemas.microsoft.com/office/drawing/2014/main" id="{07271D20-D454-F782-D8CF-47BBA78B1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26" r="986" b="2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59FC69-5C6D-467D-8877-7ADCA912EEBF}"/>
              </a:ext>
            </a:extLst>
          </p:cNvPr>
          <p:cNvSpPr txBox="1"/>
          <p:nvPr/>
        </p:nvSpPr>
        <p:spPr>
          <a:xfrm>
            <a:off x="8834600" y="1891284"/>
            <a:ext cx="3486151" cy="3075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0" i="0" kern="1200" cap="none" spc="0" baseline="0" dirty="0">
                <a:effectLst/>
                <a:latin typeface="+mj-lt"/>
                <a:ea typeface="+mn-ea"/>
                <a:cs typeface="+mn-cs"/>
              </a:rPr>
              <a:t>Local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0" i="0" kern="1200" cap="none" spc="0" baseline="0" dirty="0">
                <a:effectLst/>
                <a:latin typeface="+mj-lt"/>
                <a:ea typeface="+mn-ea"/>
                <a:cs typeface="+mn-cs"/>
              </a:rPr>
              <a:t>Library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0" i="0" kern="1200" cap="none" spc="0" baseline="0" dirty="0">
                <a:effectLst/>
                <a:latin typeface="+mj-lt"/>
                <a:ea typeface="+mn-ea"/>
                <a:cs typeface="+mn-cs"/>
              </a:rPr>
              <a:t>Kids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0" i="0" kern="1200" cap="none" spc="0" baseline="0" dirty="0">
                <a:effectLst/>
                <a:latin typeface="+mj-lt"/>
                <a:ea typeface="+mn-ea"/>
                <a:cs typeface="+mn-cs"/>
              </a:rPr>
              <a:t>Storytime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0" i="0" kern="1200" cap="none" spc="0" baseline="0" dirty="0">
                <a:effectLst/>
                <a:latin typeface="+mj-lt"/>
                <a:ea typeface="+mn-ea"/>
                <a:cs typeface="+mn-cs"/>
              </a:rPr>
              <a:t>and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0" i="0" kern="1200" cap="none" spc="0" baseline="0" dirty="0">
                <a:effectLst/>
                <a:latin typeface="+mj-lt"/>
                <a:ea typeface="+mn-ea"/>
                <a:cs typeface="+mn-cs"/>
              </a:rPr>
              <a:t>Activities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0" i="0" kern="1200" cap="none" spc="0" baseline="0" dirty="0"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644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59FC69-5C6D-467D-8877-7ADCA912EEBF}"/>
              </a:ext>
            </a:extLst>
          </p:cNvPr>
          <p:cNvSpPr txBox="1"/>
          <p:nvPr/>
        </p:nvSpPr>
        <p:spPr>
          <a:xfrm>
            <a:off x="1237397" y="746919"/>
            <a:ext cx="949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Food Trucks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Ampuli Indian Food Truck">
            <a:extLst>
              <a:ext uri="{FF2B5EF4-FFF2-40B4-BE49-F238E27FC236}">
                <a16:creationId xmlns:a16="http://schemas.microsoft.com/office/drawing/2014/main" id="{7949530C-87DE-405D-B341-A5AD4EB9D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0" y="1741101"/>
            <a:ext cx="5634937" cy="316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Tinos Tacos Food Truck">
            <a:extLst>
              <a:ext uri="{FF2B5EF4-FFF2-40B4-BE49-F238E27FC236}">
                <a16:creationId xmlns:a16="http://schemas.microsoft.com/office/drawing/2014/main" id="{9D33808A-4C4C-43FE-940A-66358656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34" y="1637402"/>
            <a:ext cx="4801476" cy="32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62BB26-FE8A-4A97-8947-A2BA97904EF6}"/>
              </a:ext>
            </a:extLst>
          </p:cNvPr>
          <p:cNvSpPr/>
          <p:nvPr/>
        </p:nvSpPr>
        <p:spPr>
          <a:xfrm>
            <a:off x="2250601" y="5086320"/>
            <a:ext cx="74724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A90533"/>
                </a:solidFill>
                <a:latin typeface="semi-bold"/>
              </a:rPr>
              <a:t>Ampuli</a:t>
            </a:r>
            <a:r>
              <a:rPr lang="en-US" sz="4000" b="1" dirty="0">
                <a:solidFill>
                  <a:srgbClr val="A90533"/>
                </a:solidFill>
                <a:latin typeface="semi-bold"/>
              </a:rPr>
              <a:t> Indian Food &amp; Tino's Tacos</a:t>
            </a:r>
          </a:p>
          <a:p>
            <a:pPr algn="ctr"/>
            <a:r>
              <a:rPr lang="en-US" sz="4000" b="1" dirty="0" err="1">
                <a:solidFill>
                  <a:srgbClr val="A90533"/>
                </a:solidFill>
                <a:latin typeface="semi-bold"/>
              </a:rPr>
              <a:t>Travelin</a:t>
            </a:r>
            <a:r>
              <a:rPr lang="en-US" sz="4000" b="1" dirty="0">
                <a:solidFill>
                  <a:srgbClr val="A90533"/>
                </a:solidFill>
                <a:latin typeface="semi-bold"/>
              </a:rPr>
              <a:t>’ Joe Espresso</a:t>
            </a:r>
            <a:endParaRPr lang="en-US" sz="4000" b="1" i="0" dirty="0">
              <a:solidFill>
                <a:srgbClr val="A90533"/>
              </a:solidFill>
              <a:effectLst/>
              <a:latin typeface="semi-bold"/>
            </a:endParaRPr>
          </a:p>
        </p:txBody>
      </p:sp>
      <p:pic>
        <p:nvPicPr>
          <p:cNvPr id="4" name="Picture 3" descr="A cup of coffee&#10;&#10;Description automatically generated with medium confidence">
            <a:extLst>
              <a:ext uri="{FF2B5EF4-FFF2-40B4-BE49-F238E27FC236}">
                <a16:creationId xmlns:a16="http://schemas.microsoft.com/office/drawing/2014/main" id="{EA278C47-6170-EB24-D73B-356A3F63F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4614862"/>
            <a:ext cx="1850551" cy="19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8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7CB24D-DCE3-4AD3-A98D-D053541198A6}"/>
              </a:ext>
            </a:extLst>
          </p:cNvPr>
          <p:cNvSpPr txBox="1"/>
          <p:nvPr/>
        </p:nvSpPr>
        <p:spPr>
          <a:xfrm>
            <a:off x="1469408" y="5211712"/>
            <a:ext cx="925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Registration Now Open!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422E25FC-CF66-1598-E572-4C8261308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55" y="938402"/>
            <a:ext cx="4107688" cy="41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76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5769-44B3-4500-ADF5-21317C95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149840" cy="1371600"/>
          </a:xfrm>
        </p:spPr>
        <p:txBody>
          <a:bodyPr/>
          <a:lstStyle/>
          <a:p>
            <a:pPr algn="ctr"/>
            <a:r>
              <a:rPr lang="en-US" dirty="0"/>
              <a:t>Please take this survey if you have a minute.</a:t>
            </a:r>
          </a:p>
        </p:txBody>
      </p: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1BF95ABC-4273-5C15-CB37-43E792860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07" y="2103438"/>
            <a:ext cx="3099586" cy="3849687"/>
          </a:xfrm>
        </p:spPr>
      </p:pic>
    </p:spTree>
    <p:extLst>
      <p:ext uri="{BB962C8B-B14F-4D97-AF65-F5344CB8AC3E}">
        <p14:creationId xmlns:p14="http://schemas.microsoft.com/office/powerpoint/2010/main" val="235054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mmy Orange and There There">
            <a:extLst>
              <a:ext uri="{FF2B5EF4-FFF2-40B4-BE49-F238E27FC236}">
                <a16:creationId xmlns:a16="http://schemas.microsoft.com/office/drawing/2014/main" id="{68E6A09C-7DB1-4AF2-BF17-4DF53DAA6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925829"/>
            <a:ext cx="7620000" cy="55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A5847A-C438-4D3D-963B-8EE95BA5A522}"/>
              </a:ext>
            </a:extLst>
          </p:cNvPr>
          <p:cNvSpPr txBox="1"/>
          <p:nvPr/>
        </p:nvSpPr>
        <p:spPr>
          <a:xfrm>
            <a:off x="527713" y="402609"/>
            <a:ext cx="1113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Tommy Orange in Conversation with Michelle Gonzales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52C75-1341-49C5-A435-D04301F7A5C4}"/>
              </a:ext>
            </a:extLst>
          </p:cNvPr>
          <p:cNvSpPr txBox="1"/>
          <p:nvPr/>
        </p:nvSpPr>
        <p:spPr>
          <a:xfrm>
            <a:off x="527713" y="1610436"/>
            <a:ext cx="14239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American Book Award Winner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LPC Spring Read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Pulitzer Prize Finalist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Oakland Author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17707-EA32-4F93-9C43-E987064502ED}"/>
              </a:ext>
            </a:extLst>
          </p:cNvPr>
          <p:cNvSpPr txBox="1"/>
          <p:nvPr/>
        </p:nvSpPr>
        <p:spPr>
          <a:xfrm>
            <a:off x="9905999" y="1506132"/>
            <a:ext cx="20074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Citizen of the Cheyenne and Arapaho Tribes of Oklahoma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Preceded by Dance troupe and Land Acknowledge-</a:t>
            </a:r>
            <a:r>
              <a:rPr lang="en-US" b="1" dirty="0" err="1">
                <a:solidFill>
                  <a:srgbClr val="C00000"/>
                </a:solidFill>
              </a:rPr>
              <a:t>ment</a:t>
            </a:r>
            <a:r>
              <a:rPr lang="en-US" b="1" dirty="0">
                <a:solidFill>
                  <a:srgbClr val="C00000"/>
                </a:solidFill>
              </a:rPr>
              <a:t>  Ceremony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2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clothing&#10;&#10;Description automatically generated with medium confidence">
            <a:extLst>
              <a:ext uri="{FF2B5EF4-FFF2-40B4-BE49-F238E27FC236}">
                <a16:creationId xmlns:a16="http://schemas.microsoft.com/office/drawing/2014/main" id="{8AC17F18-6909-EE76-275D-D762572D7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61" y="485775"/>
            <a:ext cx="9038877" cy="5629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682E2-5EB4-BAF7-70CA-AA0F62DEDC10}"/>
              </a:ext>
            </a:extLst>
          </p:cNvPr>
          <p:cNvSpPr txBox="1"/>
          <p:nvPr/>
        </p:nvSpPr>
        <p:spPr>
          <a:xfrm>
            <a:off x="3986213" y="6115050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Muwekma</a:t>
            </a:r>
            <a:r>
              <a:rPr lang="en-US" b="1" dirty="0">
                <a:solidFill>
                  <a:srgbClr val="C00000"/>
                </a:solidFill>
              </a:rPr>
              <a:t> Ohlone Tribe Dancers</a:t>
            </a:r>
          </a:p>
        </p:txBody>
      </p:sp>
    </p:spTree>
    <p:extLst>
      <p:ext uri="{BB962C8B-B14F-4D97-AF65-F5344CB8AC3E}">
        <p14:creationId xmlns:p14="http://schemas.microsoft.com/office/powerpoint/2010/main" val="226873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'Writing out of a loneliness,' novelist explores the range of native experiences">
            <a:hlinkClick r:id="" action="ppaction://media"/>
            <a:extLst>
              <a:ext uri="{FF2B5EF4-FFF2-40B4-BE49-F238E27FC236}">
                <a16:creationId xmlns:a16="http://schemas.microsoft.com/office/drawing/2014/main" id="{C8E64696-3462-E8EB-8195-475779701B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8607" y="1177159"/>
            <a:ext cx="7422348" cy="4193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1AA38E-1AB8-0F27-EADF-5AFFB7D8AF74}"/>
              </a:ext>
            </a:extLst>
          </p:cNvPr>
          <p:cNvSpPr txBox="1"/>
          <p:nvPr/>
        </p:nvSpPr>
        <p:spPr>
          <a:xfrm>
            <a:off x="3615558" y="5696608"/>
            <a:ext cx="5013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Tommy Orange on PBS NewsHour</a:t>
            </a:r>
          </a:p>
        </p:txBody>
      </p:sp>
    </p:spTree>
    <p:extLst>
      <p:ext uri="{BB962C8B-B14F-4D97-AF65-F5344CB8AC3E}">
        <p14:creationId xmlns:p14="http://schemas.microsoft.com/office/powerpoint/2010/main" val="38919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ridge to the Sun">
            <a:extLst>
              <a:ext uri="{FF2B5EF4-FFF2-40B4-BE49-F238E27FC236}">
                <a16:creationId xmlns:a16="http://schemas.microsoft.com/office/drawing/2014/main" id="{FAAB83E8-290F-4600-9F28-6F02ABC9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34" y="1268647"/>
            <a:ext cx="3270101" cy="487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uce Henderson">
            <a:extLst>
              <a:ext uri="{FF2B5EF4-FFF2-40B4-BE49-F238E27FC236}">
                <a16:creationId xmlns:a16="http://schemas.microsoft.com/office/drawing/2014/main" id="{A736F70D-1758-41AE-A999-75F1CCD0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65" y="1268647"/>
            <a:ext cx="4639385" cy="46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D81169-B4CA-4AA7-9E15-20EC7097FEF9}"/>
              </a:ext>
            </a:extLst>
          </p:cNvPr>
          <p:cNvSpPr txBox="1"/>
          <p:nvPr/>
        </p:nvSpPr>
        <p:spPr>
          <a:xfrm>
            <a:off x="436727" y="514723"/>
            <a:ext cx="1113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Bruce Henderson, Jim Ott, and LPC Student Veterans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595C2-333C-4DE9-B980-8BD5EE17C11A}"/>
              </a:ext>
            </a:extLst>
          </p:cNvPr>
          <p:cNvSpPr txBox="1"/>
          <p:nvPr/>
        </p:nvSpPr>
        <p:spPr>
          <a:xfrm>
            <a:off x="436727" y="1419367"/>
            <a:ext cx="1392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#1 New York Times bestseller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i="1" dirty="0">
                <a:solidFill>
                  <a:srgbClr val="C00000"/>
                </a:solidFill>
              </a:rPr>
              <a:t>Sons and Soldiers</a:t>
            </a:r>
            <a:r>
              <a:rPr lang="en-US" b="1" dirty="0">
                <a:solidFill>
                  <a:srgbClr val="C00000"/>
                </a:solidFill>
              </a:rPr>
              <a:t> made into a highly-rated television miniseries.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A3315-0A01-4C9B-98E6-E6F043966509}"/>
              </a:ext>
            </a:extLst>
          </p:cNvPr>
          <p:cNvSpPr txBox="1"/>
          <p:nvPr/>
        </p:nvSpPr>
        <p:spPr>
          <a:xfrm>
            <a:off x="10413242" y="1555845"/>
            <a:ext cx="1342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Author of:</a:t>
            </a:r>
          </a:p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b="1" i="1" u="sng" dirty="0">
                <a:solidFill>
                  <a:srgbClr val="C00000"/>
                </a:solidFill>
              </a:rPr>
              <a:t>Bridge to the Sun</a:t>
            </a:r>
          </a:p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b="1" i="1" u="sng" dirty="0">
                <a:solidFill>
                  <a:srgbClr val="C00000"/>
                </a:solidFill>
              </a:rPr>
              <a:t>Sons and Soldiers</a:t>
            </a:r>
          </a:p>
          <a:p>
            <a:endParaRPr lang="en-US" b="1" i="1" u="sng" dirty="0">
              <a:solidFill>
                <a:srgbClr val="C00000"/>
              </a:solidFill>
            </a:endParaRPr>
          </a:p>
          <a:p>
            <a:r>
              <a:rPr lang="en-US" b="1" i="1" u="sng" dirty="0">
                <a:solidFill>
                  <a:srgbClr val="C00000"/>
                </a:solidFill>
              </a:rPr>
              <a:t>Rescue at Los </a:t>
            </a:r>
            <a:r>
              <a:rPr lang="en-US" b="1" i="1" u="sng" dirty="0" err="1">
                <a:solidFill>
                  <a:srgbClr val="C00000"/>
                </a:solidFill>
              </a:rPr>
              <a:t>Baños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0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Sons and Soldiers by Bruce Henderson">
            <a:hlinkClick r:id="" action="ppaction://media"/>
            <a:extLst>
              <a:ext uri="{FF2B5EF4-FFF2-40B4-BE49-F238E27FC236}">
                <a16:creationId xmlns:a16="http://schemas.microsoft.com/office/drawing/2014/main" id="{68D1B03B-902F-00B8-F9A8-F08CF8D78F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7173" y="814508"/>
            <a:ext cx="8417654" cy="475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1859F4-7E28-C148-3043-5CDD2BC6F271}"/>
              </a:ext>
            </a:extLst>
          </p:cNvPr>
          <p:cNvSpPr txBox="1"/>
          <p:nvPr/>
        </p:nvSpPr>
        <p:spPr>
          <a:xfrm>
            <a:off x="2534961" y="5751104"/>
            <a:ext cx="7122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Bruce Henderson’s </a:t>
            </a:r>
            <a:r>
              <a:rPr lang="en-US" sz="3200" i="1" dirty="0"/>
              <a:t>Sons and Soldiers</a:t>
            </a:r>
          </a:p>
        </p:txBody>
      </p:sp>
    </p:spTree>
    <p:extLst>
      <p:ext uri="{BB962C8B-B14F-4D97-AF65-F5344CB8AC3E}">
        <p14:creationId xmlns:p14="http://schemas.microsoft.com/office/powerpoint/2010/main" val="7667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752C75-1341-49C5-A435-D04301F7A5C4}"/>
              </a:ext>
            </a:extLst>
          </p:cNvPr>
          <p:cNvSpPr txBox="1"/>
          <p:nvPr/>
        </p:nvSpPr>
        <p:spPr>
          <a:xfrm>
            <a:off x="477522" y="2264320"/>
            <a:ext cx="1423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California Poet Laureate, born in Daejeon, South Korea, adopted at 10 months old, and grew up in California.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17707-EA32-4F93-9C43-E987064502ED}"/>
              </a:ext>
            </a:extLst>
          </p:cNvPr>
          <p:cNvSpPr txBox="1"/>
          <p:nvPr/>
        </p:nvSpPr>
        <p:spPr>
          <a:xfrm>
            <a:off x="9989024" y="2264320"/>
            <a:ext cx="1835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Poet Laureate of Livermore, CA.  </a:t>
            </a:r>
            <a:r>
              <a:rPr lang="en-US" b="1" i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Crazy-town </a:t>
            </a:r>
            <a:r>
              <a:rPr lang="en-US" b="1" dirty="0">
                <a:solidFill>
                  <a:srgbClr val="C00000"/>
                </a:solidFill>
              </a:rPr>
              <a:t>and </a:t>
            </a:r>
            <a:r>
              <a:rPr lang="en-US" b="1" i="1" dirty="0" err="1">
                <a:solidFill>
                  <a:srgbClr val="C00000"/>
                </a:solidFill>
              </a:rPr>
              <a:t>TickTock</a:t>
            </a:r>
            <a:r>
              <a:rPr lang="en-US" b="1" dirty="0">
                <a:solidFill>
                  <a:srgbClr val="C00000"/>
                </a:solidFill>
              </a:rPr>
              <a:t> &amp; the novels</a:t>
            </a:r>
            <a:r>
              <a:rPr lang="en-US" b="1" i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Insom-niacs, Inc.</a:t>
            </a:r>
            <a:r>
              <a:rPr lang="en-US" b="1" dirty="0">
                <a:solidFill>
                  <a:srgbClr val="C00000"/>
                </a:solidFill>
              </a:rPr>
              <a:t> and </a:t>
            </a:r>
            <a:r>
              <a:rPr lang="en-US" b="1" i="1" dirty="0">
                <a:solidFill>
                  <a:srgbClr val="C00000"/>
                </a:solidFill>
              </a:rPr>
              <a:t>Whip-poorwills</a:t>
            </a:r>
            <a:r>
              <a:rPr lang="en-US" i="1" dirty="0"/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9FC69-5C6D-467D-8877-7ADCA912EEBF}"/>
              </a:ext>
            </a:extLst>
          </p:cNvPr>
          <p:cNvSpPr txBox="1"/>
          <p:nvPr/>
        </p:nvSpPr>
        <p:spPr>
          <a:xfrm>
            <a:off x="1268674" y="516902"/>
            <a:ext cx="9498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California and Livermore Poet Laureates in Conversation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Lee Herrick and Peggy </a:t>
            </a:r>
            <a:r>
              <a:rPr lang="en-US" sz="2800" b="1" dirty="0" err="1">
                <a:solidFill>
                  <a:srgbClr val="C00000"/>
                </a:solidFill>
              </a:rPr>
              <a:t>Schimmelman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Lee Herrick">
            <a:extLst>
              <a:ext uri="{FF2B5EF4-FFF2-40B4-BE49-F238E27FC236}">
                <a16:creationId xmlns:a16="http://schemas.microsoft.com/office/drawing/2014/main" id="{F7AF06BF-C73C-4748-A18B-A8E910F26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39" y="2024215"/>
            <a:ext cx="4194561" cy="4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eggy Schimmelman">
            <a:extLst>
              <a:ext uri="{FF2B5EF4-FFF2-40B4-BE49-F238E27FC236}">
                <a16:creationId xmlns:a16="http://schemas.microsoft.com/office/drawing/2014/main" id="{CEBBBE48-D7B7-4991-BF5C-320C29D1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14" y="2012505"/>
            <a:ext cx="3494396" cy="42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5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BFD98327-6A87-CC4B-2BA9-CDB115E907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1575" y="646700"/>
            <a:ext cx="9629775" cy="54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6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929</Words>
  <Application>Microsoft Macintosh PowerPoint</Application>
  <PresentationFormat>Widescreen</PresentationFormat>
  <Paragraphs>132</Paragraphs>
  <Slides>26</Slides>
  <Notes>16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Avenir Next LT Pro</vt:lpstr>
      <vt:lpstr>Avenir Next LT Pro Light</vt:lpstr>
      <vt:lpstr>Calibri</vt:lpstr>
      <vt:lpstr>Founders Grotesk</vt:lpstr>
      <vt:lpstr>Garamond</vt:lpstr>
      <vt:lpstr>semi-bold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take this survey if you have a minute.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2023-03-02T23:55:37Z</dcterms:created>
  <dcterms:modified xsi:type="dcterms:W3CDTF">2023-03-16T07:06:56Z</dcterms:modified>
</cp:coreProperties>
</file>