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Raleway" panose="020B0604020202020204" charset="0"/>
      <p:regular r:id="rId26"/>
      <p:bold r:id="rId27"/>
      <p:italic r:id="rId28"/>
      <p:boldItalic r:id="rId29"/>
    </p:embeddedFont>
    <p:embeddedFont>
      <p:font typeface="Roboto" panose="020B0604020202020204" charset="0"/>
      <p:regular r:id="rId30"/>
      <p:bold r:id="rId31"/>
      <p:italic r:id="rId32"/>
      <p:boldItalic r:id="rId33"/>
    </p:embeddedFont>
    <p:embeddedFont>
      <p:font typeface="Source Sans Pro" panose="020B0503030403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1852e40dc0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1852e40dc0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&lt;ALAIN&gt;</a:t>
            </a:r>
            <a:endParaRPr/>
          </a:p>
          <a:p>
            <a:pPr marL="0" lvl="0" indent="0" algn="l" rtl="0">
              <a:spcBef>
                <a:spcPts val="0"/>
              </a:spcBef>
              <a:spcAft>
                <a:spcPts val="0"/>
              </a:spcAft>
              <a:buNone/>
            </a:pPr>
            <a:r>
              <a:rPr lang="en"/>
              <a:t>Explain each a little more.</a:t>
            </a:r>
            <a:endParaRPr/>
          </a:p>
          <a:p>
            <a:pPr marL="0" lvl="0" indent="0" algn="l" rtl="0">
              <a:spcBef>
                <a:spcPts val="0"/>
              </a:spcBef>
              <a:spcAft>
                <a:spcPts val="0"/>
              </a:spcAft>
              <a:buNone/>
            </a:pPr>
            <a:r>
              <a:rPr lang="en"/>
              <a:t>If folks have Smart Shop ideas they can contact Ashley Young.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185a2dab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185a2dab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&lt;Alain&gt;</a:t>
            </a:r>
            <a:endParaRPr/>
          </a:p>
          <a:p>
            <a:pPr marL="0" lvl="0" indent="0" algn="l" rtl="0">
              <a:spcBef>
                <a:spcPts val="0"/>
              </a:spcBef>
              <a:spcAft>
                <a:spcPts val="0"/>
              </a:spcAft>
              <a:buNone/>
            </a:pPr>
            <a:r>
              <a:rPr lang="en"/>
              <a:t>Last sentence is a lead in to the next part of the talk.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1852e40dc0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1852e40dc0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1852e40dc0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1852e40dc0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1852e40dc0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1852e40dc0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1852e40dc0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1852e40dc0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&lt;Jennie&gt;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1852e40dc0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1852e40dc0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1852e40dc0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1852e40dc0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1852e40dc0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1852e40dc0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1852e40dc0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1852e40dc0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1852e40dc0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1852e40dc0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1852e40dc0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1852e40dc0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Next we’d like to give you a tour of some of these items as well as give you an opportunity to explore them. David will give a quick overview of what we’re planning for Math 47 in My Open Math and Alain and I will show what a completed course could look like using the integration of Canvas and My Open Math.</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1852e40dc0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1852e40dc0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a:solidFill>
                  <a:srgbClr val="434343"/>
                </a:solidFill>
                <a:latin typeface="Roboto"/>
                <a:ea typeface="Roboto"/>
                <a:cs typeface="Roboto"/>
                <a:sym typeface="Roboto"/>
              </a:rPr>
              <a:t>David (Math 47)</a:t>
            </a:r>
            <a:endParaRPr sz="1400">
              <a:solidFill>
                <a:srgbClr val="434343"/>
              </a:solidFill>
              <a:latin typeface="Roboto"/>
              <a:ea typeface="Roboto"/>
              <a:cs typeface="Roboto"/>
              <a:sym typeface="Roboto"/>
            </a:endParaRPr>
          </a:p>
          <a:p>
            <a:pPr marL="914400" lvl="1" indent="-317500" algn="l" rtl="0">
              <a:lnSpc>
                <a:spcPct val="115000"/>
              </a:lnSpc>
              <a:spcBef>
                <a:spcPts val="1200"/>
              </a:spcBef>
              <a:spcAft>
                <a:spcPts val="0"/>
              </a:spcAft>
              <a:buClr>
                <a:srgbClr val="434343"/>
              </a:buClr>
              <a:buSzPts val="1400"/>
              <a:buFont typeface="Roboto"/>
              <a:buChar char="○"/>
            </a:pPr>
            <a:r>
              <a:rPr lang="en" sz="1400">
                <a:solidFill>
                  <a:srgbClr val="434343"/>
                </a:solidFill>
                <a:latin typeface="Roboto"/>
                <a:ea typeface="Roboto"/>
                <a:cs typeface="Roboto"/>
                <a:sym typeface="Roboto"/>
              </a:rPr>
              <a:t>Structure</a:t>
            </a:r>
            <a:endParaRPr sz="1400">
              <a:solidFill>
                <a:srgbClr val="434343"/>
              </a:solidFill>
              <a:latin typeface="Roboto"/>
              <a:ea typeface="Roboto"/>
              <a:cs typeface="Roboto"/>
              <a:sym typeface="Roboto"/>
            </a:endParaRPr>
          </a:p>
          <a:p>
            <a:pPr marL="914400" lvl="1" indent="-317500" algn="l" rtl="0">
              <a:lnSpc>
                <a:spcPct val="115000"/>
              </a:lnSpc>
              <a:spcBef>
                <a:spcPts val="0"/>
              </a:spcBef>
              <a:spcAft>
                <a:spcPts val="0"/>
              </a:spcAft>
              <a:buClr>
                <a:srgbClr val="434343"/>
              </a:buClr>
              <a:buSzPts val="1400"/>
              <a:buFont typeface="Roboto"/>
              <a:buChar char="○"/>
            </a:pPr>
            <a:r>
              <a:rPr lang="en" sz="1400">
                <a:solidFill>
                  <a:srgbClr val="434343"/>
                </a:solidFill>
                <a:latin typeface="Roboto"/>
                <a:ea typeface="Roboto"/>
                <a:cs typeface="Roboto"/>
                <a:sym typeface="Roboto"/>
              </a:rPr>
              <a:t>Tour</a:t>
            </a:r>
            <a:endParaRPr sz="1400">
              <a:solidFill>
                <a:srgbClr val="434343"/>
              </a:solidFill>
              <a:latin typeface="Roboto"/>
              <a:ea typeface="Roboto"/>
              <a:cs typeface="Roboto"/>
              <a:sym typeface="Roboto"/>
            </a:endParaRPr>
          </a:p>
          <a:p>
            <a:pPr marL="914400" lvl="1" indent="-317500" algn="l" rtl="0">
              <a:lnSpc>
                <a:spcPct val="115000"/>
              </a:lnSpc>
              <a:spcBef>
                <a:spcPts val="0"/>
              </a:spcBef>
              <a:spcAft>
                <a:spcPts val="0"/>
              </a:spcAft>
              <a:buClr>
                <a:srgbClr val="434343"/>
              </a:buClr>
              <a:buSzPts val="1400"/>
              <a:buFont typeface="Roboto"/>
              <a:buChar char="○"/>
            </a:pPr>
            <a:r>
              <a:rPr lang="en" sz="1400">
                <a:solidFill>
                  <a:srgbClr val="434343"/>
                </a:solidFill>
                <a:latin typeface="Roboto"/>
                <a:ea typeface="Roboto"/>
                <a:cs typeface="Roboto"/>
                <a:sym typeface="Roboto"/>
              </a:rPr>
              <a:t>Question selection policy</a:t>
            </a:r>
            <a:endParaRPr sz="1400">
              <a:solidFill>
                <a:srgbClr val="434343"/>
              </a:solidFill>
              <a:latin typeface="Roboto"/>
              <a:ea typeface="Roboto"/>
              <a:cs typeface="Roboto"/>
              <a:sym typeface="Roboto"/>
            </a:endParaRPr>
          </a:p>
          <a:p>
            <a:pPr marL="0" lvl="0" indent="0" algn="l" rtl="0">
              <a:lnSpc>
                <a:spcPct val="115000"/>
              </a:lnSpc>
              <a:spcBef>
                <a:spcPts val="1200"/>
              </a:spcBef>
              <a:spcAft>
                <a:spcPts val="1200"/>
              </a:spcAft>
              <a:buNone/>
            </a:pPr>
            <a:r>
              <a:rPr lang="en" sz="1400">
                <a:solidFill>
                  <a:srgbClr val="434343"/>
                </a:solidFill>
                <a:latin typeface="Roboto"/>
                <a:ea typeface="Roboto"/>
                <a:cs typeface="Roboto"/>
                <a:sym typeface="Roboto"/>
              </a:rPr>
              <a:t>Alain (Math 39 - tour of part of his Canvas course)</a:t>
            </a:r>
            <a:endParaRPr sz="1400">
              <a:solidFill>
                <a:srgbClr val="434343"/>
              </a:solidFill>
              <a:latin typeface="Roboto"/>
              <a:ea typeface="Roboto"/>
              <a:cs typeface="Roboto"/>
              <a:sym typeface="Roboto"/>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18abbec492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18abbec49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1" indent="-317500" algn="l" rtl="0">
              <a:lnSpc>
                <a:spcPct val="115000"/>
              </a:lnSpc>
              <a:spcBef>
                <a:spcPts val="0"/>
              </a:spcBef>
              <a:spcAft>
                <a:spcPts val="0"/>
              </a:spcAft>
              <a:buClr>
                <a:srgbClr val="434343"/>
              </a:buClr>
              <a:buSzPts val="1400"/>
              <a:buFont typeface="Roboto"/>
              <a:buChar char="○"/>
            </a:pPr>
            <a:r>
              <a:rPr lang="en" sz="1400">
                <a:solidFill>
                  <a:srgbClr val="434343"/>
                </a:solidFill>
                <a:latin typeface="Roboto"/>
                <a:ea typeface="Roboto"/>
                <a:cs typeface="Roboto"/>
                <a:sym typeface="Roboto"/>
              </a:rPr>
              <a:t>Structure</a:t>
            </a:r>
            <a:endParaRPr sz="1400">
              <a:solidFill>
                <a:srgbClr val="434343"/>
              </a:solidFill>
              <a:latin typeface="Roboto"/>
              <a:ea typeface="Roboto"/>
              <a:cs typeface="Roboto"/>
              <a:sym typeface="Roboto"/>
            </a:endParaRPr>
          </a:p>
          <a:p>
            <a:pPr marL="914400" lvl="1" indent="-317500" algn="l" rtl="0">
              <a:lnSpc>
                <a:spcPct val="115000"/>
              </a:lnSpc>
              <a:spcBef>
                <a:spcPts val="0"/>
              </a:spcBef>
              <a:spcAft>
                <a:spcPts val="0"/>
              </a:spcAft>
              <a:buClr>
                <a:srgbClr val="434343"/>
              </a:buClr>
              <a:buSzPts val="1400"/>
              <a:buFont typeface="Roboto"/>
              <a:buChar char="○"/>
            </a:pPr>
            <a:r>
              <a:rPr lang="en" sz="1400">
                <a:solidFill>
                  <a:srgbClr val="434343"/>
                </a:solidFill>
                <a:latin typeface="Roboto"/>
                <a:ea typeface="Roboto"/>
                <a:cs typeface="Roboto"/>
                <a:sym typeface="Roboto"/>
              </a:rPr>
              <a:t>Tour</a:t>
            </a:r>
            <a:endParaRPr sz="1400">
              <a:solidFill>
                <a:srgbClr val="434343"/>
              </a:solidFill>
              <a:latin typeface="Roboto"/>
              <a:ea typeface="Roboto"/>
              <a:cs typeface="Roboto"/>
              <a:sym typeface="Roboto"/>
            </a:endParaRPr>
          </a:p>
          <a:p>
            <a:pPr marL="914400" lvl="1" indent="-317500" algn="l" rtl="0">
              <a:lnSpc>
                <a:spcPct val="115000"/>
              </a:lnSpc>
              <a:spcBef>
                <a:spcPts val="0"/>
              </a:spcBef>
              <a:spcAft>
                <a:spcPts val="0"/>
              </a:spcAft>
              <a:buClr>
                <a:srgbClr val="434343"/>
              </a:buClr>
              <a:buSzPts val="1400"/>
              <a:buFont typeface="Roboto"/>
              <a:buChar char="○"/>
            </a:pPr>
            <a:r>
              <a:rPr lang="en" sz="1400">
                <a:solidFill>
                  <a:srgbClr val="434343"/>
                </a:solidFill>
                <a:latin typeface="Roboto"/>
                <a:ea typeface="Roboto"/>
                <a:cs typeface="Roboto"/>
                <a:sym typeface="Roboto"/>
              </a:rPr>
              <a:t>Question selection policy</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1852e40dc0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1852e40dc0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1852e40dc0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1852e40dc0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b="1">
                <a:solidFill>
                  <a:srgbClr val="595959"/>
                </a:solidFill>
              </a:rPr>
              <a:t>Fall 2019:</a:t>
            </a:r>
            <a:r>
              <a:rPr lang="en" sz="1400">
                <a:solidFill>
                  <a:srgbClr val="595959"/>
                </a:solidFill>
              </a:rPr>
              <a:t> All students had the right to enroll directly into transfer-level math</a:t>
            </a:r>
            <a:endParaRPr sz="1400">
              <a:solidFill>
                <a:srgbClr val="595959"/>
              </a:solidFill>
            </a:endParaRPr>
          </a:p>
          <a:p>
            <a:pPr marL="0" lvl="0" indent="0" algn="l" rtl="0">
              <a:lnSpc>
                <a:spcPct val="115000"/>
              </a:lnSpc>
              <a:spcBef>
                <a:spcPts val="1200"/>
              </a:spcBef>
              <a:spcAft>
                <a:spcPts val="0"/>
              </a:spcAft>
              <a:buClr>
                <a:schemeClr val="dk1"/>
              </a:buClr>
              <a:buSzPts val="1100"/>
              <a:buFont typeface="Arial"/>
              <a:buNone/>
            </a:pPr>
            <a:r>
              <a:rPr lang="en" sz="1400" b="1">
                <a:solidFill>
                  <a:srgbClr val="595959"/>
                </a:solidFill>
              </a:rPr>
              <a:t>Fall 2020:</a:t>
            </a:r>
            <a:r>
              <a:rPr lang="en" sz="1400">
                <a:solidFill>
                  <a:srgbClr val="595959"/>
                </a:solidFill>
              </a:rPr>
              <a:t> Chancellor’s office solicited data from all colleges to assess one-year throughput</a:t>
            </a:r>
            <a:endParaRPr sz="1400">
              <a:solidFill>
                <a:srgbClr val="595959"/>
              </a:solidFill>
            </a:endParaRPr>
          </a:p>
          <a:p>
            <a:pPr marL="0" lvl="0" indent="0" algn="l" rtl="0">
              <a:lnSpc>
                <a:spcPct val="115000"/>
              </a:lnSpc>
              <a:spcBef>
                <a:spcPts val="1200"/>
              </a:spcBef>
              <a:spcAft>
                <a:spcPts val="0"/>
              </a:spcAft>
              <a:buClr>
                <a:schemeClr val="dk1"/>
              </a:buClr>
              <a:buSzPts val="1100"/>
              <a:buFont typeface="Arial"/>
              <a:buNone/>
            </a:pPr>
            <a:r>
              <a:rPr lang="en" sz="1400" b="1">
                <a:solidFill>
                  <a:srgbClr val="595959"/>
                </a:solidFill>
              </a:rPr>
              <a:t>Fall 2021:</a:t>
            </a:r>
            <a:r>
              <a:rPr lang="en" sz="1400">
                <a:solidFill>
                  <a:srgbClr val="595959"/>
                </a:solidFill>
              </a:rPr>
              <a:t> Chancellor’s office shared that colleges maximizing throughput did not offer pre-transfer (basic skills) math courses</a:t>
            </a:r>
            <a:endParaRPr sz="1400">
              <a:solidFill>
                <a:srgbClr val="595959"/>
              </a:solidFill>
            </a:endParaRPr>
          </a:p>
          <a:p>
            <a:pPr marL="0" lvl="0" indent="0" algn="l" rtl="0">
              <a:lnSpc>
                <a:spcPct val="115000"/>
              </a:lnSpc>
              <a:spcBef>
                <a:spcPts val="1200"/>
              </a:spcBef>
              <a:spcAft>
                <a:spcPts val="1200"/>
              </a:spcAft>
              <a:buNone/>
            </a:pPr>
            <a:r>
              <a:rPr lang="en" sz="1400" b="1">
                <a:solidFill>
                  <a:srgbClr val="595959"/>
                </a:solidFill>
              </a:rPr>
              <a:t>So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1852e40dc0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1852e40dc0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1852e40dc0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1852e40dc0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1852e40dc0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1852e40dc0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1852e40dc0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1852e40dc0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1852e40dc0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1852e40dc0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1852e40dc0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1852e40dc0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&lt;David&gt;</a:t>
            </a:r>
            <a:endParaRPr/>
          </a:p>
          <a:p>
            <a:pPr marL="0" lvl="0" indent="0" algn="l" rtl="0">
              <a:spcBef>
                <a:spcPts val="0"/>
              </a:spcBef>
              <a:spcAft>
                <a:spcPts val="0"/>
              </a:spcAft>
              <a:buNone/>
            </a:pPr>
            <a:r>
              <a:rPr lang="en"/>
              <a:t>In the past, students with holes in their education could choose to take a pre-transfer level course. As of Fall 2019, that was something that was still an option. As of Fall 2022, students will be placed in a transfer level course. </a:t>
            </a:r>
            <a:endParaRPr/>
          </a:p>
          <a:p>
            <a:pPr marL="0" lvl="0" indent="0" algn="l" rtl="0">
              <a:spcBef>
                <a:spcPts val="0"/>
              </a:spcBef>
              <a:spcAft>
                <a:spcPts val="0"/>
              </a:spcAft>
              <a:buNone/>
            </a:pPr>
            <a:endParaRPr/>
          </a:p>
          <a:p>
            <a:pPr marL="0" lvl="0" indent="0" algn="l" rtl="0">
              <a:spcBef>
                <a:spcPts val="0"/>
              </a:spcBef>
              <a:spcAft>
                <a:spcPts val="0"/>
              </a:spcAft>
              <a:buNone/>
            </a:pPr>
            <a:r>
              <a:rPr lang="en"/>
              <a:t>What this means for us, is</a:t>
            </a:r>
            <a:r>
              <a:rPr lang="en">
                <a:solidFill>
                  <a:schemeClr val="dk1"/>
                </a:solidFill>
              </a:rPr>
              <a:t> that in our SLAM courses, students will likely still be relatively prepared, but for the BSTEM courses, there may be a gap in knowledge.</a:t>
            </a:r>
            <a:r>
              <a:rPr lang="en"/>
              <a:t> We need to think about the progression of content needed for our BSTEM transfer level topics and, perhaps, spend just a moment or two more than we usually might to review it.</a:t>
            </a:r>
            <a:endParaRPr/>
          </a:p>
          <a:p>
            <a:pPr marL="0" lvl="0" indent="0" algn="l" rtl="0">
              <a:spcBef>
                <a:spcPts val="0"/>
              </a:spcBef>
              <a:spcAft>
                <a:spcPts val="0"/>
              </a:spcAft>
              <a:buNone/>
            </a:pPr>
            <a:endParaRPr/>
          </a:p>
          <a:p>
            <a:pPr marL="0" lvl="0" indent="0" algn="l" rtl="0">
              <a:spcBef>
                <a:spcPts val="0"/>
              </a:spcBef>
              <a:spcAft>
                <a:spcPts val="0"/>
              </a:spcAft>
              <a:buNone/>
            </a:pPr>
            <a:r>
              <a:rPr lang="en"/>
              <a:t>Or consider scaffolding the homework with questions about the prerequisite information before having them work on the new content.  </a:t>
            </a:r>
            <a:endParaRPr/>
          </a:p>
          <a:p>
            <a:pPr marL="0" lvl="0" indent="0" algn="l" rtl="0">
              <a:spcBef>
                <a:spcPts val="0"/>
              </a:spcBef>
              <a:spcAft>
                <a:spcPts val="0"/>
              </a:spcAft>
              <a:buNone/>
            </a:pPr>
            <a:endParaRPr/>
          </a:p>
          <a:p>
            <a:pPr marL="0" lvl="0" indent="0" algn="l" rtl="0">
              <a:spcBef>
                <a:spcPts val="0"/>
              </a:spcBef>
              <a:spcAft>
                <a:spcPts val="0"/>
              </a:spcAft>
              <a:buNone/>
            </a:pPr>
            <a:r>
              <a:rPr lang="en"/>
              <a:t>Since this proposed K-12 framework and AB 705 are statewide mandates, we need to be encouraging and supportive of students when they join our transfer level courses. Our expectation that they have seen the prerequisite material is no longer valid.</a:t>
            </a:r>
            <a:endParaRPr/>
          </a:p>
          <a:p>
            <a:pPr marL="0" lvl="0" indent="0" algn="l" rtl="0">
              <a:spcBef>
                <a:spcPts val="0"/>
              </a:spcBef>
              <a:spcAft>
                <a:spcPts val="0"/>
              </a:spcAft>
              <a:buNone/>
            </a:pPr>
            <a:endParaRPr/>
          </a:p>
          <a:p>
            <a:pPr marL="0" lvl="0" indent="0" algn="l" rtl="0">
              <a:spcBef>
                <a:spcPts val="0"/>
              </a:spcBef>
              <a:spcAft>
                <a:spcPts val="0"/>
              </a:spcAft>
              <a:buNone/>
            </a:pPr>
            <a:r>
              <a:rPr lang="en"/>
              <a:t>Outside of your classroom, we are also offering more support…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ccconlineed.instructure.com/courses/7709/pages/equity-and-oer?module_item_id=367077"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digitalcommons.wcupa.edu/cgi/viewcontent.cgi?article=1009&amp;context=comstudies_facpub"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forms.gle/wU8EbJhT9r493Xxr9"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Curriculum updates and OER</a:t>
            </a:r>
            <a:endParaRPr/>
          </a:p>
        </p:txBody>
      </p:sp>
      <p:sp>
        <p:nvSpPr>
          <p:cNvPr id="86" name="Google Shape;86;p13"/>
          <p:cNvSpPr txBox="1">
            <a:spLocks noGrp="1"/>
          </p:cNvSpPr>
          <p:nvPr>
            <p:ph type="subTitle" idx="1"/>
          </p:nvPr>
        </p:nvSpPr>
        <p:spPr>
          <a:xfrm>
            <a:off x="982475" y="2614025"/>
            <a:ext cx="5998500" cy="838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Jennie Graham, Alain Olavarrieta, David Powers, with contributions from Michael Peterson</a:t>
            </a:r>
            <a:endParaRPr/>
          </a:p>
        </p:txBody>
      </p:sp>
      <p:sp>
        <p:nvSpPr>
          <p:cNvPr id="87" name="Google Shape;87;p13"/>
          <p:cNvSpPr txBox="1"/>
          <p:nvPr/>
        </p:nvSpPr>
        <p:spPr>
          <a:xfrm>
            <a:off x="393300" y="581000"/>
            <a:ext cx="1626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Roboto"/>
                <a:ea typeface="Roboto"/>
                <a:cs typeface="Roboto"/>
                <a:sym typeface="Roboto"/>
              </a:rPr>
              <a:t>FLEX Spring 2022</a:t>
            </a:r>
            <a:endParaRPr>
              <a:solidFill>
                <a:schemeClr val="lt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Supports for our Students</a:t>
            </a:r>
            <a:endParaRPr/>
          </a:p>
        </p:txBody>
      </p:sp>
      <p:sp>
        <p:nvSpPr>
          <p:cNvPr id="141" name="Google Shape;141;p22"/>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fontScale="70000" lnSpcReduction="20000"/>
          </a:bodyPr>
          <a:lstStyle/>
          <a:p>
            <a:pPr marL="457200" lvl="0" indent="-346140" algn="l" rtl="0">
              <a:spcBef>
                <a:spcPts val="0"/>
              </a:spcBef>
              <a:spcAft>
                <a:spcPts val="0"/>
              </a:spcAft>
              <a:buSzPct val="100000"/>
              <a:buChar char="●"/>
            </a:pPr>
            <a:r>
              <a:rPr lang="en" sz="2644"/>
              <a:t>Math Jam</a:t>
            </a:r>
            <a:endParaRPr sz="2644"/>
          </a:p>
          <a:p>
            <a:pPr marL="914400" lvl="1" indent="-328360" algn="l" rtl="0">
              <a:spcBef>
                <a:spcPts val="0"/>
              </a:spcBef>
              <a:spcAft>
                <a:spcPts val="0"/>
              </a:spcAft>
              <a:buSzPct val="100000"/>
              <a:buChar char="○"/>
            </a:pPr>
            <a:r>
              <a:rPr lang="en" sz="2244"/>
              <a:t>Math boot camp the week before the semester starts.</a:t>
            </a:r>
            <a:endParaRPr sz="2244"/>
          </a:p>
          <a:p>
            <a:pPr marL="457200" lvl="0" indent="-346140" algn="l" rtl="0">
              <a:spcBef>
                <a:spcPts val="0"/>
              </a:spcBef>
              <a:spcAft>
                <a:spcPts val="0"/>
              </a:spcAft>
              <a:buSzPct val="100000"/>
              <a:buChar char="●"/>
            </a:pPr>
            <a:r>
              <a:rPr lang="en" sz="2644"/>
              <a:t>Concurrent support</a:t>
            </a:r>
            <a:endParaRPr sz="2644"/>
          </a:p>
          <a:p>
            <a:pPr marL="914400" lvl="1" indent="-328360" algn="l" rtl="0">
              <a:spcBef>
                <a:spcPts val="0"/>
              </a:spcBef>
              <a:spcAft>
                <a:spcPts val="0"/>
              </a:spcAft>
              <a:buSzPct val="100000"/>
              <a:buChar char="○"/>
            </a:pPr>
            <a:r>
              <a:rPr lang="en" sz="2244"/>
              <a:t>Students get just in time remediation with their transfer level course. </a:t>
            </a:r>
            <a:endParaRPr sz="2244"/>
          </a:p>
          <a:p>
            <a:pPr marL="457200" lvl="0" indent="-346140" algn="l" rtl="0">
              <a:spcBef>
                <a:spcPts val="0"/>
              </a:spcBef>
              <a:spcAft>
                <a:spcPts val="0"/>
              </a:spcAft>
              <a:buSzPct val="100000"/>
              <a:buChar char="●"/>
            </a:pPr>
            <a:r>
              <a:rPr lang="en" sz="2644"/>
              <a:t>NMAT 202C</a:t>
            </a:r>
            <a:endParaRPr sz="2644"/>
          </a:p>
          <a:p>
            <a:pPr marL="914400" lvl="1" indent="-328360" algn="l" rtl="0">
              <a:spcBef>
                <a:spcPts val="0"/>
              </a:spcBef>
              <a:spcAft>
                <a:spcPts val="0"/>
              </a:spcAft>
              <a:buSzPct val="100000"/>
              <a:buChar char="○"/>
            </a:pPr>
            <a:r>
              <a:rPr lang="en" sz="2244"/>
              <a:t>Open Entry/Open Exit, non-credit, drop-in tutoring that students can use throughout the semester.</a:t>
            </a:r>
            <a:endParaRPr sz="2244"/>
          </a:p>
          <a:p>
            <a:pPr marL="457200" lvl="0" indent="-346140" algn="l" rtl="0">
              <a:spcBef>
                <a:spcPts val="0"/>
              </a:spcBef>
              <a:spcAft>
                <a:spcPts val="0"/>
              </a:spcAft>
              <a:buSzPct val="100000"/>
              <a:buChar char="●"/>
            </a:pPr>
            <a:r>
              <a:rPr lang="en" sz="2644"/>
              <a:t>Improved SmartShops to cover topics as most classes are approaching them. </a:t>
            </a:r>
            <a:endParaRPr sz="2644"/>
          </a:p>
          <a:p>
            <a:pPr marL="914400" lvl="1" indent="-328360" algn="l" rtl="0">
              <a:spcBef>
                <a:spcPts val="0"/>
              </a:spcBef>
              <a:spcAft>
                <a:spcPts val="0"/>
              </a:spcAft>
              <a:buSzPct val="100000"/>
              <a:buChar char="○"/>
            </a:pPr>
            <a:r>
              <a:rPr lang="en" sz="2244"/>
              <a:t>http://www.laspositascollege.edu/smartshops/index.php</a:t>
            </a:r>
            <a:endParaRPr sz="2244"/>
          </a:p>
          <a:p>
            <a:pPr marL="457200" lvl="0" indent="0" algn="l" rtl="0">
              <a:spcBef>
                <a:spcPts val="1200"/>
              </a:spcBef>
              <a:spcAft>
                <a:spcPts val="0"/>
              </a:spcAft>
              <a:buNone/>
            </a:pPr>
            <a:endParaRPr/>
          </a:p>
          <a:p>
            <a:pPr marL="457200" lvl="0" indent="0" algn="l" rtl="0">
              <a:spcBef>
                <a:spcPts val="1200"/>
              </a:spcBef>
              <a:spcAft>
                <a:spcPts val="12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3"/>
          <p:cNvSpPr txBox="1">
            <a:spLocks noGrp="1"/>
          </p:cNvSpPr>
          <p:nvPr>
            <p:ph type="title"/>
          </p:nvPr>
        </p:nvSpPr>
        <p:spPr>
          <a:xfrm>
            <a:off x="311700" y="29445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else is LPC doing to facilitate student success?</a:t>
            </a:r>
            <a:endParaRPr/>
          </a:p>
        </p:txBody>
      </p:sp>
      <p:sp>
        <p:nvSpPr>
          <p:cNvPr id="147" name="Google Shape;147;p23"/>
          <p:cNvSpPr txBox="1">
            <a:spLocks noGrp="1"/>
          </p:cNvSpPr>
          <p:nvPr>
            <p:ph type="body" idx="1"/>
          </p:nvPr>
        </p:nvSpPr>
        <p:spPr>
          <a:xfrm>
            <a:off x="399700" y="806625"/>
            <a:ext cx="8520600" cy="33390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Local High School Alignment meeting</a:t>
            </a:r>
            <a:endParaRPr/>
          </a:p>
          <a:p>
            <a:pPr marL="457200" lvl="0" indent="-342900" algn="l" rtl="0">
              <a:spcBef>
                <a:spcPts val="0"/>
              </a:spcBef>
              <a:spcAft>
                <a:spcPts val="0"/>
              </a:spcAft>
              <a:buSzPts val="1800"/>
              <a:buChar char="●"/>
            </a:pPr>
            <a:r>
              <a:rPr lang="en"/>
              <a:t>LPC Math Faculty Outreach to High Schools </a:t>
            </a:r>
            <a:endParaRPr/>
          </a:p>
          <a:p>
            <a:pPr marL="457200" lvl="0" indent="-342900" algn="l" rtl="0">
              <a:spcBef>
                <a:spcPts val="0"/>
              </a:spcBef>
              <a:spcAft>
                <a:spcPts val="0"/>
              </a:spcAft>
              <a:buSzPts val="1800"/>
              <a:buChar char="●"/>
            </a:pPr>
            <a:r>
              <a:rPr lang="en"/>
              <a:t>Different modes of offering</a:t>
            </a:r>
            <a:endParaRPr/>
          </a:p>
          <a:p>
            <a:pPr marL="914400" lvl="1" indent="-317500" algn="l" rtl="0">
              <a:spcBef>
                <a:spcPts val="0"/>
              </a:spcBef>
              <a:spcAft>
                <a:spcPts val="0"/>
              </a:spcAft>
              <a:buSzPts val="1400"/>
              <a:buChar char="○"/>
            </a:pPr>
            <a:r>
              <a:rPr lang="en"/>
              <a:t>Emporium: Semi-flexible pacing, allows for students to continue into the next semester if necessary.</a:t>
            </a:r>
            <a:endParaRPr/>
          </a:p>
          <a:p>
            <a:pPr marL="914400" lvl="1" indent="-317500" algn="l" rtl="0">
              <a:spcBef>
                <a:spcPts val="0"/>
              </a:spcBef>
              <a:spcAft>
                <a:spcPts val="0"/>
              </a:spcAft>
              <a:buSzPts val="1400"/>
              <a:buChar char="○"/>
            </a:pPr>
            <a:r>
              <a:rPr lang="en"/>
              <a:t>HyFlex: Students attend in person and online. </a:t>
            </a:r>
            <a:endParaRPr/>
          </a:p>
          <a:p>
            <a:pPr marL="914400" lvl="1" indent="-317500" algn="l" rtl="0">
              <a:spcBef>
                <a:spcPts val="0"/>
              </a:spcBef>
              <a:spcAft>
                <a:spcPts val="0"/>
              </a:spcAft>
              <a:buSzPts val="1400"/>
              <a:buChar char="○"/>
            </a:pPr>
            <a:r>
              <a:rPr lang="en"/>
              <a:t>Asynchronous/Synchronous fully online</a:t>
            </a:r>
            <a:endParaRPr/>
          </a:p>
          <a:p>
            <a:pPr marL="914400" lvl="1" indent="-317500" algn="l" rtl="0">
              <a:spcBef>
                <a:spcPts val="0"/>
              </a:spcBef>
              <a:spcAft>
                <a:spcPts val="0"/>
              </a:spcAft>
              <a:buSzPts val="1400"/>
              <a:buChar char="○"/>
            </a:pPr>
            <a:r>
              <a:rPr lang="en"/>
              <a:t>Traditional in-person</a:t>
            </a:r>
            <a:endParaRPr/>
          </a:p>
          <a:p>
            <a:pPr marL="457200" lvl="0" indent="-342900" algn="l" rtl="0">
              <a:spcBef>
                <a:spcPts val="0"/>
              </a:spcBef>
              <a:spcAft>
                <a:spcPts val="0"/>
              </a:spcAft>
              <a:buSzPts val="1800"/>
              <a:buChar char="●"/>
            </a:pPr>
            <a:r>
              <a:rPr lang="en"/>
              <a:t>Working with learning communities to create Math cohorts: Puente, Umoja, Veterans </a:t>
            </a:r>
            <a:endParaRPr/>
          </a:p>
          <a:p>
            <a:pPr marL="0" lvl="0" indent="0" algn="l" rtl="0">
              <a:spcBef>
                <a:spcPts val="1200"/>
              </a:spcBef>
              <a:spcAft>
                <a:spcPts val="1200"/>
              </a:spcAft>
              <a:buNone/>
            </a:pPr>
            <a:r>
              <a:rPr lang="en"/>
              <a:t>Goal is to create an equitable learning experience for our students. To that end…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4"/>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Open Educational Resources</a:t>
            </a:r>
            <a:endParaRPr/>
          </a:p>
        </p:txBody>
      </p:sp>
      <p:sp>
        <p:nvSpPr>
          <p:cNvPr id="153" name="Google Shape;153;p24"/>
          <p:cNvSpPr txBox="1"/>
          <p:nvPr/>
        </p:nvSpPr>
        <p:spPr>
          <a:xfrm>
            <a:off x="1143000" y="3297825"/>
            <a:ext cx="5396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Roboto"/>
                <a:ea typeface="Roboto"/>
                <a:cs typeface="Roboto"/>
                <a:sym typeface="Roboto"/>
              </a:rPr>
              <a:t>Definitions provided by Kali Rippel, LPC’s OER Liason</a:t>
            </a:r>
            <a:endParaRPr>
              <a:solidFill>
                <a:schemeClr val="lt1"/>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a:t>OER Vocabulary</a:t>
            </a:r>
            <a:endParaRPr b="1"/>
          </a:p>
          <a:p>
            <a:pPr marL="0" lvl="0" indent="0" algn="l" rtl="0">
              <a:spcBef>
                <a:spcPts val="0"/>
              </a:spcBef>
              <a:spcAft>
                <a:spcPts val="0"/>
              </a:spcAft>
              <a:buNone/>
            </a:pPr>
            <a:endParaRPr/>
          </a:p>
        </p:txBody>
      </p:sp>
      <p:sp>
        <p:nvSpPr>
          <p:cNvPr id="159" name="Google Shape;159;p25"/>
          <p:cNvSpPr txBox="1">
            <a:spLocks noGrp="1"/>
          </p:cNvSpPr>
          <p:nvPr>
            <p:ph type="body" idx="1"/>
          </p:nvPr>
        </p:nvSpPr>
        <p:spPr>
          <a:xfrm>
            <a:off x="311700" y="962200"/>
            <a:ext cx="8520600" cy="3339000"/>
          </a:xfrm>
          <a:prstGeom prst="rect">
            <a:avLst/>
          </a:prstGeom>
        </p:spPr>
        <p:txBody>
          <a:bodyPr spcFirstLastPara="1" wrap="square" lIns="91425" tIns="91425" rIns="91425" bIns="91425" anchor="t" anchorCtr="0">
            <a:normAutofit fontScale="55000" lnSpcReduction="20000"/>
          </a:bodyPr>
          <a:lstStyle/>
          <a:p>
            <a:pPr marL="0" lvl="0" indent="0" algn="l" rtl="0">
              <a:spcBef>
                <a:spcPts val="0"/>
              </a:spcBef>
              <a:spcAft>
                <a:spcPts val="0"/>
              </a:spcAft>
              <a:buNone/>
            </a:pPr>
            <a:r>
              <a:rPr lang="en" sz="2927"/>
              <a:t>OER = Open Educational Resources</a:t>
            </a:r>
            <a:endParaRPr sz="2927"/>
          </a:p>
          <a:p>
            <a:pPr marL="0" lvl="0" indent="0" algn="l" rtl="0">
              <a:spcBef>
                <a:spcPts val="1200"/>
              </a:spcBef>
              <a:spcAft>
                <a:spcPts val="0"/>
              </a:spcAft>
              <a:buNone/>
            </a:pPr>
            <a:r>
              <a:rPr lang="en" sz="2927"/>
              <a:t>Teaching, learning, and research materials that are either (a) in the public domain or (b) licensed in a manner that provides everyone with free and perpetual permission to engage.</a:t>
            </a:r>
            <a:endParaRPr sz="2927"/>
          </a:p>
          <a:p>
            <a:pPr marL="0" lvl="0" indent="0" algn="l" rtl="0">
              <a:spcBef>
                <a:spcPts val="1200"/>
              </a:spcBef>
              <a:spcAft>
                <a:spcPts val="0"/>
              </a:spcAft>
              <a:buNone/>
            </a:pPr>
            <a:r>
              <a:rPr lang="en" sz="2927"/>
              <a:t>ZTC = Zero Textbook Cost</a:t>
            </a:r>
            <a:endParaRPr sz="2927"/>
          </a:p>
          <a:p>
            <a:pPr marL="0" lvl="0" indent="0" algn="l" rtl="0">
              <a:spcBef>
                <a:spcPts val="1200"/>
              </a:spcBef>
              <a:spcAft>
                <a:spcPts val="0"/>
              </a:spcAft>
              <a:buNone/>
            </a:pPr>
            <a:r>
              <a:rPr lang="en" sz="2927"/>
              <a:t>Courses with no textbook-related costs, including access fees for online materials.  Exact definition at LPC is TBD.</a:t>
            </a:r>
            <a:endParaRPr sz="2927"/>
          </a:p>
          <a:p>
            <a:pPr marL="0" lvl="0" indent="0" algn="l" rtl="0">
              <a:spcBef>
                <a:spcPts val="1200"/>
              </a:spcBef>
              <a:spcAft>
                <a:spcPts val="0"/>
              </a:spcAft>
              <a:buNone/>
            </a:pPr>
            <a:r>
              <a:rPr lang="en" sz="2927"/>
              <a:t>LTC = Low Textbook Cost</a:t>
            </a:r>
            <a:endParaRPr sz="2927"/>
          </a:p>
          <a:p>
            <a:pPr marL="0" lvl="0" indent="0" algn="l" rtl="0">
              <a:spcBef>
                <a:spcPts val="1200"/>
              </a:spcBef>
              <a:spcAft>
                <a:spcPts val="0"/>
              </a:spcAft>
              <a:buNone/>
            </a:pPr>
            <a:r>
              <a:rPr lang="en" sz="2927"/>
              <a:t>Courses with “low”  textbook-related costs, including access fees for online materials.  Exact definition at LPC is TBD</a:t>
            </a:r>
            <a:r>
              <a:rPr lang="en"/>
              <a:t>.</a:t>
            </a:r>
            <a:endParaRPr/>
          </a:p>
          <a:p>
            <a:pPr marL="0" lvl="0" indent="0" algn="l" rtl="0">
              <a:spcBef>
                <a:spcPts val="1200"/>
              </a:spcBef>
              <a:spcAft>
                <a:spcPts val="12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Why OER?</a:t>
            </a:r>
            <a:endParaRPr/>
          </a:p>
        </p:txBody>
      </p:sp>
      <p:sp>
        <p:nvSpPr>
          <p:cNvPr id="165" name="Google Shape;165;p2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Textbook costs can be a barrier  ”with a disproportionately negative effect among racial/ethnic minorities, low-income students, and first-generation college students” (</a:t>
            </a:r>
            <a:r>
              <a:rPr lang="en" u="sng">
                <a:solidFill>
                  <a:schemeClr val="hlink"/>
                </a:solidFill>
                <a:hlinkClick r:id="rId3"/>
              </a:rPr>
              <a:t>Equity &amp; OER</a:t>
            </a:r>
            <a:r>
              <a:rPr lang="en"/>
              <a:t>). </a:t>
            </a:r>
            <a:endParaRPr/>
          </a:p>
          <a:p>
            <a:pPr marL="457200" lvl="0" indent="0" algn="l" rtl="0">
              <a:spcBef>
                <a:spcPts val="1200"/>
              </a:spcBef>
              <a:spcAft>
                <a:spcPts val="0"/>
              </a:spcAft>
              <a:buNone/>
            </a:pPr>
            <a:endParaRPr/>
          </a:p>
          <a:p>
            <a:pPr marL="457200" lvl="0" indent="-342900" algn="l" rtl="0">
              <a:spcBef>
                <a:spcPts val="1200"/>
              </a:spcBef>
              <a:spcAft>
                <a:spcPts val="0"/>
              </a:spcAft>
              <a:buSzPts val="1800"/>
              <a:buChar char="●"/>
            </a:pPr>
            <a:r>
              <a:rPr lang="en"/>
              <a:t>OER encourages student success  ”decrease non-tuition costs, while simultaneously increasing student access, academic performance, and time-to-graduation rates (</a:t>
            </a:r>
            <a:r>
              <a:rPr lang="en" u="sng">
                <a:solidFill>
                  <a:schemeClr val="hlink"/>
                </a:solidFill>
                <a:hlinkClick r:id="rId4"/>
              </a:rPr>
              <a:t>Jenkins, et al., 2020, 9</a:t>
            </a:r>
            <a:r>
              <a:rPr lang="en"/>
              <a:t>). </a:t>
            </a:r>
            <a:endParaRPr/>
          </a:p>
          <a:p>
            <a:pPr marL="0" lvl="0" indent="0" algn="l" rtl="0">
              <a:spcBef>
                <a:spcPts val="1200"/>
              </a:spcBef>
              <a:spcAft>
                <a:spcPts val="12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7"/>
          <p:cNvSpPr txBox="1"/>
          <p:nvPr/>
        </p:nvSpPr>
        <p:spPr>
          <a:xfrm>
            <a:off x="490250" y="526350"/>
            <a:ext cx="3594900" cy="409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solidFill>
                <a:srgbClr val="FFFFFF"/>
              </a:solidFill>
              <a:latin typeface="Raleway"/>
              <a:ea typeface="Raleway"/>
              <a:cs typeface="Raleway"/>
              <a:sym typeface="Raleway"/>
            </a:endParaRPr>
          </a:p>
          <a:p>
            <a:pPr marL="0" lvl="0" indent="0" algn="l" rtl="0">
              <a:spcBef>
                <a:spcPts val="1600"/>
              </a:spcBef>
              <a:spcAft>
                <a:spcPts val="0"/>
              </a:spcAft>
              <a:buNone/>
            </a:pPr>
            <a:r>
              <a:rPr lang="en" sz="4800" b="1">
                <a:solidFill>
                  <a:srgbClr val="FFFFFF"/>
                </a:solidFill>
                <a:latin typeface="Raleway"/>
                <a:ea typeface="Raleway"/>
                <a:cs typeface="Raleway"/>
                <a:sym typeface="Raleway"/>
              </a:rPr>
              <a:t>OER + Math</a:t>
            </a:r>
            <a:endParaRPr sz="4800" b="1">
              <a:solidFill>
                <a:srgbClr val="FFFFFF"/>
              </a:solidFill>
              <a:latin typeface="Raleway"/>
              <a:ea typeface="Raleway"/>
              <a:cs typeface="Raleway"/>
              <a:sym typeface="Raleway"/>
            </a:endParaRPr>
          </a:p>
          <a:p>
            <a:pPr marL="0" lvl="0" indent="0" algn="l" rtl="0">
              <a:spcBef>
                <a:spcPts val="1600"/>
              </a:spcBef>
              <a:spcAft>
                <a:spcPts val="0"/>
              </a:spcAft>
              <a:buNone/>
            </a:pPr>
            <a:endParaRPr sz="4800" b="1">
              <a:solidFill>
                <a:srgbClr val="FFFFFF"/>
              </a:solidFill>
              <a:latin typeface="Raleway"/>
              <a:ea typeface="Raleway"/>
              <a:cs typeface="Raleway"/>
              <a:sym typeface="Raleway"/>
            </a:endParaRPr>
          </a:p>
        </p:txBody>
      </p:sp>
      <p:pic>
        <p:nvPicPr>
          <p:cNvPr id="171" name="Google Shape;171;p27"/>
          <p:cNvPicPr preferRelativeResize="0"/>
          <p:nvPr/>
        </p:nvPicPr>
        <p:blipFill>
          <a:blip r:embed="rId3">
            <a:alphaModFix/>
          </a:blip>
          <a:stretch>
            <a:fillRect/>
          </a:stretch>
        </p:blipFill>
        <p:spPr>
          <a:xfrm>
            <a:off x="6516950" y="359625"/>
            <a:ext cx="2190750" cy="552450"/>
          </a:xfrm>
          <a:prstGeom prst="rect">
            <a:avLst/>
          </a:prstGeom>
          <a:noFill/>
          <a:ln>
            <a:noFill/>
          </a:ln>
        </p:spPr>
      </p:pic>
      <p:pic>
        <p:nvPicPr>
          <p:cNvPr id="172" name="Google Shape;172;p27"/>
          <p:cNvPicPr preferRelativeResize="0"/>
          <p:nvPr/>
        </p:nvPicPr>
        <p:blipFill>
          <a:blip r:embed="rId4">
            <a:alphaModFix/>
          </a:blip>
          <a:stretch>
            <a:fillRect/>
          </a:stretch>
        </p:blipFill>
        <p:spPr>
          <a:xfrm>
            <a:off x="4341175" y="3351300"/>
            <a:ext cx="2648252" cy="552450"/>
          </a:xfrm>
          <a:prstGeom prst="rect">
            <a:avLst/>
          </a:prstGeom>
          <a:noFill/>
          <a:ln>
            <a:noFill/>
          </a:ln>
        </p:spPr>
      </p:pic>
      <p:pic>
        <p:nvPicPr>
          <p:cNvPr id="173" name="Google Shape;173;p27"/>
          <p:cNvPicPr preferRelativeResize="0"/>
          <p:nvPr/>
        </p:nvPicPr>
        <p:blipFill>
          <a:blip r:embed="rId5">
            <a:alphaModFix/>
          </a:blip>
          <a:stretch>
            <a:fillRect/>
          </a:stretch>
        </p:blipFill>
        <p:spPr>
          <a:xfrm>
            <a:off x="6099825" y="4094412"/>
            <a:ext cx="2733675" cy="581025"/>
          </a:xfrm>
          <a:prstGeom prst="rect">
            <a:avLst/>
          </a:prstGeom>
          <a:noFill/>
          <a:ln>
            <a:noFill/>
          </a:ln>
        </p:spPr>
      </p:pic>
      <p:pic>
        <p:nvPicPr>
          <p:cNvPr id="174" name="Google Shape;174;p27"/>
          <p:cNvPicPr preferRelativeResize="0"/>
          <p:nvPr/>
        </p:nvPicPr>
        <p:blipFill>
          <a:blip r:embed="rId6">
            <a:alphaModFix/>
          </a:blip>
          <a:stretch>
            <a:fillRect/>
          </a:stretch>
        </p:blipFill>
        <p:spPr>
          <a:xfrm>
            <a:off x="3860125" y="1027475"/>
            <a:ext cx="2733675" cy="974614"/>
          </a:xfrm>
          <a:prstGeom prst="rect">
            <a:avLst/>
          </a:prstGeom>
          <a:noFill/>
          <a:ln>
            <a:noFill/>
          </a:ln>
        </p:spPr>
      </p:pic>
      <p:pic>
        <p:nvPicPr>
          <p:cNvPr id="175" name="Google Shape;175;p27"/>
          <p:cNvPicPr preferRelativeResize="0"/>
          <p:nvPr/>
        </p:nvPicPr>
        <p:blipFill>
          <a:blip r:embed="rId7">
            <a:alphaModFix/>
          </a:blip>
          <a:stretch>
            <a:fillRect/>
          </a:stretch>
        </p:blipFill>
        <p:spPr>
          <a:xfrm>
            <a:off x="6376863" y="2117489"/>
            <a:ext cx="2470922" cy="104441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8"/>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fontScale="85000" lnSpcReduction="20000"/>
          </a:bodyPr>
          <a:lstStyle/>
          <a:p>
            <a:pPr marL="0" lvl="0" indent="0" algn="l" rtl="0">
              <a:spcBef>
                <a:spcPts val="0"/>
              </a:spcBef>
              <a:spcAft>
                <a:spcPts val="0"/>
              </a:spcAft>
              <a:buNone/>
            </a:pPr>
            <a:r>
              <a:rPr lang="en" sz="2100">
                <a:latin typeface="Source Sans Pro"/>
                <a:ea typeface="Source Sans Pro"/>
                <a:cs typeface="Source Sans Pro"/>
                <a:sym typeface="Source Sans Pro"/>
              </a:rPr>
              <a:t>“The LibreTexts mission is to unite students, faculty and scholars in a cooperative effort to develop an easy-to-use online platform for the construction, customization, and dissemination of open educational resources (OER) to reduce the burdens of unreasonable textbook costs to our students and society.”</a:t>
            </a:r>
            <a:endParaRPr sz="2100">
              <a:latin typeface="Source Sans Pro"/>
              <a:ea typeface="Source Sans Pro"/>
              <a:cs typeface="Source Sans Pro"/>
              <a:sym typeface="Source Sans Pro"/>
            </a:endParaRPr>
          </a:p>
          <a:p>
            <a:pPr marL="457200" lvl="0" indent="-341947" algn="l" rtl="0">
              <a:spcBef>
                <a:spcPts val="1600"/>
              </a:spcBef>
              <a:spcAft>
                <a:spcPts val="0"/>
              </a:spcAft>
              <a:buSzPct val="100000"/>
              <a:buFont typeface="Source Sans Pro"/>
              <a:buChar char="-"/>
            </a:pPr>
            <a:r>
              <a:rPr lang="en" sz="2100">
                <a:latin typeface="Source Sans Pro"/>
                <a:ea typeface="Source Sans Pro"/>
                <a:cs typeface="Source Sans Pro"/>
                <a:sym typeface="Source Sans Pro"/>
              </a:rPr>
              <a:t>LibreText, Mission and Values Statement</a:t>
            </a:r>
            <a:endParaRPr sz="2100">
              <a:latin typeface="Source Sans Pro"/>
              <a:ea typeface="Source Sans Pro"/>
              <a:cs typeface="Source Sans Pro"/>
              <a:sym typeface="Source Sans Pro"/>
            </a:endParaRPr>
          </a:p>
          <a:p>
            <a:pPr marL="0" lvl="0" indent="0" algn="l" rtl="0">
              <a:spcBef>
                <a:spcPts val="1600"/>
              </a:spcBef>
              <a:spcAft>
                <a:spcPts val="1200"/>
              </a:spcAft>
              <a:buNone/>
            </a:pPr>
            <a:endParaRPr/>
          </a:p>
        </p:txBody>
      </p:sp>
      <p:pic>
        <p:nvPicPr>
          <p:cNvPr id="181" name="Google Shape;181;p28"/>
          <p:cNvPicPr preferRelativeResize="0"/>
          <p:nvPr/>
        </p:nvPicPr>
        <p:blipFill>
          <a:blip r:embed="rId3">
            <a:alphaModFix/>
          </a:blip>
          <a:stretch>
            <a:fillRect/>
          </a:stretch>
        </p:blipFill>
        <p:spPr>
          <a:xfrm>
            <a:off x="152400" y="115375"/>
            <a:ext cx="4164008" cy="4838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LPC: Campus Bookshelves</a:t>
            </a:r>
            <a:endParaRPr/>
          </a:p>
        </p:txBody>
      </p:sp>
      <p:pic>
        <p:nvPicPr>
          <p:cNvPr id="187" name="Google Shape;187;p29"/>
          <p:cNvPicPr preferRelativeResize="0"/>
          <p:nvPr/>
        </p:nvPicPr>
        <p:blipFill rotWithShape="1">
          <a:blip r:embed="rId3">
            <a:alphaModFix/>
          </a:blip>
          <a:srcRect/>
          <a:stretch/>
        </p:blipFill>
        <p:spPr>
          <a:xfrm>
            <a:off x="4628200" y="124275"/>
            <a:ext cx="4375274" cy="2798800"/>
          </a:xfrm>
          <a:prstGeom prst="rect">
            <a:avLst/>
          </a:prstGeom>
          <a:noFill/>
          <a:ln>
            <a:noFill/>
          </a:ln>
        </p:spPr>
      </p:pic>
      <p:pic>
        <p:nvPicPr>
          <p:cNvPr id="188" name="Google Shape;188;p29"/>
          <p:cNvPicPr preferRelativeResize="0"/>
          <p:nvPr/>
        </p:nvPicPr>
        <p:blipFill>
          <a:blip r:embed="rId4">
            <a:alphaModFix/>
          </a:blip>
          <a:stretch>
            <a:fillRect/>
          </a:stretch>
        </p:blipFill>
        <p:spPr>
          <a:xfrm>
            <a:off x="5154600" y="2571750"/>
            <a:ext cx="2246800" cy="2067650"/>
          </a:xfrm>
          <a:prstGeom prst="rect">
            <a:avLst/>
          </a:prstGeom>
          <a:noFill/>
          <a:ln>
            <a:noFill/>
          </a:ln>
        </p:spPr>
      </p:pic>
      <p:sp>
        <p:nvSpPr>
          <p:cNvPr id="189" name="Google Shape;189;p29"/>
          <p:cNvSpPr txBox="1"/>
          <p:nvPr/>
        </p:nvSpPr>
        <p:spPr>
          <a:xfrm>
            <a:off x="430975" y="1208575"/>
            <a:ext cx="4019100" cy="3655200"/>
          </a:xfrm>
          <a:prstGeom prst="rect">
            <a:avLst/>
          </a:prstGeom>
          <a:noFill/>
          <a:ln>
            <a:noFill/>
          </a:ln>
        </p:spPr>
        <p:txBody>
          <a:bodyPr spcFirstLastPara="1" wrap="square" lIns="91425" tIns="91425" rIns="91425" bIns="91425" anchor="t" anchorCtr="0">
            <a:spAutoFit/>
          </a:bodyPr>
          <a:lstStyle/>
          <a:p>
            <a:pPr marL="457200" lvl="0" indent="-333493" algn="l" rtl="0">
              <a:lnSpc>
                <a:spcPct val="115000"/>
              </a:lnSpc>
              <a:spcBef>
                <a:spcPts val="0"/>
              </a:spcBef>
              <a:spcAft>
                <a:spcPts val="0"/>
              </a:spcAft>
              <a:buClr>
                <a:srgbClr val="000000"/>
              </a:buClr>
              <a:buSzPts val="1652"/>
              <a:buFont typeface="Source Sans Pro"/>
              <a:buChar char="●"/>
            </a:pPr>
            <a:r>
              <a:rPr lang="en" sz="1651">
                <a:latin typeface="Source Sans Pro"/>
                <a:ea typeface="Source Sans Pro"/>
                <a:cs typeface="Source Sans Pro"/>
                <a:sym typeface="Source Sans Pro"/>
              </a:rPr>
              <a:t>Ability to adjust existing OER textbook through</a:t>
            </a:r>
            <a:endParaRPr sz="1651">
              <a:latin typeface="Source Sans Pro"/>
              <a:ea typeface="Source Sans Pro"/>
              <a:cs typeface="Source Sans Pro"/>
              <a:sym typeface="Source Sans Pro"/>
            </a:endParaRPr>
          </a:p>
          <a:p>
            <a:pPr marL="914400" lvl="1" indent="-333493" algn="l" rtl="0">
              <a:lnSpc>
                <a:spcPct val="115000"/>
              </a:lnSpc>
              <a:spcBef>
                <a:spcPts val="0"/>
              </a:spcBef>
              <a:spcAft>
                <a:spcPts val="0"/>
              </a:spcAft>
              <a:buClr>
                <a:srgbClr val="000000"/>
              </a:buClr>
              <a:buSzPts val="1652"/>
              <a:buFont typeface="Source Sans Pro"/>
              <a:buChar char="○"/>
            </a:pPr>
            <a:r>
              <a:rPr lang="en" sz="1651">
                <a:latin typeface="Source Sans Pro"/>
                <a:ea typeface="Source Sans Pro"/>
                <a:cs typeface="Source Sans Pro"/>
                <a:sym typeface="Source Sans Pro"/>
              </a:rPr>
              <a:t>Editing pages</a:t>
            </a:r>
            <a:endParaRPr sz="1651">
              <a:latin typeface="Source Sans Pro"/>
              <a:ea typeface="Source Sans Pro"/>
              <a:cs typeface="Source Sans Pro"/>
              <a:sym typeface="Source Sans Pro"/>
            </a:endParaRPr>
          </a:p>
          <a:p>
            <a:pPr marL="914400" lvl="1" indent="-333493" algn="l" rtl="0">
              <a:lnSpc>
                <a:spcPct val="115000"/>
              </a:lnSpc>
              <a:spcBef>
                <a:spcPts val="0"/>
              </a:spcBef>
              <a:spcAft>
                <a:spcPts val="0"/>
              </a:spcAft>
              <a:buClr>
                <a:srgbClr val="000000"/>
              </a:buClr>
              <a:buSzPts val="1652"/>
              <a:buFont typeface="Source Sans Pro"/>
              <a:buChar char="○"/>
            </a:pPr>
            <a:r>
              <a:rPr lang="en" sz="1651">
                <a:latin typeface="Source Sans Pro"/>
                <a:ea typeface="Source Sans Pro"/>
                <a:cs typeface="Source Sans Pro"/>
                <a:sym typeface="Source Sans Pro"/>
              </a:rPr>
              <a:t>Adding pages</a:t>
            </a:r>
            <a:endParaRPr sz="1651">
              <a:latin typeface="Source Sans Pro"/>
              <a:ea typeface="Source Sans Pro"/>
              <a:cs typeface="Source Sans Pro"/>
              <a:sym typeface="Source Sans Pro"/>
            </a:endParaRPr>
          </a:p>
          <a:p>
            <a:pPr marL="914400" lvl="1" indent="-333493" algn="l" rtl="0">
              <a:lnSpc>
                <a:spcPct val="115000"/>
              </a:lnSpc>
              <a:spcBef>
                <a:spcPts val="0"/>
              </a:spcBef>
              <a:spcAft>
                <a:spcPts val="0"/>
              </a:spcAft>
              <a:buClr>
                <a:srgbClr val="000000"/>
              </a:buClr>
              <a:buSzPts val="1652"/>
              <a:buFont typeface="Source Sans Pro"/>
              <a:buChar char="○"/>
            </a:pPr>
            <a:r>
              <a:rPr lang="en" sz="1651">
                <a:latin typeface="Source Sans Pro"/>
                <a:ea typeface="Source Sans Pro"/>
                <a:cs typeface="Source Sans Pro"/>
                <a:sym typeface="Source Sans Pro"/>
              </a:rPr>
              <a:t>Mixing content from different books (same/different subjects).</a:t>
            </a:r>
            <a:endParaRPr sz="1651">
              <a:latin typeface="Source Sans Pro"/>
              <a:ea typeface="Source Sans Pro"/>
              <a:cs typeface="Source Sans Pro"/>
              <a:sym typeface="Source Sans Pro"/>
            </a:endParaRPr>
          </a:p>
          <a:p>
            <a:pPr marL="457200" lvl="0" indent="-333493" algn="l" rtl="0">
              <a:lnSpc>
                <a:spcPct val="115000"/>
              </a:lnSpc>
              <a:spcBef>
                <a:spcPts val="0"/>
              </a:spcBef>
              <a:spcAft>
                <a:spcPts val="0"/>
              </a:spcAft>
              <a:buClr>
                <a:srgbClr val="000000"/>
              </a:buClr>
              <a:buSzPts val="1652"/>
              <a:buFont typeface="Source Sans Pro"/>
              <a:buChar char="●"/>
            </a:pPr>
            <a:r>
              <a:rPr lang="en" sz="1651">
                <a:latin typeface="Source Sans Pro"/>
                <a:ea typeface="Source Sans Pro"/>
                <a:cs typeface="Source Sans Pro"/>
                <a:sym typeface="Source Sans Pro"/>
              </a:rPr>
              <a:t>Free = 10 books per campus across all library campus hubs. </a:t>
            </a:r>
            <a:endParaRPr sz="1651">
              <a:latin typeface="Source Sans Pro"/>
              <a:ea typeface="Source Sans Pro"/>
              <a:cs typeface="Source Sans Pro"/>
              <a:sym typeface="Source Sans Pro"/>
            </a:endParaRPr>
          </a:p>
          <a:p>
            <a:pPr marL="457200" lvl="0" indent="-333493" algn="l" rtl="0">
              <a:lnSpc>
                <a:spcPct val="115000"/>
              </a:lnSpc>
              <a:spcBef>
                <a:spcPts val="0"/>
              </a:spcBef>
              <a:spcAft>
                <a:spcPts val="0"/>
              </a:spcAft>
              <a:buClr>
                <a:srgbClr val="000000"/>
              </a:buClr>
              <a:buSzPts val="1652"/>
              <a:buFont typeface="Source Sans Pro"/>
              <a:buChar char="●"/>
            </a:pPr>
            <a:r>
              <a:rPr lang="en" sz="1651">
                <a:latin typeface="Source Sans Pro"/>
                <a:ea typeface="Source Sans Pro"/>
                <a:cs typeface="Source Sans Pro"/>
                <a:sym typeface="Source Sans Pro"/>
              </a:rPr>
              <a:t>Central campus hub is possible with unlimits textbooks if part of the LibreText Consortium (payment of $500/year).</a:t>
            </a:r>
            <a:endParaRPr sz="300">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SzPts val="852"/>
              <a:buNone/>
            </a:pPr>
            <a:r>
              <a:rPr lang="en" sz="1207" b="1">
                <a:latin typeface="Source Sans Pro"/>
                <a:ea typeface="Source Sans Pro"/>
                <a:cs typeface="Source Sans Pro"/>
                <a:sym typeface="Source Sans Pro"/>
              </a:rPr>
              <a:t>“MyOpenMath is an online course management and assessment system for mathematics and other quantitative fields. MyOpenMath’s focus is providing rich algorithmically generated assessment to support the use of free, open textbooks like the ones listed on OpenTextBookStore.com.</a:t>
            </a:r>
            <a:endParaRPr sz="1207" b="1">
              <a:latin typeface="Source Sans Pro"/>
              <a:ea typeface="Source Sans Pro"/>
              <a:cs typeface="Source Sans Pro"/>
              <a:sym typeface="Source Sans Pro"/>
            </a:endParaRPr>
          </a:p>
          <a:p>
            <a:pPr marL="0" lvl="0" indent="0" algn="l" rtl="0">
              <a:spcBef>
                <a:spcPts val="1600"/>
              </a:spcBef>
              <a:spcAft>
                <a:spcPts val="0"/>
              </a:spcAft>
              <a:buSzPts val="852"/>
              <a:buNone/>
            </a:pPr>
            <a:r>
              <a:rPr lang="en" sz="1207" b="1">
                <a:latin typeface="Source Sans Pro"/>
                <a:ea typeface="Source Sans Pro"/>
                <a:cs typeface="Source Sans Pro"/>
                <a:sym typeface="Source Sans Pro"/>
              </a:rPr>
              <a:t>MyOpenMath is a collaborative community of users. MyOpenMath.com provides managed hosting of the open source IMathAS online assessment software. Questions and pre-built courses are all created by faculty in the user community and shared with others in the spirit of openness. Experienced users provide peer-to-peer support through discussion forums.</a:t>
            </a:r>
            <a:endParaRPr sz="1207" b="1">
              <a:latin typeface="Source Sans Pro"/>
              <a:ea typeface="Source Sans Pro"/>
              <a:cs typeface="Source Sans Pro"/>
              <a:sym typeface="Source Sans Pro"/>
            </a:endParaRPr>
          </a:p>
          <a:p>
            <a:pPr marL="0" lvl="0" indent="0" algn="l" rtl="0">
              <a:spcBef>
                <a:spcPts val="1600"/>
              </a:spcBef>
              <a:spcAft>
                <a:spcPts val="0"/>
              </a:spcAft>
              <a:buSzPts val="852"/>
              <a:buNone/>
            </a:pPr>
            <a:r>
              <a:rPr lang="en" sz="1207" b="1">
                <a:latin typeface="Source Sans Pro"/>
                <a:ea typeface="Source Sans Pro"/>
                <a:cs typeface="Source Sans Pro"/>
                <a:sym typeface="Source Sans Pro"/>
              </a:rPr>
              <a:t>MyOpenMath.com is operated by the non-profit organization MyOpenMath.”</a:t>
            </a:r>
            <a:endParaRPr sz="1207" b="1">
              <a:latin typeface="Source Sans Pro"/>
              <a:ea typeface="Source Sans Pro"/>
              <a:cs typeface="Source Sans Pro"/>
              <a:sym typeface="Source Sans Pro"/>
            </a:endParaRPr>
          </a:p>
          <a:p>
            <a:pPr marL="0" lvl="0" indent="0" algn="l" rtl="0">
              <a:spcBef>
                <a:spcPts val="1600"/>
              </a:spcBef>
              <a:spcAft>
                <a:spcPts val="0"/>
              </a:spcAft>
              <a:buSzPts val="852"/>
              <a:buNone/>
            </a:pPr>
            <a:r>
              <a:rPr lang="en" sz="1207" b="1">
                <a:latin typeface="Source Sans Pro"/>
                <a:ea typeface="Source Sans Pro"/>
                <a:cs typeface="Source Sans Pro"/>
                <a:sym typeface="Source Sans Pro"/>
              </a:rPr>
              <a:t>- MyOpenMath, About Us</a:t>
            </a:r>
            <a:endParaRPr sz="1307" b="1">
              <a:latin typeface="Source Sans Pro"/>
              <a:ea typeface="Source Sans Pro"/>
              <a:cs typeface="Source Sans Pro"/>
              <a:sym typeface="Source Sans Pro"/>
            </a:endParaRPr>
          </a:p>
          <a:p>
            <a:pPr marL="0" lvl="0" indent="0" algn="l" rtl="0">
              <a:spcBef>
                <a:spcPts val="1600"/>
              </a:spcBef>
              <a:spcAft>
                <a:spcPts val="1200"/>
              </a:spcAft>
              <a:buSzPts val="852"/>
              <a:buNone/>
            </a:pPr>
            <a:endParaRPr sz="1595"/>
          </a:p>
        </p:txBody>
      </p:sp>
      <p:pic>
        <p:nvPicPr>
          <p:cNvPr id="195" name="Google Shape;195;p30"/>
          <p:cNvPicPr preferRelativeResize="0"/>
          <p:nvPr/>
        </p:nvPicPr>
        <p:blipFill>
          <a:blip r:embed="rId3">
            <a:alphaModFix/>
          </a:blip>
          <a:stretch>
            <a:fillRect/>
          </a:stretch>
        </p:blipFill>
        <p:spPr>
          <a:xfrm>
            <a:off x="152400" y="152400"/>
            <a:ext cx="4303415" cy="48387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MyOpenMath</a:t>
            </a:r>
            <a:endParaRPr b="1"/>
          </a:p>
        </p:txBody>
      </p:sp>
      <p:sp>
        <p:nvSpPr>
          <p:cNvPr id="201" name="Google Shape;201;p31"/>
          <p:cNvSpPr txBox="1">
            <a:spLocks noGrp="1"/>
          </p:cNvSpPr>
          <p:nvPr>
            <p:ph type="body" idx="1"/>
          </p:nvPr>
        </p:nvSpPr>
        <p:spPr>
          <a:xfrm>
            <a:off x="311700" y="1229875"/>
            <a:ext cx="3573000" cy="3339000"/>
          </a:xfrm>
          <a:prstGeom prst="rect">
            <a:avLst/>
          </a:prstGeom>
        </p:spPr>
        <p:txBody>
          <a:bodyPr spcFirstLastPara="1" wrap="square" lIns="91425" tIns="91425" rIns="91425" bIns="91425" anchor="t" anchorCtr="0">
            <a:normAutofit fontScale="25000"/>
          </a:bodyPr>
          <a:lstStyle/>
          <a:p>
            <a:pPr marL="457200" lvl="0" indent="-311394" algn="l" rtl="0">
              <a:spcBef>
                <a:spcPts val="0"/>
              </a:spcBef>
              <a:spcAft>
                <a:spcPts val="0"/>
              </a:spcAft>
              <a:buSzPct val="100000"/>
              <a:buChar char="●"/>
            </a:pPr>
            <a:r>
              <a:rPr lang="en" sz="5215"/>
              <a:t>Publishers charge students $$$ to use these types of platforms. </a:t>
            </a:r>
            <a:endParaRPr sz="5215"/>
          </a:p>
          <a:p>
            <a:pPr marL="457200" lvl="0" indent="-311394" algn="l" rtl="0">
              <a:spcBef>
                <a:spcPts val="0"/>
              </a:spcBef>
              <a:spcAft>
                <a:spcPts val="0"/>
              </a:spcAft>
              <a:buSzPct val="100000"/>
              <a:buChar char="●"/>
            </a:pPr>
            <a:r>
              <a:rPr lang="en" sz="5215"/>
              <a:t>The caliber of questions/student supports in MyOpenMath have nearly reached publisher level.</a:t>
            </a:r>
            <a:endParaRPr sz="5215"/>
          </a:p>
          <a:p>
            <a:pPr marL="457200" lvl="0" indent="-311394" algn="l" rtl="0">
              <a:spcBef>
                <a:spcPts val="0"/>
              </a:spcBef>
              <a:spcAft>
                <a:spcPts val="0"/>
              </a:spcAft>
              <a:buSzPct val="100000"/>
              <a:buChar char="●"/>
            </a:pPr>
            <a:r>
              <a:rPr lang="en" sz="5215"/>
              <a:t>Questions are easily created or edited to meet your needs.</a:t>
            </a:r>
            <a:endParaRPr sz="5215"/>
          </a:p>
          <a:p>
            <a:pPr marL="457200" lvl="0" indent="-311394" algn="l" rtl="0">
              <a:spcBef>
                <a:spcPts val="0"/>
              </a:spcBef>
              <a:spcAft>
                <a:spcPts val="0"/>
              </a:spcAft>
              <a:buSzPct val="100000"/>
              <a:buChar char="●"/>
            </a:pPr>
            <a:r>
              <a:rPr lang="en" sz="5215"/>
              <a:t>Easy integration into Canvas.</a:t>
            </a:r>
            <a:endParaRPr sz="5215"/>
          </a:p>
          <a:p>
            <a:pPr marL="457200" lvl="0" indent="-311394" algn="l" rtl="0">
              <a:spcBef>
                <a:spcPts val="0"/>
              </a:spcBef>
              <a:spcAft>
                <a:spcPts val="0"/>
              </a:spcAft>
              <a:buSzPct val="100000"/>
              <a:buChar char="●"/>
            </a:pPr>
            <a:r>
              <a:rPr lang="en" sz="5215"/>
              <a:t>Not just for math. Libraries exist for:</a:t>
            </a:r>
            <a:endParaRPr sz="5215"/>
          </a:p>
          <a:p>
            <a:pPr marL="914400" lvl="1" indent="-311394" algn="l" rtl="0">
              <a:spcBef>
                <a:spcPts val="0"/>
              </a:spcBef>
              <a:spcAft>
                <a:spcPts val="0"/>
              </a:spcAft>
              <a:buSzPct val="100000"/>
              <a:buChar char="○"/>
            </a:pPr>
            <a:r>
              <a:rPr lang="en" sz="5215"/>
              <a:t>Chemistry</a:t>
            </a:r>
            <a:endParaRPr sz="5215"/>
          </a:p>
          <a:p>
            <a:pPr marL="914400" lvl="1" indent="-311394" algn="l" rtl="0">
              <a:spcBef>
                <a:spcPts val="0"/>
              </a:spcBef>
              <a:spcAft>
                <a:spcPts val="0"/>
              </a:spcAft>
              <a:buSzPct val="100000"/>
              <a:buChar char="○"/>
            </a:pPr>
            <a:r>
              <a:rPr lang="en" sz="5215"/>
              <a:t>Physics</a:t>
            </a:r>
            <a:endParaRPr sz="5215"/>
          </a:p>
          <a:p>
            <a:pPr marL="914400" lvl="1" indent="-311394" algn="l" rtl="0">
              <a:spcBef>
                <a:spcPts val="0"/>
              </a:spcBef>
              <a:spcAft>
                <a:spcPts val="0"/>
              </a:spcAft>
              <a:buSzPct val="100000"/>
              <a:buChar char="○"/>
            </a:pPr>
            <a:r>
              <a:rPr lang="en" sz="5215"/>
              <a:t>Astronomy</a:t>
            </a:r>
            <a:endParaRPr sz="5215"/>
          </a:p>
          <a:p>
            <a:pPr marL="914400" lvl="1" indent="-311394" algn="l" rtl="0">
              <a:spcBef>
                <a:spcPts val="0"/>
              </a:spcBef>
              <a:spcAft>
                <a:spcPts val="0"/>
              </a:spcAft>
              <a:buSzPct val="100000"/>
              <a:buChar char="○"/>
            </a:pPr>
            <a:r>
              <a:rPr lang="en" sz="5215"/>
              <a:t>...more</a:t>
            </a:r>
            <a:endParaRPr/>
          </a:p>
        </p:txBody>
      </p:sp>
      <p:pic>
        <p:nvPicPr>
          <p:cNvPr id="202" name="Google Shape;202;p31"/>
          <p:cNvPicPr preferRelativeResize="0"/>
          <p:nvPr/>
        </p:nvPicPr>
        <p:blipFill>
          <a:blip r:embed="rId3">
            <a:alphaModFix/>
          </a:blip>
          <a:stretch>
            <a:fillRect/>
          </a:stretch>
        </p:blipFill>
        <p:spPr>
          <a:xfrm>
            <a:off x="3966525" y="243500"/>
            <a:ext cx="3380550" cy="2027250"/>
          </a:xfrm>
          <a:prstGeom prst="rect">
            <a:avLst/>
          </a:prstGeom>
          <a:noFill/>
          <a:ln>
            <a:noFill/>
          </a:ln>
          <a:effectLst>
            <a:outerShdw blurRad="57150" dist="19050" dir="1380000" algn="bl" rotWithShape="0">
              <a:srgbClr val="000000">
                <a:alpha val="50000"/>
              </a:srgbClr>
            </a:outerShdw>
          </a:effectLst>
        </p:spPr>
      </p:pic>
      <p:pic>
        <p:nvPicPr>
          <p:cNvPr id="203" name="Google Shape;203;p31"/>
          <p:cNvPicPr preferRelativeResize="0"/>
          <p:nvPr/>
        </p:nvPicPr>
        <p:blipFill>
          <a:blip r:embed="rId4">
            <a:alphaModFix/>
          </a:blip>
          <a:stretch>
            <a:fillRect/>
          </a:stretch>
        </p:blipFill>
        <p:spPr>
          <a:xfrm>
            <a:off x="6401625" y="494550"/>
            <a:ext cx="2590249" cy="2878051"/>
          </a:xfrm>
          <a:prstGeom prst="rect">
            <a:avLst/>
          </a:prstGeom>
          <a:noFill/>
          <a:ln>
            <a:noFill/>
          </a:ln>
          <a:effectLst>
            <a:outerShdw blurRad="85725" dist="114300" dir="3240000" algn="bl" rotWithShape="0">
              <a:srgbClr val="000000">
                <a:alpha val="50000"/>
              </a:srgbClr>
            </a:outerShdw>
          </a:effectLst>
        </p:spPr>
      </p:pic>
      <p:pic>
        <p:nvPicPr>
          <p:cNvPr id="204" name="Google Shape;204;p31"/>
          <p:cNvPicPr preferRelativeResize="0"/>
          <p:nvPr/>
        </p:nvPicPr>
        <p:blipFill>
          <a:blip r:embed="rId5">
            <a:alphaModFix/>
          </a:blip>
          <a:stretch>
            <a:fillRect/>
          </a:stretch>
        </p:blipFill>
        <p:spPr>
          <a:xfrm>
            <a:off x="3884557" y="2423175"/>
            <a:ext cx="2813729" cy="2072200"/>
          </a:xfrm>
          <a:prstGeom prst="rect">
            <a:avLst/>
          </a:prstGeom>
          <a:noFill/>
          <a:ln>
            <a:noFill/>
          </a:ln>
          <a:effectLst>
            <a:outerShdw blurRad="57150" dist="85725" dir="2640000" algn="bl" rotWithShape="0">
              <a:srgbClr val="000000">
                <a:alpha val="52000"/>
              </a:srgbClr>
            </a:outerShdw>
          </a:effectLst>
        </p:spPr>
      </p:pic>
      <p:pic>
        <p:nvPicPr>
          <p:cNvPr id="205" name="Google Shape;205;p31"/>
          <p:cNvPicPr preferRelativeResize="0"/>
          <p:nvPr/>
        </p:nvPicPr>
        <p:blipFill>
          <a:blip r:embed="rId6">
            <a:alphaModFix/>
          </a:blip>
          <a:stretch>
            <a:fillRect/>
          </a:stretch>
        </p:blipFill>
        <p:spPr>
          <a:xfrm>
            <a:off x="6680025" y="2762125"/>
            <a:ext cx="2421125" cy="2072200"/>
          </a:xfrm>
          <a:prstGeom prst="rect">
            <a:avLst/>
          </a:prstGeom>
          <a:noFill/>
          <a:ln>
            <a:noFill/>
          </a:ln>
          <a:effectLst>
            <a:outerShdw blurRad="114300" dist="76200" dir="1200000" algn="bl" rotWithShape="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4"/>
          <p:cNvPicPr preferRelativeResize="0"/>
          <p:nvPr/>
        </p:nvPicPr>
        <p:blipFill>
          <a:blip r:embed="rId3">
            <a:alphaModFix/>
          </a:blip>
          <a:stretch>
            <a:fillRect/>
          </a:stretch>
        </p:blipFill>
        <p:spPr>
          <a:xfrm>
            <a:off x="-2" y="0"/>
            <a:ext cx="4611324" cy="3463299"/>
          </a:xfrm>
          <a:prstGeom prst="rect">
            <a:avLst/>
          </a:prstGeom>
          <a:noFill/>
          <a:ln>
            <a:noFill/>
          </a:ln>
        </p:spPr>
      </p:pic>
      <p:pic>
        <p:nvPicPr>
          <p:cNvPr id="93" name="Google Shape;93;p14"/>
          <p:cNvPicPr preferRelativeResize="0"/>
          <p:nvPr/>
        </p:nvPicPr>
        <p:blipFill>
          <a:blip r:embed="rId4">
            <a:alphaModFix/>
          </a:blip>
          <a:stretch>
            <a:fillRect/>
          </a:stretch>
        </p:blipFill>
        <p:spPr>
          <a:xfrm>
            <a:off x="4611325" y="1729759"/>
            <a:ext cx="4532675" cy="341374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Math’s Progress on OER Materials:</a:t>
            </a:r>
            <a:endParaRPr/>
          </a:p>
        </p:txBody>
      </p:sp>
      <p:sp>
        <p:nvSpPr>
          <p:cNvPr id="211" name="Google Shape;211;p32"/>
          <p:cNvSpPr txBox="1">
            <a:spLocks noGrp="1"/>
          </p:cNvSpPr>
          <p:nvPr>
            <p:ph type="body" idx="1"/>
          </p:nvPr>
        </p:nvSpPr>
        <p:spPr>
          <a:xfrm>
            <a:off x="311700" y="943075"/>
            <a:ext cx="8520600" cy="33390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SzPts val="1900"/>
              <a:buChar char="●"/>
            </a:pPr>
            <a:r>
              <a:rPr lang="en" sz="1900"/>
              <a:t>Book and Homework Sets Complete</a:t>
            </a:r>
            <a:endParaRPr sz="1900"/>
          </a:p>
          <a:p>
            <a:pPr marL="914400" lvl="1" indent="-317500" algn="l" rtl="0">
              <a:spcBef>
                <a:spcPts val="0"/>
              </a:spcBef>
              <a:spcAft>
                <a:spcPts val="0"/>
              </a:spcAft>
              <a:buSzPts val="1400"/>
              <a:buChar char="○"/>
            </a:pPr>
            <a:r>
              <a:rPr lang="en" sz="1900"/>
              <a:t>Math 40:</a:t>
            </a:r>
            <a:r>
              <a:rPr lang="en" sz="1500"/>
              <a:t> As of Fall 2022, everyone teaching this course should shift to the OER materials.</a:t>
            </a:r>
            <a:endParaRPr sz="1500"/>
          </a:p>
          <a:p>
            <a:pPr marL="914400" lvl="1" indent="-317500" algn="l" rtl="0">
              <a:spcBef>
                <a:spcPts val="0"/>
              </a:spcBef>
              <a:spcAft>
                <a:spcPts val="0"/>
              </a:spcAft>
              <a:buSzPts val="1400"/>
              <a:buChar char="○"/>
            </a:pPr>
            <a:r>
              <a:rPr lang="en" sz="1900"/>
              <a:t>Math 39</a:t>
            </a:r>
            <a:r>
              <a:rPr lang="en" sz="1500"/>
              <a:t>: As of Su 2022, material will be piloted, and available for department use Fa 2022.</a:t>
            </a:r>
            <a:endParaRPr sz="1500"/>
          </a:p>
          <a:p>
            <a:pPr marL="457200" lvl="0" indent="-349250" algn="l" rtl="0">
              <a:spcBef>
                <a:spcPts val="0"/>
              </a:spcBef>
              <a:spcAft>
                <a:spcPts val="0"/>
              </a:spcAft>
              <a:buSzPts val="1900"/>
              <a:buChar char="●"/>
            </a:pPr>
            <a:r>
              <a:rPr lang="en" sz="1900"/>
              <a:t>Book and Homework Sets are in progress</a:t>
            </a:r>
            <a:endParaRPr sz="1900"/>
          </a:p>
          <a:p>
            <a:pPr marL="914400" lvl="1" indent="-317500" algn="l" rtl="0">
              <a:spcBef>
                <a:spcPts val="0"/>
              </a:spcBef>
              <a:spcAft>
                <a:spcPts val="0"/>
              </a:spcAft>
              <a:buSzPts val="1400"/>
              <a:buChar char="○"/>
            </a:pPr>
            <a:r>
              <a:rPr lang="en" sz="1900"/>
              <a:t>Math 30: </a:t>
            </a:r>
            <a:r>
              <a:rPr lang="en" sz="1500"/>
              <a:t>As of Su 2022, material will be piloted, and available for department use Fa 2022.</a:t>
            </a:r>
            <a:endParaRPr sz="1500"/>
          </a:p>
          <a:p>
            <a:pPr marL="914400" lvl="1" indent="-317500" algn="l" rtl="0">
              <a:spcBef>
                <a:spcPts val="0"/>
              </a:spcBef>
              <a:spcAft>
                <a:spcPts val="0"/>
              </a:spcAft>
              <a:buSzPts val="1400"/>
              <a:buChar char="○"/>
            </a:pPr>
            <a:r>
              <a:rPr lang="en" sz="1900"/>
              <a:t>Math 47: </a:t>
            </a:r>
            <a:r>
              <a:rPr lang="en" sz="1500"/>
              <a:t>As of Fall 2022, everyone teaching this course should shift to the OER materials.</a:t>
            </a:r>
            <a:endParaRPr sz="1500"/>
          </a:p>
          <a:p>
            <a:pPr marL="457200" lvl="0" indent="0" algn="l" rtl="0">
              <a:spcBef>
                <a:spcPts val="1200"/>
              </a:spcBef>
              <a:spcAft>
                <a:spcPts val="120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Let’s explore </a:t>
            </a:r>
            <a:endParaRPr/>
          </a:p>
        </p:txBody>
      </p:sp>
      <p:sp>
        <p:nvSpPr>
          <p:cNvPr id="217" name="Google Shape;217;p33"/>
          <p:cNvSpPr txBox="1">
            <a:spLocks noGrp="1"/>
          </p:cNvSpPr>
          <p:nvPr>
            <p:ph type="body" idx="1"/>
          </p:nvPr>
        </p:nvSpPr>
        <p:spPr>
          <a:xfrm>
            <a:off x="359500" y="960450"/>
            <a:ext cx="8520600" cy="3641400"/>
          </a:xfrm>
          <a:prstGeom prst="rect">
            <a:avLst/>
          </a:prstGeom>
        </p:spPr>
        <p:txBody>
          <a:bodyPr spcFirstLastPara="1" wrap="square" lIns="91425" tIns="91425" rIns="91425" bIns="91425" anchor="t" anchorCtr="0">
            <a:normAutofit/>
          </a:bodyPr>
          <a:lstStyle/>
          <a:p>
            <a:pPr marL="457200" lvl="0" indent="-368300" algn="l" rtl="0">
              <a:spcBef>
                <a:spcPts val="0"/>
              </a:spcBef>
              <a:spcAft>
                <a:spcPts val="0"/>
              </a:spcAft>
              <a:buSzPts val="2200"/>
              <a:buChar char="●"/>
            </a:pPr>
            <a:r>
              <a:rPr lang="en" sz="2200"/>
              <a:t>Math 47 - Math for Liberal Arts</a:t>
            </a:r>
            <a:endParaRPr sz="2200"/>
          </a:p>
          <a:p>
            <a:pPr marL="914400" lvl="1" indent="-342900" algn="l" rtl="0">
              <a:spcBef>
                <a:spcPts val="0"/>
              </a:spcBef>
              <a:spcAft>
                <a:spcPts val="0"/>
              </a:spcAft>
              <a:buSzPts val="1800"/>
              <a:buChar char="○"/>
            </a:pPr>
            <a:r>
              <a:rPr lang="en" sz="1800"/>
              <a:t>My Open Math </a:t>
            </a:r>
            <a:endParaRPr sz="1800"/>
          </a:p>
          <a:p>
            <a:pPr marL="457200" lvl="0" indent="0" algn="l" rtl="0">
              <a:spcBef>
                <a:spcPts val="1200"/>
              </a:spcBef>
              <a:spcAft>
                <a:spcPts val="0"/>
              </a:spcAft>
              <a:buNone/>
            </a:pPr>
            <a:endParaRPr sz="1800"/>
          </a:p>
          <a:p>
            <a:pPr marL="457200" lvl="0" indent="-368300" algn="l" rtl="0">
              <a:spcBef>
                <a:spcPts val="1200"/>
              </a:spcBef>
              <a:spcAft>
                <a:spcPts val="0"/>
              </a:spcAft>
              <a:buSzPts val="2200"/>
              <a:buChar char="●"/>
            </a:pPr>
            <a:r>
              <a:rPr lang="en" sz="2200"/>
              <a:t>Math 39 - Trigonometry</a:t>
            </a:r>
            <a:endParaRPr sz="2200"/>
          </a:p>
          <a:p>
            <a:pPr marL="914400" lvl="1" indent="-368300" algn="l" rtl="0">
              <a:spcBef>
                <a:spcPts val="0"/>
              </a:spcBef>
              <a:spcAft>
                <a:spcPts val="0"/>
              </a:spcAft>
              <a:buSzPts val="2200"/>
              <a:buChar char="○"/>
            </a:pPr>
            <a:r>
              <a:rPr lang="en" sz="2200"/>
              <a:t>Canvas </a:t>
            </a:r>
            <a:endParaRPr sz="2200"/>
          </a:p>
          <a:p>
            <a:pPr marL="914400" lvl="1" indent="-368300" algn="l" rtl="0">
              <a:spcBef>
                <a:spcPts val="0"/>
              </a:spcBef>
              <a:spcAft>
                <a:spcPts val="0"/>
              </a:spcAft>
              <a:buSzPts val="2200"/>
              <a:buChar char="○"/>
            </a:pPr>
            <a:r>
              <a:rPr lang="en" sz="2200"/>
              <a:t>My Open Math</a:t>
            </a:r>
            <a:endParaRPr sz="2200"/>
          </a:p>
          <a:p>
            <a:pPr marL="914400" lvl="1" indent="-368300" algn="l" rtl="0">
              <a:spcBef>
                <a:spcPts val="0"/>
              </a:spcBef>
              <a:spcAft>
                <a:spcPts val="0"/>
              </a:spcAft>
              <a:buSzPts val="2200"/>
              <a:buChar char="○"/>
            </a:pPr>
            <a:r>
              <a:rPr lang="en" sz="2200"/>
              <a:t>Libre Text</a:t>
            </a:r>
            <a:endParaRPr sz="2200"/>
          </a:p>
          <a:p>
            <a:pPr marL="914400" lvl="0" indent="0" algn="l" rtl="0">
              <a:spcBef>
                <a:spcPts val="1200"/>
              </a:spcBef>
              <a:spcAft>
                <a:spcPts val="1200"/>
              </a:spcAft>
              <a:buNone/>
            </a:pPr>
            <a:r>
              <a:rPr lang="en" sz="2200" u="sng">
                <a:solidFill>
                  <a:schemeClr val="hlink"/>
                </a:solidFill>
                <a:hlinkClick r:id="rId3"/>
              </a:rPr>
              <a:t>https://forms.gle/wU8EbJhT9r493Xxr9</a:t>
            </a:r>
            <a:endParaRPr sz="2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Let’s explore </a:t>
            </a:r>
            <a:endParaRPr/>
          </a:p>
        </p:txBody>
      </p:sp>
      <p:sp>
        <p:nvSpPr>
          <p:cNvPr id="223" name="Google Shape;223;p34"/>
          <p:cNvSpPr txBox="1">
            <a:spLocks noGrp="1"/>
          </p:cNvSpPr>
          <p:nvPr>
            <p:ph type="body" idx="1"/>
          </p:nvPr>
        </p:nvSpPr>
        <p:spPr>
          <a:xfrm>
            <a:off x="359500" y="960450"/>
            <a:ext cx="8520600" cy="3641400"/>
          </a:xfrm>
          <a:prstGeom prst="rect">
            <a:avLst/>
          </a:prstGeom>
        </p:spPr>
        <p:txBody>
          <a:bodyPr spcFirstLastPara="1" wrap="square" lIns="91425" tIns="91425" rIns="91425" bIns="91425" anchor="t" anchorCtr="0">
            <a:normAutofit/>
          </a:bodyPr>
          <a:lstStyle/>
          <a:p>
            <a:pPr marL="457200" lvl="0" indent="-368300" algn="l" rtl="0">
              <a:spcBef>
                <a:spcPts val="0"/>
              </a:spcBef>
              <a:spcAft>
                <a:spcPts val="0"/>
              </a:spcAft>
              <a:buSzPts val="2200"/>
              <a:buChar char="●"/>
            </a:pPr>
            <a:r>
              <a:rPr lang="en" sz="2200"/>
              <a:t>Math 40 - Statistics and Probability</a:t>
            </a:r>
            <a:endParaRPr sz="2200"/>
          </a:p>
          <a:p>
            <a:pPr marL="914400" lvl="1" indent="-368300" algn="l" rtl="0">
              <a:spcBef>
                <a:spcPts val="0"/>
              </a:spcBef>
              <a:spcAft>
                <a:spcPts val="0"/>
              </a:spcAft>
              <a:buSzPts val="2200"/>
              <a:buChar char="○"/>
            </a:pPr>
            <a:r>
              <a:rPr lang="en" sz="2200"/>
              <a:t>Canvas </a:t>
            </a:r>
            <a:endParaRPr sz="2200"/>
          </a:p>
          <a:p>
            <a:pPr marL="914400" lvl="1" indent="-368300" algn="l" rtl="0">
              <a:spcBef>
                <a:spcPts val="0"/>
              </a:spcBef>
              <a:spcAft>
                <a:spcPts val="0"/>
              </a:spcAft>
              <a:buSzPts val="2200"/>
              <a:buChar char="○"/>
            </a:pPr>
            <a:r>
              <a:rPr lang="en" sz="2200"/>
              <a:t>My Open Math</a:t>
            </a:r>
            <a:endParaRPr sz="2200"/>
          </a:p>
          <a:p>
            <a:pPr marL="914400" lvl="1" indent="-368300" algn="l" rtl="0">
              <a:spcBef>
                <a:spcPts val="0"/>
              </a:spcBef>
              <a:spcAft>
                <a:spcPts val="0"/>
              </a:spcAft>
              <a:buSzPts val="2200"/>
              <a:buChar char="○"/>
            </a:pPr>
            <a:r>
              <a:rPr lang="en" sz="2200"/>
              <a:t>Libre Text</a:t>
            </a:r>
            <a:endParaRPr sz="2200"/>
          </a:p>
          <a:p>
            <a:pPr marL="914400" lvl="0" indent="0" algn="l" rtl="0">
              <a:spcBef>
                <a:spcPts val="1200"/>
              </a:spcBef>
              <a:spcAft>
                <a:spcPts val="1200"/>
              </a:spcAft>
              <a:buNone/>
            </a:pPr>
            <a:endParaRPr sz="22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Let’s practice with MyOpenMath:</a:t>
            </a:r>
            <a:endParaRPr/>
          </a:p>
        </p:txBody>
      </p:sp>
      <p:sp>
        <p:nvSpPr>
          <p:cNvPr id="229" name="Google Shape;229;p35"/>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457200" lvl="0" indent="-387350" algn="l" rtl="0">
              <a:spcBef>
                <a:spcPts val="0"/>
              </a:spcBef>
              <a:spcAft>
                <a:spcPts val="0"/>
              </a:spcAft>
              <a:buSzPts val="2500"/>
              <a:buChar char="●"/>
            </a:pPr>
            <a:r>
              <a:rPr lang="en" sz="2500"/>
              <a:t>Copy course from the Math Department MyOpenMath Group: Department, Math to your MyOpenMath account.</a:t>
            </a:r>
            <a:endParaRPr sz="2500"/>
          </a:p>
          <a:p>
            <a:pPr marL="457200" lvl="0" indent="-387350" algn="l" rtl="0">
              <a:spcBef>
                <a:spcPts val="0"/>
              </a:spcBef>
              <a:spcAft>
                <a:spcPts val="0"/>
              </a:spcAft>
              <a:buSzPts val="2500"/>
              <a:buChar char="●"/>
            </a:pPr>
            <a:r>
              <a:rPr lang="en" sz="2500"/>
              <a:t>Make adjustments.</a:t>
            </a:r>
            <a:endParaRPr sz="2500"/>
          </a:p>
          <a:p>
            <a:pPr marL="457200" lvl="0" indent="-387350" algn="l" rtl="0">
              <a:spcBef>
                <a:spcPts val="0"/>
              </a:spcBef>
              <a:spcAft>
                <a:spcPts val="0"/>
              </a:spcAft>
              <a:buSzPts val="2500"/>
              <a:buChar char="●"/>
            </a:pPr>
            <a:r>
              <a:rPr lang="en" sz="2500"/>
              <a:t>Create Export Package</a:t>
            </a:r>
            <a:endParaRPr sz="2500"/>
          </a:p>
          <a:p>
            <a:pPr marL="457200" lvl="0" indent="-387350" algn="l" rtl="0">
              <a:spcBef>
                <a:spcPts val="0"/>
              </a:spcBef>
              <a:spcAft>
                <a:spcPts val="0"/>
              </a:spcAft>
              <a:buSzPts val="2500"/>
              <a:buChar char="●"/>
            </a:pPr>
            <a:r>
              <a:rPr lang="en" sz="2500"/>
              <a:t>Import into your Canvas course</a:t>
            </a:r>
            <a:endParaRPr sz="2500"/>
          </a:p>
          <a:p>
            <a:pPr marL="457200" lvl="0" indent="-387350" algn="l" rtl="0">
              <a:spcBef>
                <a:spcPts val="0"/>
              </a:spcBef>
              <a:spcAft>
                <a:spcPts val="0"/>
              </a:spcAft>
              <a:buSzPts val="2500"/>
              <a:buChar char="●"/>
            </a:pPr>
            <a:r>
              <a:rPr lang="en" sz="2500"/>
              <a:t>Make some adjustments</a:t>
            </a:r>
            <a:endParaRPr sz="25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marR="0" lvl="0" indent="0" algn="ctr" rtl="0">
              <a:lnSpc>
                <a:spcPct val="100000"/>
              </a:lnSpc>
              <a:spcBef>
                <a:spcPts val="0"/>
              </a:spcBef>
              <a:spcAft>
                <a:spcPts val="0"/>
              </a:spcAft>
              <a:buSzPts val="990"/>
              <a:buNone/>
            </a:pPr>
            <a:r>
              <a:rPr lang="en" sz="3200" b="1"/>
              <a:t>AB 705 Bill Text</a:t>
            </a:r>
            <a:endParaRPr sz="3200" b="1"/>
          </a:p>
        </p:txBody>
      </p:sp>
      <p:sp>
        <p:nvSpPr>
          <p:cNvPr id="99" name="Google Shape;99;p15"/>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sz="3460">
                <a:solidFill>
                  <a:srgbClr val="595959"/>
                </a:solidFill>
                <a:latin typeface="Arial"/>
                <a:ea typeface="Arial"/>
                <a:cs typeface="Arial"/>
                <a:sym typeface="Arial"/>
              </a:rPr>
              <a:t>A community college district or college shall </a:t>
            </a:r>
            <a:r>
              <a:rPr lang="en" sz="3460" b="1">
                <a:solidFill>
                  <a:srgbClr val="595959"/>
                </a:solidFill>
                <a:latin typeface="Arial"/>
                <a:ea typeface="Arial"/>
                <a:cs typeface="Arial"/>
                <a:sym typeface="Arial"/>
              </a:rPr>
              <a:t>maximize the probability</a:t>
            </a:r>
            <a:r>
              <a:rPr lang="en" sz="3460">
                <a:solidFill>
                  <a:srgbClr val="595959"/>
                </a:solidFill>
                <a:latin typeface="Arial"/>
                <a:ea typeface="Arial"/>
                <a:cs typeface="Arial"/>
                <a:sym typeface="Arial"/>
              </a:rPr>
              <a:t> that a student will enter and complete transfer-level coursework in English and mathematics </a:t>
            </a:r>
            <a:r>
              <a:rPr lang="en" sz="3460" b="1">
                <a:solidFill>
                  <a:srgbClr val="595959"/>
                </a:solidFill>
                <a:latin typeface="Arial"/>
                <a:ea typeface="Arial"/>
                <a:cs typeface="Arial"/>
                <a:sym typeface="Arial"/>
              </a:rPr>
              <a:t>within a one-year timeframe …</a:t>
            </a:r>
            <a:endParaRPr sz="3460" b="1">
              <a:solidFill>
                <a:srgbClr val="595959"/>
              </a:solidFill>
              <a:latin typeface="Arial"/>
              <a:ea typeface="Arial"/>
              <a:cs typeface="Arial"/>
              <a:sym typeface="Arial"/>
            </a:endParaRPr>
          </a:p>
          <a:p>
            <a:pPr marL="0" lvl="0" indent="0" algn="l" rtl="0">
              <a:spcBef>
                <a:spcPts val="1200"/>
              </a:spcBef>
              <a:spcAft>
                <a:spcPts val="12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562500" y="356375"/>
            <a:ext cx="8019000" cy="664800"/>
          </a:xfrm>
          <a:prstGeom prst="rect">
            <a:avLst/>
          </a:prstGeom>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None/>
            </a:pPr>
            <a:r>
              <a:rPr lang="en" sz="3200" b="1"/>
              <a:t>From New Chancellor’s Office Memo, Fall 2021</a:t>
            </a:r>
            <a:endParaRPr/>
          </a:p>
        </p:txBody>
      </p:sp>
      <p:sp>
        <p:nvSpPr>
          <p:cNvPr id="105" name="Google Shape;105;p1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lnSpcReduction="20000"/>
          </a:bodyPr>
          <a:lstStyle/>
          <a:p>
            <a:pPr marL="0" lvl="0" indent="0" algn="l" rtl="0">
              <a:lnSpc>
                <a:spcPct val="100000"/>
              </a:lnSpc>
              <a:spcBef>
                <a:spcPts val="0"/>
              </a:spcBef>
              <a:spcAft>
                <a:spcPts val="0"/>
              </a:spcAft>
              <a:buNone/>
            </a:pPr>
            <a:r>
              <a:rPr lang="en" sz="2400">
                <a:solidFill>
                  <a:srgbClr val="000000"/>
                </a:solidFill>
                <a:latin typeface="Arial"/>
                <a:ea typeface="Arial"/>
                <a:cs typeface="Arial"/>
                <a:sym typeface="Arial"/>
              </a:rPr>
              <a:t>By fall 2022, the California Community College system must complete full implementation of the law and associated regulations …</a:t>
            </a:r>
            <a:endParaRPr sz="24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2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2400">
                <a:solidFill>
                  <a:srgbClr val="000000"/>
                </a:solidFill>
                <a:latin typeface="Arial"/>
                <a:ea typeface="Arial"/>
                <a:cs typeface="Arial"/>
                <a:sym typeface="Arial"/>
              </a:rPr>
              <a:t>… all U.S. high school graduate students, both new and continuing, in certificate, degree or transfer programs, will be placed into </a:t>
            </a:r>
            <a:r>
              <a:rPr lang="en" sz="2400" b="1" i="1">
                <a:solidFill>
                  <a:srgbClr val="000000"/>
                </a:solidFill>
                <a:latin typeface="Arial"/>
                <a:ea typeface="Arial"/>
                <a:cs typeface="Arial"/>
                <a:sym typeface="Arial"/>
              </a:rPr>
              <a:t>and enroll in</a:t>
            </a:r>
            <a:r>
              <a:rPr lang="en" sz="2400">
                <a:solidFill>
                  <a:srgbClr val="000000"/>
                </a:solidFill>
                <a:latin typeface="Arial"/>
                <a:ea typeface="Arial"/>
                <a:cs typeface="Arial"/>
                <a:sym typeface="Arial"/>
              </a:rPr>
              <a:t> transfer-level English and math/quantitative reasoning courses (whether with or without support) where English and math requirements exist.</a:t>
            </a:r>
            <a:endParaRPr sz="2400">
              <a:solidFill>
                <a:srgbClr val="000000"/>
              </a:solidFill>
              <a:latin typeface="Arial"/>
              <a:ea typeface="Arial"/>
              <a:cs typeface="Arial"/>
              <a:sym typeface="Arial"/>
            </a:endParaRPr>
          </a:p>
          <a:p>
            <a:pPr marL="0" lvl="0" indent="0" algn="l" rtl="0">
              <a:spcBef>
                <a:spcPts val="0"/>
              </a:spcBef>
              <a:spcAft>
                <a:spcPts val="12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17" title="Chart"/>
          <p:cNvPicPr preferRelativeResize="0"/>
          <p:nvPr/>
        </p:nvPicPr>
        <p:blipFill>
          <a:blip r:embed="rId3">
            <a:alphaModFix/>
          </a:blip>
          <a:stretch>
            <a:fillRect/>
          </a:stretch>
        </p:blipFill>
        <p:spPr>
          <a:xfrm>
            <a:off x="559623" y="0"/>
            <a:ext cx="8329554" cy="515044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18"/>
          <p:cNvPicPr preferRelativeResize="0"/>
          <p:nvPr/>
        </p:nvPicPr>
        <p:blipFill>
          <a:blip r:embed="rId3">
            <a:alphaModFix/>
          </a:blip>
          <a:stretch>
            <a:fillRect/>
          </a:stretch>
        </p:blipFill>
        <p:spPr>
          <a:xfrm>
            <a:off x="0" y="26512"/>
            <a:ext cx="9144001" cy="5090477"/>
          </a:xfrm>
          <a:prstGeom prst="rect">
            <a:avLst/>
          </a:prstGeom>
          <a:noFill/>
          <a:ln>
            <a:noFill/>
          </a:ln>
        </p:spPr>
      </p:pic>
      <p:sp>
        <p:nvSpPr>
          <p:cNvPr id="116" name="Google Shape;116;p18"/>
          <p:cNvSpPr/>
          <p:nvPr/>
        </p:nvSpPr>
        <p:spPr>
          <a:xfrm>
            <a:off x="7562275" y="47800"/>
            <a:ext cx="1581900" cy="81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a:solidFill>
                  <a:srgbClr val="000000"/>
                </a:solidFill>
                <a:latin typeface="Arial"/>
                <a:ea typeface="Arial"/>
                <a:cs typeface="Arial"/>
                <a:sym typeface="Arial"/>
              </a:rPr>
              <a:t>As of Summer 2022</a:t>
            </a:r>
            <a:endParaRPr/>
          </a:p>
        </p:txBody>
      </p:sp>
      <p:sp>
        <p:nvSpPr>
          <p:cNvPr id="122" name="Google Shape;122;p19"/>
          <p:cNvSpPr txBox="1">
            <a:spLocks noGrp="1"/>
          </p:cNvSpPr>
          <p:nvPr>
            <p:ph type="body" idx="1"/>
          </p:nvPr>
        </p:nvSpPr>
        <p:spPr>
          <a:xfrm>
            <a:off x="120500" y="902250"/>
            <a:ext cx="8770800" cy="3339000"/>
          </a:xfrm>
          <a:prstGeom prst="rect">
            <a:avLst/>
          </a:prstGeom>
        </p:spPr>
        <p:txBody>
          <a:bodyPr spcFirstLastPara="1" wrap="square" lIns="91425" tIns="91425" rIns="91425" bIns="91425" anchor="t" anchorCtr="0">
            <a:normAutofit/>
          </a:bodyPr>
          <a:lstStyle/>
          <a:p>
            <a:pPr marL="0" lvl="0" indent="0" algn="ctr" rtl="0">
              <a:lnSpc>
                <a:spcPct val="100000"/>
              </a:lnSpc>
              <a:spcBef>
                <a:spcPts val="0"/>
              </a:spcBef>
              <a:spcAft>
                <a:spcPts val="0"/>
              </a:spcAft>
              <a:buNone/>
            </a:pPr>
            <a:r>
              <a:rPr lang="en" sz="2400">
                <a:solidFill>
                  <a:srgbClr val="000000"/>
                </a:solidFill>
                <a:latin typeface="Arial"/>
                <a:ea typeface="Arial"/>
                <a:cs typeface="Arial"/>
                <a:sym typeface="Arial"/>
              </a:rPr>
              <a:t>Concurrent support or Math Jam will be </a:t>
            </a:r>
            <a:r>
              <a:rPr lang="en" sz="2400" b="1" i="1">
                <a:solidFill>
                  <a:srgbClr val="000000"/>
                </a:solidFill>
                <a:latin typeface="Arial"/>
                <a:ea typeface="Arial"/>
                <a:cs typeface="Arial"/>
                <a:sym typeface="Arial"/>
              </a:rPr>
              <a:t>required</a:t>
            </a:r>
            <a:r>
              <a:rPr lang="en" sz="2400">
                <a:solidFill>
                  <a:srgbClr val="000000"/>
                </a:solidFill>
                <a:latin typeface="Arial"/>
                <a:ea typeface="Arial"/>
                <a:cs typeface="Arial"/>
                <a:sym typeface="Arial"/>
              </a:rPr>
              <a:t> for students based on high school background</a:t>
            </a:r>
            <a:endParaRPr sz="2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1600">
                <a:solidFill>
                  <a:srgbClr val="000000"/>
                </a:solidFill>
                <a:latin typeface="Arial"/>
                <a:ea typeface="Arial"/>
                <a:cs typeface="Arial"/>
                <a:sym typeface="Arial"/>
              </a:rPr>
              <a:t>For </a:t>
            </a:r>
            <a:r>
              <a:rPr lang="en" sz="1600" b="1">
                <a:solidFill>
                  <a:srgbClr val="000000"/>
                </a:solidFill>
                <a:latin typeface="Arial"/>
                <a:ea typeface="Arial"/>
                <a:cs typeface="Arial"/>
                <a:sym typeface="Arial"/>
              </a:rPr>
              <a:t>BSTEM</a:t>
            </a:r>
            <a:r>
              <a:rPr lang="en" sz="1600">
                <a:solidFill>
                  <a:srgbClr val="000000"/>
                </a:solidFill>
                <a:latin typeface="Arial"/>
                <a:ea typeface="Arial"/>
                <a:cs typeface="Arial"/>
                <a:sym typeface="Arial"/>
              </a:rPr>
              <a:t>, support required for students with:</a:t>
            </a:r>
            <a:endParaRPr sz="1600">
              <a:solidFill>
                <a:srgbClr val="000000"/>
              </a:solidFill>
              <a:latin typeface="Arial"/>
              <a:ea typeface="Arial"/>
              <a:cs typeface="Arial"/>
              <a:sym typeface="Arial"/>
            </a:endParaRPr>
          </a:p>
          <a:p>
            <a:pPr marL="457200" lvl="0" indent="-330200" algn="l" rtl="0">
              <a:lnSpc>
                <a:spcPct val="100000"/>
              </a:lnSpc>
              <a:spcBef>
                <a:spcPts val="0"/>
              </a:spcBef>
              <a:spcAft>
                <a:spcPts val="0"/>
              </a:spcAft>
              <a:buClr>
                <a:srgbClr val="000000"/>
              </a:buClr>
              <a:buSzPts val="1600"/>
              <a:buFont typeface="Arial"/>
              <a:buChar char="●"/>
            </a:pPr>
            <a:r>
              <a:rPr lang="en" sz="1600">
                <a:solidFill>
                  <a:srgbClr val="000000"/>
                </a:solidFill>
                <a:latin typeface="Arial"/>
                <a:ea typeface="Arial"/>
                <a:cs typeface="Arial"/>
                <a:sym typeface="Arial"/>
              </a:rPr>
              <a:t>Highest class successfully completed below Algebra 2</a:t>
            </a:r>
            <a:endParaRPr sz="1600">
              <a:solidFill>
                <a:srgbClr val="000000"/>
              </a:solidFill>
              <a:latin typeface="Arial"/>
              <a:ea typeface="Arial"/>
              <a:cs typeface="Arial"/>
              <a:sym typeface="Arial"/>
            </a:endParaRPr>
          </a:p>
          <a:p>
            <a:pPr marL="457200" lvl="0" indent="-330200" algn="l" rtl="0">
              <a:lnSpc>
                <a:spcPct val="100000"/>
              </a:lnSpc>
              <a:spcBef>
                <a:spcPts val="0"/>
              </a:spcBef>
              <a:spcAft>
                <a:spcPts val="0"/>
              </a:spcAft>
              <a:buClr>
                <a:srgbClr val="000000"/>
              </a:buClr>
              <a:buSzPts val="1600"/>
              <a:buFont typeface="Arial"/>
              <a:buChar char="●"/>
            </a:pPr>
            <a:r>
              <a:rPr lang="en" sz="1600">
                <a:solidFill>
                  <a:srgbClr val="000000"/>
                </a:solidFill>
                <a:latin typeface="Arial"/>
                <a:ea typeface="Arial"/>
                <a:cs typeface="Arial"/>
                <a:sym typeface="Arial"/>
              </a:rPr>
              <a:t>Highest class successfully completed was Algebra 2 AND cumulative GPA under 2.6</a:t>
            </a:r>
            <a:endParaRPr sz="16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6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1600">
                <a:solidFill>
                  <a:srgbClr val="000000"/>
                </a:solidFill>
                <a:latin typeface="Arial"/>
                <a:ea typeface="Arial"/>
                <a:cs typeface="Arial"/>
                <a:sym typeface="Arial"/>
              </a:rPr>
              <a:t>For </a:t>
            </a:r>
            <a:r>
              <a:rPr lang="en" sz="1600" b="1">
                <a:solidFill>
                  <a:srgbClr val="000000"/>
                </a:solidFill>
                <a:latin typeface="Arial"/>
                <a:ea typeface="Arial"/>
                <a:cs typeface="Arial"/>
                <a:sym typeface="Arial"/>
              </a:rPr>
              <a:t>SLAM</a:t>
            </a:r>
            <a:r>
              <a:rPr lang="en" sz="1600">
                <a:solidFill>
                  <a:srgbClr val="000000"/>
                </a:solidFill>
                <a:latin typeface="Arial"/>
                <a:ea typeface="Arial"/>
                <a:cs typeface="Arial"/>
                <a:sym typeface="Arial"/>
              </a:rPr>
              <a:t>, support required for students with:</a:t>
            </a:r>
            <a:endParaRPr sz="1600">
              <a:solidFill>
                <a:srgbClr val="000000"/>
              </a:solidFill>
              <a:latin typeface="Arial"/>
              <a:ea typeface="Arial"/>
              <a:cs typeface="Arial"/>
              <a:sym typeface="Arial"/>
            </a:endParaRPr>
          </a:p>
          <a:p>
            <a:pPr marL="457200" lvl="0" indent="-330200" algn="l" rtl="0">
              <a:lnSpc>
                <a:spcPct val="100000"/>
              </a:lnSpc>
              <a:spcBef>
                <a:spcPts val="0"/>
              </a:spcBef>
              <a:spcAft>
                <a:spcPts val="0"/>
              </a:spcAft>
              <a:buClr>
                <a:srgbClr val="000000"/>
              </a:buClr>
              <a:buSzPts val="1600"/>
              <a:buFont typeface="Arial"/>
              <a:buChar char="●"/>
            </a:pPr>
            <a:r>
              <a:rPr lang="en" sz="1600">
                <a:solidFill>
                  <a:srgbClr val="000000"/>
                </a:solidFill>
                <a:latin typeface="Arial"/>
                <a:ea typeface="Arial"/>
                <a:cs typeface="Arial"/>
                <a:sym typeface="Arial"/>
              </a:rPr>
              <a:t>Highest class successfully completed below Algebra 2 AND cumulative GPA under 2.6</a:t>
            </a:r>
            <a:endParaRPr sz="1600">
              <a:solidFill>
                <a:srgbClr val="000000"/>
              </a:solidFill>
              <a:latin typeface="Arial"/>
              <a:ea typeface="Arial"/>
              <a:cs typeface="Arial"/>
              <a:sym typeface="Arial"/>
            </a:endParaRPr>
          </a:p>
          <a:p>
            <a:pPr marL="457200" lvl="0" indent="-330200" algn="l" rtl="0">
              <a:lnSpc>
                <a:spcPct val="100000"/>
              </a:lnSpc>
              <a:spcBef>
                <a:spcPts val="0"/>
              </a:spcBef>
              <a:spcAft>
                <a:spcPts val="0"/>
              </a:spcAft>
              <a:buClr>
                <a:srgbClr val="000000"/>
              </a:buClr>
              <a:buSzPts val="1600"/>
              <a:buFont typeface="Arial"/>
              <a:buChar char="●"/>
            </a:pPr>
            <a:r>
              <a:rPr lang="en" sz="1600">
                <a:solidFill>
                  <a:srgbClr val="000000"/>
                </a:solidFill>
                <a:latin typeface="Arial"/>
                <a:ea typeface="Arial"/>
                <a:cs typeface="Arial"/>
                <a:sym typeface="Arial"/>
              </a:rPr>
              <a:t>Highest lass successfully completed was Algebra 2 AND cumulative GPA under 2.3</a:t>
            </a:r>
            <a:endParaRPr sz="16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500">
              <a:solidFill>
                <a:srgbClr val="000000"/>
              </a:solidFill>
              <a:latin typeface="Arial"/>
              <a:ea typeface="Arial"/>
              <a:cs typeface="Arial"/>
              <a:sym typeface="Arial"/>
            </a:endParaRPr>
          </a:p>
          <a:p>
            <a:pPr marL="0" lvl="0" indent="0" algn="ctr" rtl="0">
              <a:lnSpc>
                <a:spcPct val="100000"/>
              </a:lnSpc>
              <a:spcBef>
                <a:spcPts val="0"/>
              </a:spcBef>
              <a:spcAft>
                <a:spcPts val="0"/>
              </a:spcAft>
              <a:buNone/>
            </a:pPr>
            <a:r>
              <a:rPr lang="en" sz="1500" i="1">
                <a:solidFill>
                  <a:srgbClr val="000000"/>
                </a:solidFill>
                <a:latin typeface="Arial"/>
                <a:ea typeface="Arial"/>
                <a:cs typeface="Arial"/>
                <a:sym typeface="Arial"/>
              </a:rPr>
              <a:t>Concurrent Support will also be highly recommended for other students, including some Calculus students</a:t>
            </a:r>
            <a:endParaRPr sz="240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does this mean for Fall 2022?</a:t>
            </a:r>
            <a:endParaRPr/>
          </a:p>
        </p:txBody>
      </p:sp>
      <p:sp>
        <p:nvSpPr>
          <p:cNvPr id="128" name="Google Shape;128;p20"/>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29" name="Google Shape;129;p20"/>
          <p:cNvPicPr preferRelativeResize="0"/>
          <p:nvPr/>
        </p:nvPicPr>
        <p:blipFill>
          <a:blip r:embed="rId3">
            <a:alphaModFix/>
          </a:blip>
          <a:stretch>
            <a:fillRect/>
          </a:stretch>
        </p:blipFill>
        <p:spPr>
          <a:xfrm>
            <a:off x="358250" y="1031725"/>
            <a:ext cx="8111201" cy="2732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State framework for K-12</a:t>
            </a:r>
            <a:endParaRPr/>
          </a:p>
        </p:txBody>
      </p:sp>
      <p:sp>
        <p:nvSpPr>
          <p:cNvPr id="135" name="Google Shape;135;p21"/>
          <p:cNvSpPr txBox="1">
            <a:spLocks noGrp="1"/>
          </p:cNvSpPr>
          <p:nvPr>
            <p:ph type="body" idx="1"/>
          </p:nvPr>
        </p:nvSpPr>
        <p:spPr>
          <a:xfrm>
            <a:off x="311700" y="1017800"/>
            <a:ext cx="8520600" cy="3551100"/>
          </a:xfrm>
          <a:prstGeom prst="rect">
            <a:avLst/>
          </a:prstGeom>
        </p:spPr>
        <p:txBody>
          <a:bodyPr spcFirstLastPara="1" wrap="square" lIns="91425" tIns="91425" rIns="91425" bIns="91425" anchor="t" anchorCtr="0">
            <a:normAutofit lnSpcReduction="20000"/>
          </a:bodyPr>
          <a:lstStyle/>
          <a:p>
            <a:pPr marL="457200" lvl="0" indent="-368300" algn="l" rtl="0">
              <a:spcBef>
                <a:spcPts val="0"/>
              </a:spcBef>
              <a:spcAft>
                <a:spcPts val="0"/>
              </a:spcAft>
              <a:buSzPts val="2200"/>
              <a:buChar char="●"/>
            </a:pPr>
            <a:r>
              <a:rPr lang="en" sz="2200">
                <a:solidFill>
                  <a:schemeClr val="dk1"/>
                </a:solidFill>
              </a:rPr>
              <a:t>What is being proposed to the school districts?</a:t>
            </a:r>
            <a:endParaRPr sz="2200">
              <a:solidFill>
                <a:schemeClr val="dk1"/>
              </a:solidFill>
            </a:endParaRPr>
          </a:p>
          <a:p>
            <a:pPr marL="914400" lvl="1" indent="-368300" algn="l" rtl="0">
              <a:spcBef>
                <a:spcPts val="0"/>
              </a:spcBef>
              <a:spcAft>
                <a:spcPts val="0"/>
              </a:spcAft>
              <a:buSzPts val="2200"/>
              <a:buChar char="○"/>
            </a:pPr>
            <a:r>
              <a:rPr lang="en" sz="2200">
                <a:solidFill>
                  <a:schemeClr val="dk1"/>
                </a:solidFill>
              </a:rPr>
              <a:t>Student progress through middle and high school will be normalized. </a:t>
            </a:r>
            <a:endParaRPr sz="2200">
              <a:solidFill>
                <a:schemeClr val="dk1"/>
              </a:solidFill>
            </a:endParaRPr>
          </a:p>
          <a:p>
            <a:pPr marL="914400" lvl="1" indent="-368300" algn="l" rtl="0">
              <a:spcBef>
                <a:spcPts val="0"/>
              </a:spcBef>
              <a:spcAft>
                <a:spcPts val="0"/>
              </a:spcAft>
              <a:buClr>
                <a:schemeClr val="dk1"/>
              </a:buClr>
              <a:buSzPts val="2200"/>
              <a:buChar char="○"/>
            </a:pPr>
            <a:r>
              <a:rPr lang="en" sz="2200">
                <a:solidFill>
                  <a:schemeClr val="dk1"/>
                </a:solidFill>
              </a:rPr>
              <a:t>Expectation is that by sophomore year, students will reach algebra 1 or geometry, but will not need to progress further.</a:t>
            </a:r>
            <a:endParaRPr sz="2200">
              <a:solidFill>
                <a:schemeClr val="dk1"/>
              </a:solidFill>
            </a:endParaRPr>
          </a:p>
          <a:p>
            <a:pPr marL="457200" lvl="0" indent="-368300" algn="l" rtl="0">
              <a:spcBef>
                <a:spcPts val="0"/>
              </a:spcBef>
              <a:spcAft>
                <a:spcPts val="0"/>
              </a:spcAft>
              <a:buClr>
                <a:schemeClr val="dk1"/>
              </a:buClr>
              <a:buSzPts val="2200"/>
              <a:buChar char="●"/>
            </a:pPr>
            <a:r>
              <a:rPr lang="en" sz="2200">
                <a:solidFill>
                  <a:schemeClr val="dk1"/>
                </a:solidFill>
              </a:rPr>
              <a:t>What does this mean for LPC students?</a:t>
            </a:r>
            <a:endParaRPr sz="2200">
              <a:solidFill>
                <a:schemeClr val="dk1"/>
              </a:solidFill>
            </a:endParaRPr>
          </a:p>
          <a:p>
            <a:pPr marL="914400" lvl="1" indent="-368300" algn="l" rtl="0">
              <a:spcBef>
                <a:spcPts val="0"/>
              </a:spcBef>
              <a:spcAft>
                <a:spcPts val="0"/>
              </a:spcAft>
              <a:buClr>
                <a:schemeClr val="dk1"/>
              </a:buClr>
              <a:buSzPts val="2200"/>
              <a:buChar char="○"/>
            </a:pPr>
            <a:r>
              <a:rPr lang="en" sz="2200">
                <a:solidFill>
                  <a:schemeClr val="dk1"/>
                </a:solidFill>
              </a:rPr>
              <a:t>Some students will graduate without knowledge of intermediate algebra content.</a:t>
            </a:r>
            <a:endParaRPr sz="2200">
              <a:solidFill>
                <a:schemeClr val="dk1"/>
              </a:solidFill>
            </a:endParaRPr>
          </a:p>
          <a:p>
            <a:pPr marL="914400" lvl="1" indent="-368300" algn="l" rtl="0">
              <a:spcBef>
                <a:spcPts val="0"/>
              </a:spcBef>
              <a:spcAft>
                <a:spcPts val="0"/>
              </a:spcAft>
              <a:buClr>
                <a:schemeClr val="dk1"/>
              </a:buClr>
              <a:buSzPts val="2200"/>
              <a:buChar char="○"/>
            </a:pPr>
            <a:r>
              <a:rPr lang="en" sz="2200">
                <a:solidFill>
                  <a:schemeClr val="dk1"/>
                </a:solidFill>
              </a:rPr>
              <a:t>Students will only be allowed to enroll in a transfer level math course at LPC.</a:t>
            </a:r>
            <a:endParaRPr sz="2200">
              <a:solidFill>
                <a:schemeClr val="dk1"/>
              </a:solidFill>
            </a:endParaRP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1502</Words>
  <Application>Microsoft Office PowerPoint</Application>
  <PresentationFormat>On-screen Show (16:9)</PresentationFormat>
  <Paragraphs>142</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Roboto</vt:lpstr>
      <vt:lpstr>Raleway</vt:lpstr>
      <vt:lpstr>Arial</vt:lpstr>
      <vt:lpstr>Source Sans Pro</vt:lpstr>
      <vt:lpstr>Geometric</vt:lpstr>
      <vt:lpstr>Curriculum updates and OER</vt:lpstr>
      <vt:lpstr>PowerPoint Presentation</vt:lpstr>
      <vt:lpstr>AB 705 Bill Text</vt:lpstr>
      <vt:lpstr>From New Chancellor’s Office Memo, Fall 2021</vt:lpstr>
      <vt:lpstr>PowerPoint Presentation</vt:lpstr>
      <vt:lpstr>PowerPoint Presentation</vt:lpstr>
      <vt:lpstr>As of Summer 2022</vt:lpstr>
      <vt:lpstr>What does this mean for Fall 2022?</vt:lpstr>
      <vt:lpstr>State framework for K-12</vt:lpstr>
      <vt:lpstr>Supports for our Students</vt:lpstr>
      <vt:lpstr>What else is LPC doing to facilitate student success?</vt:lpstr>
      <vt:lpstr>Open Educational Resources</vt:lpstr>
      <vt:lpstr>OER Vocabulary </vt:lpstr>
      <vt:lpstr>Why OER?</vt:lpstr>
      <vt:lpstr>PowerPoint Presentation</vt:lpstr>
      <vt:lpstr>PowerPoint Presentation</vt:lpstr>
      <vt:lpstr>LPC: Campus Bookshelves</vt:lpstr>
      <vt:lpstr>PowerPoint Presentation</vt:lpstr>
      <vt:lpstr>MyOpenMath</vt:lpstr>
      <vt:lpstr>Math’s Progress on OER Materials:</vt:lpstr>
      <vt:lpstr>Let’s explore </vt:lpstr>
      <vt:lpstr>Let’s explore </vt:lpstr>
      <vt:lpstr>Let’s practice with MyOpenMath: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updates and OER</dc:title>
  <dc:creator>David Powers</dc:creator>
  <cp:lastModifiedBy>David Powers</cp:lastModifiedBy>
  <cp:revision>1</cp:revision>
  <dcterms:modified xsi:type="dcterms:W3CDTF">2022-03-08T19:35:35Z</dcterms:modified>
</cp:coreProperties>
</file>