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5"/>
    <p:sldMasterId id="214748367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y="5143500" cx="9144000"/>
  <p:notesSz cx="6858000" cy="9144000"/>
  <p:embeddedFontLst>
    <p:embeddedFont>
      <p:font typeface="Tahoma"/>
      <p:regular r:id="rId36"/>
      <p:bold r:id="rId37"/>
    </p:embeddedFont>
    <p:embeddedFont>
      <p:font typeface="Merriweather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9833DBD-77DB-4EC0-BD63-93FEBDA0295A}">
  <a:tblStyle styleId="{19833DBD-77DB-4EC0-BD63-93FEBDA0295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erriweather-italic.fntdata"/><Relationship Id="rId20" Type="http://schemas.openxmlformats.org/officeDocument/2006/relationships/slide" Target="slides/slide13.xml"/><Relationship Id="rId41" Type="http://schemas.openxmlformats.org/officeDocument/2006/relationships/font" Target="fonts/Merriweather-boldItalic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font" Target="fonts/Tahoma-bold.fntdata"/><Relationship Id="rId14" Type="http://schemas.openxmlformats.org/officeDocument/2006/relationships/slide" Target="slides/slide7.xml"/><Relationship Id="rId36" Type="http://schemas.openxmlformats.org/officeDocument/2006/relationships/font" Target="fonts/Tahoma-regular.fntdata"/><Relationship Id="rId17" Type="http://schemas.openxmlformats.org/officeDocument/2006/relationships/slide" Target="slides/slide10.xml"/><Relationship Id="rId39" Type="http://schemas.openxmlformats.org/officeDocument/2006/relationships/font" Target="fonts/Merriweather-bold.fntdata"/><Relationship Id="rId16" Type="http://schemas.openxmlformats.org/officeDocument/2006/relationships/slide" Target="slides/slide9.xml"/><Relationship Id="rId38" Type="http://schemas.openxmlformats.org/officeDocument/2006/relationships/font" Target="fonts/Merriweather-regular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18c8f8d696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118c8f8d696_1_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18c8f8d696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118c8f8d696_1_4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18c8f8d696_1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18c8f8d696_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18c8f8d696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118c8f8d696_1_9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18c8f8d696_1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18c8f8d696_1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18c8f8d696_1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118c8f8d696_1_1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18c8f8d696_1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118c8f8d696_1_12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18c8f8d696_1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118c8f8d696_1_13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18c8f8d696_1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18c8f8d696_1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d20691c74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d20691c74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18c8f8d69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18c8f8d69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18c8f8d696_1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18c8f8d696_1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18c8f8d696_1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18c8f8d696_1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18c8f8d696_1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18c8f8d696_1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d20691c746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d20691c746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18c8f8d696_1_4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18c8f8d696_1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18c8f8d696_1_4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18c8f8d696_1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18c8f8d696_1_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18c8f8d696_1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18c8f8d696_1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18c8f8d696_1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18c8f8d696_1_4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18c8f8d696_1_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18c8f8d69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18c8f8d69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https://www.hillsdale.edu/hillsdale-blog/academics/understanding-trivium-quadrivium/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18c8f8d696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18c8f8d69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18c8f8d696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18c8f8d69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18c8f8d696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18c8f8d696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18c8f8d696_1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18c8f8d696_1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18c8f8d696_1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18c8f8d696_1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18c8f8d696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18c8f8d696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 on left, text on right">
  <p:cSld name="TITLE_AND_TWO_COLUMNS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0" type="dt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1" type="ftr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 on left, two objects on right" type="txAndTwoObj">
  <p:cSld name="TEXT_AND_TWO_OBJECTS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idx="10" type="dt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1" type="ftr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4" name="Google Shape;64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5" name="Google Shape;6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8" name="Google Shape;6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0" name="Google Shape;8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3" name="Google Shape;83;p2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4" name="Google Shape;8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7" name="Google Shape;8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1" name="Google Shape;91;p2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2" name="Google Shape;92;p2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3" name="Google Shape;9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6" name="Google Shape;9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2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0" name="Google Shape;100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19.png"/><Relationship Id="rId5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www.youtube.com/watch?v=xUHQ2ybTejU" TargetMode="External"/><Relationship Id="rId4" Type="http://schemas.openxmlformats.org/officeDocument/2006/relationships/image" Target="../media/image2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www.youtube.com/watch?v=A41CITk85jk" TargetMode="External"/><Relationship Id="rId4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5.jp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iEVGQKwKeCc" TargetMode="External"/><Relationship Id="rId4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7"/>
          <p:cNvSpPr txBox="1"/>
          <p:nvPr>
            <p:ph type="ctrTitle"/>
          </p:nvPr>
        </p:nvSpPr>
        <p:spPr>
          <a:xfrm>
            <a:off x="0" y="594390"/>
            <a:ext cx="9144000" cy="220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488"/>
              <a:t>Mathematics and Music:</a:t>
            </a:r>
            <a:endParaRPr sz="6488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Singing the Same Tune</a:t>
            </a:r>
            <a:endParaRPr i="1"/>
          </a:p>
        </p:txBody>
      </p:sp>
      <p:sp>
        <p:nvSpPr>
          <p:cNvPr id="108" name="Google Shape;108;p27"/>
          <p:cNvSpPr txBox="1"/>
          <p:nvPr>
            <p:ph idx="1" type="subTitle"/>
          </p:nvPr>
        </p:nvSpPr>
        <p:spPr>
          <a:xfrm>
            <a:off x="0" y="3528225"/>
            <a:ext cx="9144000" cy="8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Michael Peterson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Spring, 2022</a:t>
            </a:r>
            <a:endParaRPr/>
          </a:p>
        </p:txBody>
      </p:sp>
      <p:pic>
        <p:nvPicPr>
          <p:cNvPr id="109" name="Google Shape;109;p27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81575" y="0"/>
            <a:ext cx="89808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6"/>
          <p:cNvPicPr preferRelativeResize="0"/>
          <p:nvPr/>
        </p:nvPicPr>
        <p:blipFill rotWithShape="1">
          <a:blip r:embed="rId3">
            <a:alphaModFix/>
          </a:blip>
          <a:srcRect b="18441" l="4676" r="4875" t="11653"/>
          <a:stretch/>
        </p:blipFill>
        <p:spPr>
          <a:xfrm>
            <a:off x="304800" y="2000250"/>
            <a:ext cx="44196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6"/>
          <p:cNvPicPr preferRelativeResize="0"/>
          <p:nvPr/>
        </p:nvPicPr>
        <p:blipFill rotWithShape="1">
          <a:blip r:embed="rId4">
            <a:alphaModFix/>
          </a:blip>
          <a:srcRect b="18441" l="15594" r="64131" t="11653"/>
          <a:stretch/>
        </p:blipFill>
        <p:spPr>
          <a:xfrm>
            <a:off x="4724400" y="2000250"/>
            <a:ext cx="990600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6"/>
          <p:cNvSpPr txBox="1"/>
          <p:nvPr/>
        </p:nvSpPr>
        <p:spPr>
          <a:xfrm>
            <a:off x="838200" y="2686050"/>
            <a:ext cx="320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</a:t>
            </a:r>
            <a:endParaRPr/>
          </a:p>
        </p:txBody>
      </p:sp>
      <p:cxnSp>
        <p:nvCxnSpPr>
          <p:cNvPr id="186" name="Google Shape;186;p36"/>
          <p:cNvCxnSpPr/>
          <p:nvPr/>
        </p:nvCxnSpPr>
        <p:spPr>
          <a:xfrm>
            <a:off x="990600" y="3143250"/>
            <a:ext cx="1143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187" name="Google Shape;187;p36"/>
          <p:cNvCxnSpPr/>
          <p:nvPr/>
        </p:nvCxnSpPr>
        <p:spPr>
          <a:xfrm>
            <a:off x="2133600" y="3257550"/>
            <a:ext cx="1143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188" name="Google Shape;188;p36"/>
          <p:cNvCxnSpPr/>
          <p:nvPr/>
        </p:nvCxnSpPr>
        <p:spPr>
          <a:xfrm>
            <a:off x="3276600" y="3143250"/>
            <a:ext cx="1066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189" name="Google Shape;189;p36"/>
          <p:cNvCxnSpPr/>
          <p:nvPr/>
        </p:nvCxnSpPr>
        <p:spPr>
          <a:xfrm>
            <a:off x="4267200" y="3314700"/>
            <a:ext cx="1219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190" name="Google Shape;190;p36"/>
          <p:cNvSpPr txBox="1"/>
          <p:nvPr/>
        </p:nvSpPr>
        <p:spPr>
          <a:xfrm>
            <a:off x="1965325" y="2711053"/>
            <a:ext cx="33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</a:t>
            </a:r>
            <a:endParaRPr/>
          </a:p>
        </p:txBody>
      </p:sp>
      <p:sp>
        <p:nvSpPr>
          <p:cNvPr id="191" name="Google Shape;191;p36"/>
          <p:cNvSpPr txBox="1"/>
          <p:nvPr/>
        </p:nvSpPr>
        <p:spPr>
          <a:xfrm>
            <a:off x="4175125" y="2711053"/>
            <a:ext cx="320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</a:t>
            </a:r>
            <a:endParaRPr/>
          </a:p>
        </p:txBody>
      </p:sp>
      <p:sp>
        <p:nvSpPr>
          <p:cNvPr id="192" name="Google Shape;192;p36"/>
          <p:cNvSpPr txBox="1"/>
          <p:nvPr/>
        </p:nvSpPr>
        <p:spPr>
          <a:xfrm>
            <a:off x="5318125" y="2711053"/>
            <a:ext cx="32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Tahoma"/>
              <a:buNone/>
            </a:pPr>
            <a:r>
              <a:rPr b="1" i="0" lang="en" sz="1800" u="none" cap="none" strike="noStrik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E</a:t>
            </a:r>
            <a:endParaRPr/>
          </a:p>
        </p:txBody>
      </p:sp>
      <p:sp>
        <p:nvSpPr>
          <p:cNvPr id="193" name="Google Shape;193;p36"/>
          <p:cNvSpPr txBox="1"/>
          <p:nvPr/>
        </p:nvSpPr>
        <p:spPr>
          <a:xfrm>
            <a:off x="2803525" y="2711053"/>
            <a:ext cx="61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  D</a:t>
            </a:r>
            <a:endParaRPr/>
          </a:p>
        </p:txBody>
      </p:sp>
      <p:sp>
        <p:nvSpPr>
          <p:cNvPr id="194" name="Google Shape;194;p36"/>
          <p:cNvSpPr txBox="1"/>
          <p:nvPr/>
        </p:nvSpPr>
        <p:spPr>
          <a:xfrm>
            <a:off x="4708525" y="2711053"/>
            <a:ext cx="320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</a:t>
            </a:r>
            <a:endParaRPr/>
          </a:p>
        </p:txBody>
      </p:sp>
      <p:sp>
        <p:nvSpPr>
          <p:cNvPr id="195" name="Google Shape;195;p36"/>
          <p:cNvSpPr txBox="1"/>
          <p:nvPr/>
        </p:nvSpPr>
        <p:spPr>
          <a:xfrm>
            <a:off x="1050925" y="3225403"/>
            <a:ext cx="103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Pure 5th</a:t>
            </a:r>
            <a:endParaRPr/>
          </a:p>
        </p:txBody>
      </p:sp>
      <p:sp>
        <p:nvSpPr>
          <p:cNvPr id="196" name="Google Shape;196;p36"/>
          <p:cNvSpPr txBox="1"/>
          <p:nvPr/>
        </p:nvSpPr>
        <p:spPr>
          <a:xfrm>
            <a:off x="2117725" y="3339703"/>
            <a:ext cx="103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Pure 5th</a:t>
            </a:r>
            <a:endParaRPr/>
          </a:p>
        </p:txBody>
      </p:sp>
      <p:sp>
        <p:nvSpPr>
          <p:cNvPr id="197" name="Google Shape;197;p36"/>
          <p:cNvSpPr txBox="1"/>
          <p:nvPr/>
        </p:nvSpPr>
        <p:spPr>
          <a:xfrm>
            <a:off x="3260725" y="3225403"/>
            <a:ext cx="103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Pure 5th</a:t>
            </a:r>
            <a:endParaRPr/>
          </a:p>
        </p:txBody>
      </p:sp>
      <p:sp>
        <p:nvSpPr>
          <p:cNvPr id="198" name="Google Shape;198;p36"/>
          <p:cNvSpPr txBox="1"/>
          <p:nvPr/>
        </p:nvSpPr>
        <p:spPr>
          <a:xfrm>
            <a:off x="4327525" y="3339703"/>
            <a:ext cx="103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Pure 5th</a:t>
            </a:r>
            <a:endParaRPr/>
          </a:p>
        </p:txBody>
      </p:sp>
      <p:cxnSp>
        <p:nvCxnSpPr>
          <p:cNvPr id="199" name="Google Shape;199;p36"/>
          <p:cNvCxnSpPr/>
          <p:nvPr/>
        </p:nvCxnSpPr>
        <p:spPr>
          <a:xfrm>
            <a:off x="990600" y="1885950"/>
            <a:ext cx="1905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200" name="Google Shape;200;p36"/>
          <p:cNvCxnSpPr/>
          <p:nvPr/>
        </p:nvCxnSpPr>
        <p:spPr>
          <a:xfrm>
            <a:off x="2895600" y="1771650"/>
            <a:ext cx="1981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201" name="Google Shape;201;p36"/>
          <p:cNvCxnSpPr/>
          <p:nvPr/>
        </p:nvCxnSpPr>
        <p:spPr>
          <a:xfrm>
            <a:off x="4953000" y="1885950"/>
            <a:ext cx="609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202" name="Google Shape;202;p36"/>
          <p:cNvSpPr txBox="1"/>
          <p:nvPr/>
        </p:nvSpPr>
        <p:spPr>
          <a:xfrm>
            <a:off x="1355725" y="1568053"/>
            <a:ext cx="107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Pure 8ve</a:t>
            </a:r>
            <a:endParaRPr/>
          </a:p>
        </p:txBody>
      </p:sp>
      <p:sp>
        <p:nvSpPr>
          <p:cNvPr id="203" name="Google Shape;203;p36"/>
          <p:cNvSpPr txBox="1"/>
          <p:nvPr/>
        </p:nvSpPr>
        <p:spPr>
          <a:xfrm>
            <a:off x="3276600" y="1428750"/>
            <a:ext cx="107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Pure 8ve</a:t>
            </a:r>
            <a:endParaRPr/>
          </a:p>
        </p:txBody>
      </p:sp>
      <p:sp>
        <p:nvSpPr>
          <p:cNvPr id="204" name="Google Shape;204;p36"/>
          <p:cNvSpPr txBox="1"/>
          <p:nvPr/>
        </p:nvSpPr>
        <p:spPr>
          <a:xfrm>
            <a:off x="4800600" y="1543050"/>
            <a:ext cx="104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Pure 3rd</a:t>
            </a:r>
            <a:endParaRPr/>
          </a:p>
        </p:txBody>
      </p:sp>
      <p:sp>
        <p:nvSpPr>
          <p:cNvPr id="205" name="Google Shape;205;p36"/>
          <p:cNvSpPr txBox="1"/>
          <p:nvPr>
            <p:ph idx="4294967295" type="title"/>
          </p:nvPr>
        </p:nvSpPr>
        <p:spPr>
          <a:xfrm>
            <a:off x="342900" y="442175"/>
            <a:ext cx="8458200" cy="44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b="0" i="0" lang="en" sz="4400" u="none" cap="none" strike="noStrike">
                <a:latin typeface="Arial"/>
                <a:ea typeface="Arial"/>
                <a:cs typeface="Arial"/>
                <a:sym typeface="Arial"/>
              </a:rPr>
              <a:t>Tuning from C to E Differently</a:t>
            </a:r>
            <a:br>
              <a:rPr b="0" i="0" lang="en" sz="4400" u="none" cap="none" strike="noStrike">
                <a:latin typeface="Arial"/>
                <a:ea typeface="Arial"/>
                <a:cs typeface="Arial"/>
                <a:sym typeface="Arial"/>
              </a:rPr>
            </a:br>
            <a:br>
              <a:rPr b="0" i="0" lang="en" sz="4400" u="none" cap="none" strike="noStrike">
                <a:latin typeface="Arial"/>
                <a:ea typeface="Arial"/>
                <a:cs typeface="Arial"/>
                <a:sym typeface="Arial"/>
              </a:rPr>
            </a:br>
            <a:br>
              <a:rPr b="0" i="0" lang="en" sz="4400" u="none" cap="none" strike="noStrike">
                <a:latin typeface="Arial"/>
                <a:ea typeface="Arial"/>
                <a:cs typeface="Arial"/>
                <a:sym typeface="Arial"/>
              </a:rPr>
            </a:br>
            <a:br>
              <a:rPr b="0" i="0" lang="en" sz="4400" u="none" cap="none" strike="noStrike">
                <a:latin typeface="Arial"/>
                <a:ea typeface="Arial"/>
                <a:cs typeface="Arial"/>
                <a:sym typeface="Arial"/>
              </a:rPr>
            </a:br>
            <a:br>
              <a:rPr b="0" i="0" lang="en" sz="4400" u="none" cap="none" strike="noStrike">
                <a:latin typeface="Arial"/>
                <a:ea typeface="Arial"/>
                <a:cs typeface="Arial"/>
                <a:sym typeface="Arial"/>
              </a:rPr>
            </a:br>
            <a:r>
              <a:rPr b="0" i="0" lang="en" sz="4400" u="none" cap="none" strike="noStrike">
                <a:latin typeface="Arial"/>
                <a:ea typeface="Arial"/>
                <a:cs typeface="Arial"/>
                <a:sym typeface="Arial"/>
              </a:rPr>
              <a:t>Results in Different E’s! </a:t>
            </a:r>
            <a:endParaRPr/>
          </a:p>
        </p:txBody>
      </p:sp>
      <p:sp>
        <p:nvSpPr>
          <p:cNvPr id="206" name="Google Shape;206;p36"/>
          <p:cNvSpPr txBox="1"/>
          <p:nvPr/>
        </p:nvSpPr>
        <p:spPr>
          <a:xfrm>
            <a:off x="6248400" y="2057400"/>
            <a:ext cx="214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2/1 x 2/1 x 5/4 = 5</a:t>
            </a:r>
            <a:endParaRPr/>
          </a:p>
        </p:txBody>
      </p:sp>
      <p:sp>
        <p:nvSpPr>
          <p:cNvPr id="207" name="Google Shape;207;p36"/>
          <p:cNvSpPr txBox="1"/>
          <p:nvPr/>
        </p:nvSpPr>
        <p:spPr>
          <a:xfrm>
            <a:off x="5638800" y="2800350"/>
            <a:ext cx="330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3/2 x 3/2 x 3/2 x 3/2 = 5.0625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7"/>
          <p:cNvSpPr txBox="1"/>
          <p:nvPr>
            <p:ph type="title"/>
          </p:nvPr>
        </p:nvSpPr>
        <p:spPr>
          <a:xfrm>
            <a:off x="381000" y="205978"/>
            <a:ext cx="8305800" cy="448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b="0" i="0" lang="en" sz="4400" u="none">
                <a:latin typeface="Arial"/>
                <a:ea typeface="Arial"/>
                <a:cs typeface="Arial"/>
                <a:sym typeface="Arial"/>
              </a:rPr>
              <a:t>Tuning Octaves using Thirds</a:t>
            </a:r>
            <a:br>
              <a:rPr b="0" i="0" lang="en" sz="4400" u="none">
                <a:latin typeface="Arial"/>
                <a:ea typeface="Arial"/>
                <a:cs typeface="Arial"/>
                <a:sym typeface="Arial"/>
              </a:rPr>
            </a:br>
            <a:br>
              <a:rPr b="0" i="0" lang="en" sz="4400" u="none">
                <a:latin typeface="Arial"/>
                <a:ea typeface="Arial"/>
                <a:cs typeface="Arial"/>
                <a:sym typeface="Arial"/>
              </a:rPr>
            </a:br>
            <a:br>
              <a:rPr b="0" i="0" lang="en" sz="4400" u="none">
                <a:latin typeface="Arial"/>
                <a:ea typeface="Arial"/>
                <a:cs typeface="Arial"/>
                <a:sym typeface="Arial"/>
              </a:rPr>
            </a:br>
            <a:br>
              <a:rPr b="0" i="0" lang="en" sz="4400" u="none">
                <a:latin typeface="Arial"/>
                <a:ea typeface="Arial"/>
                <a:cs typeface="Arial"/>
                <a:sym typeface="Arial"/>
              </a:rPr>
            </a:br>
            <a:br>
              <a:rPr b="0" i="0" lang="en" sz="4400" u="none">
                <a:latin typeface="Arial"/>
                <a:ea typeface="Arial"/>
                <a:cs typeface="Arial"/>
                <a:sym typeface="Arial"/>
              </a:rPr>
            </a:br>
            <a:r>
              <a:rPr b="0" i="0" lang="en" sz="4400" u="none">
                <a:latin typeface="Arial"/>
                <a:ea typeface="Arial"/>
                <a:cs typeface="Arial"/>
                <a:sym typeface="Arial"/>
              </a:rPr>
              <a:t>Gives Out of Tune Octaves!</a:t>
            </a:r>
            <a:endParaRPr/>
          </a:p>
        </p:txBody>
      </p:sp>
      <p:pic>
        <p:nvPicPr>
          <p:cNvPr id="213" name="Google Shape;213;p37"/>
          <p:cNvPicPr preferRelativeResize="0"/>
          <p:nvPr/>
        </p:nvPicPr>
        <p:blipFill rotWithShape="1">
          <a:blip r:embed="rId3">
            <a:alphaModFix/>
          </a:blip>
          <a:srcRect b="18441" l="7795" r="34504" t="11653"/>
          <a:stretch/>
        </p:blipFill>
        <p:spPr>
          <a:xfrm>
            <a:off x="1447800" y="1828800"/>
            <a:ext cx="2819401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7"/>
          <p:cNvSpPr txBox="1"/>
          <p:nvPr/>
        </p:nvSpPr>
        <p:spPr>
          <a:xfrm>
            <a:off x="1828800" y="2514600"/>
            <a:ext cx="231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      E                  </a:t>
            </a:r>
            <a:r>
              <a:rPr b="1" i="0" lang="en" sz="1800" u="none" cap="none" strike="noStrik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C</a:t>
            </a:r>
            <a:endParaRPr/>
          </a:p>
        </p:txBody>
      </p:sp>
      <p:sp>
        <p:nvSpPr>
          <p:cNvPr id="215" name="Google Shape;215;p37"/>
          <p:cNvSpPr txBox="1"/>
          <p:nvPr/>
        </p:nvSpPr>
        <p:spPr>
          <a:xfrm>
            <a:off x="3048000" y="2514600"/>
            <a:ext cx="54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G#</a:t>
            </a:r>
            <a:endParaRPr/>
          </a:p>
        </p:txBody>
      </p:sp>
      <p:cxnSp>
        <p:nvCxnSpPr>
          <p:cNvPr id="216" name="Google Shape;216;p37"/>
          <p:cNvCxnSpPr/>
          <p:nvPr/>
        </p:nvCxnSpPr>
        <p:spPr>
          <a:xfrm>
            <a:off x="1981200" y="1771650"/>
            <a:ext cx="1905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217" name="Google Shape;217;p37"/>
          <p:cNvCxnSpPr/>
          <p:nvPr/>
        </p:nvCxnSpPr>
        <p:spPr>
          <a:xfrm>
            <a:off x="1981200" y="2971800"/>
            <a:ext cx="533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218" name="Google Shape;218;p37"/>
          <p:cNvCxnSpPr/>
          <p:nvPr/>
        </p:nvCxnSpPr>
        <p:spPr>
          <a:xfrm>
            <a:off x="2514600" y="3086100"/>
            <a:ext cx="685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219" name="Google Shape;219;p37"/>
          <p:cNvCxnSpPr/>
          <p:nvPr/>
        </p:nvCxnSpPr>
        <p:spPr>
          <a:xfrm>
            <a:off x="3276600" y="2971800"/>
            <a:ext cx="685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220" name="Google Shape;220;p37"/>
          <p:cNvSpPr txBox="1"/>
          <p:nvPr/>
        </p:nvSpPr>
        <p:spPr>
          <a:xfrm>
            <a:off x="2286000" y="1371600"/>
            <a:ext cx="1409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Pure Octave</a:t>
            </a:r>
            <a:endParaRPr/>
          </a:p>
        </p:txBody>
      </p:sp>
      <p:sp>
        <p:nvSpPr>
          <p:cNvPr id="221" name="Google Shape;221;p37"/>
          <p:cNvSpPr txBox="1"/>
          <p:nvPr/>
        </p:nvSpPr>
        <p:spPr>
          <a:xfrm>
            <a:off x="2286000" y="3314700"/>
            <a:ext cx="133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Pure Thirds</a:t>
            </a:r>
            <a:endParaRPr/>
          </a:p>
        </p:txBody>
      </p:sp>
      <p:sp>
        <p:nvSpPr>
          <p:cNvPr id="222" name="Google Shape;222;p37"/>
          <p:cNvSpPr txBox="1"/>
          <p:nvPr/>
        </p:nvSpPr>
        <p:spPr>
          <a:xfrm>
            <a:off x="4495800" y="2171700"/>
            <a:ext cx="3940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0" i="0" lang="en" sz="21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5/4 x 5/4 x 5/4 = 1.953125 ≠ 2</a:t>
            </a:r>
            <a:endParaRPr sz="1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8"/>
          <p:cNvSpPr txBox="1"/>
          <p:nvPr/>
        </p:nvSpPr>
        <p:spPr>
          <a:xfrm>
            <a:off x="0" y="1532850"/>
            <a:ext cx="9144000" cy="20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What do we do?</a:t>
            </a:r>
            <a:endParaRPr sz="4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Pick an interval to be in tune</a:t>
            </a:r>
            <a:endParaRPr sz="4100"/>
          </a:p>
        </p:txBody>
      </p:sp>
      <p:pic>
        <p:nvPicPr>
          <p:cNvPr id="228" name="Google Shape;228;p38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81575" y="0"/>
            <a:ext cx="89808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/>
          <p:nvPr>
            <p:ph type="title"/>
          </p:nvPr>
        </p:nvSpPr>
        <p:spPr>
          <a:xfrm>
            <a:off x="311700" y="333769"/>
            <a:ext cx="85206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b="0" i="0" lang="en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Quarter-Comma Meantone</a:t>
            </a:r>
            <a:endParaRPr/>
          </a:p>
        </p:txBody>
      </p:sp>
      <p:pic>
        <p:nvPicPr>
          <p:cNvPr id="234" name="Google Shape;234;p39"/>
          <p:cNvPicPr preferRelativeResize="0"/>
          <p:nvPr/>
        </p:nvPicPr>
        <p:blipFill rotWithShape="1">
          <a:blip r:embed="rId3">
            <a:alphaModFix/>
          </a:blip>
          <a:srcRect b="18441" l="4676" r="4875" t="11653"/>
          <a:stretch/>
        </p:blipFill>
        <p:spPr>
          <a:xfrm>
            <a:off x="1447800" y="2000250"/>
            <a:ext cx="44196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9"/>
          <p:cNvPicPr preferRelativeResize="0"/>
          <p:nvPr/>
        </p:nvPicPr>
        <p:blipFill rotWithShape="1">
          <a:blip r:embed="rId3">
            <a:alphaModFix/>
          </a:blip>
          <a:srcRect b="18441" l="15593" r="61013" t="11653"/>
          <a:stretch/>
        </p:blipFill>
        <p:spPr>
          <a:xfrm>
            <a:off x="5867400" y="2000250"/>
            <a:ext cx="1143000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9"/>
          <p:cNvSpPr txBox="1"/>
          <p:nvPr/>
        </p:nvSpPr>
        <p:spPr>
          <a:xfrm>
            <a:off x="1965325" y="2653900"/>
            <a:ext cx="486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              G             D              A      C     E</a:t>
            </a:r>
            <a:endParaRPr/>
          </a:p>
        </p:txBody>
      </p:sp>
      <p:cxnSp>
        <p:nvCxnSpPr>
          <p:cNvPr id="237" name="Google Shape;237;p39"/>
          <p:cNvCxnSpPr/>
          <p:nvPr/>
        </p:nvCxnSpPr>
        <p:spPr>
          <a:xfrm>
            <a:off x="2133600" y="3143250"/>
            <a:ext cx="1143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238" name="Google Shape;238;p39"/>
          <p:cNvCxnSpPr/>
          <p:nvPr/>
        </p:nvCxnSpPr>
        <p:spPr>
          <a:xfrm>
            <a:off x="3276600" y="3314700"/>
            <a:ext cx="1066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239" name="Google Shape;239;p39"/>
          <p:cNvCxnSpPr/>
          <p:nvPr/>
        </p:nvCxnSpPr>
        <p:spPr>
          <a:xfrm>
            <a:off x="4343400" y="3143250"/>
            <a:ext cx="1143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240" name="Google Shape;240;p39"/>
          <p:cNvCxnSpPr/>
          <p:nvPr/>
        </p:nvCxnSpPr>
        <p:spPr>
          <a:xfrm>
            <a:off x="5486400" y="3314700"/>
            <a:ext cx="1143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241" name="Google Shape;241;p39"/>
          <p:cNvCxnSpPr/>
          <p:nvPr/>
        </p:nvCxnSpPr>
        <p:spPr>
          <a:xfrm>
            <a:off x="6019800" y="1885950"/>
            <a:ext cx="609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242" name="Google Shape;242;p39"/>
          <p:cNvSpPr txBox="1"/>
          <p:nvPr/>
        </p:nvSpPr>
        <p:spPr>
          <a:xfrm>
            <a:off x="2438400" y="3486150"/>
            <a:ext cx="398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Slightly Narrowed (Out of tune) Fifths</a:t>
            </a:r>
            <a:endParaRPr/>
          </a:p>
        </p:txBody>
      </p:sp>
      <p:sp>
        <p:nvSpPr>
          <p:cNvPr id="243" name="Google Shape;243;p39"/>
          <p:cNvSpPr txBox="1"/>
          <p:nvPr/>
        </p:nvSpPr>
        <p:spPr>
          <a:xfrm>
            <a:off x="5775325" y="1510903"/>
            <a:ext cx="130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Pure Third!</a:t>
            </a:r>
            <a:endParaRPr/>
          </a:p>
        </p:txBody>
      </p:sp>
      <p:sp>
        <p:nvSpPr>
          <p:cNvPr id="244" name="Google Shape;244;p39"/>
          <p:cNvSpPr txBox="1"/>
          <p:nvPr/>
        </p:nvSpPr>
        <p:spPr>
          <a:xfrm>
            <a:off x="2590800" y="914400"/>
            <a:ext cx="371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0" i="1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Common in 16</a:t>
            </a:r>
            <a:r>
              <a:rPr b="0" baseline="30000" i="1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</a:t>
            </a:r>
            <a:r>
              <a:rPr b="0" i="1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and 17</a:t>
            </a:r>
            <a:r>
              <a:rPr b="0" baseline="30000" i="1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</a:t>
            </a:r>
            <a:r>
              <a:rPr b="0" i="1" lang="en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Centuries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/>
          <p:nvPr/>
        </p:nvSpPr>
        <p:spPr>
          <a:xfrm>
            <a:off x="837150" y="143250"/>
            <a:ext cx="1506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But …</a:t>
            </a:r>
            <a:endParaRPr b="1" sz="2900"/>
          </a:p>
        </p:txBody>
      </p:sp>
      <p:pic>
        <p:nvPicPr>
          <p:cNvPr id="250" name="Google Shape;25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3150" y="272650"/>
            <a:ext cx="4457700" cy="25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0"/>
          <p:cNvSpPr txBox="1"/>
          <p:nvPr/>
        </p:nvSpPr>
        <p:spPr>
          <a:xfrm>
            <a:off x="221600" y="3269050"/>
            <a:ext cx="5082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As you tune up … you get more sharps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As you tune down … you get more flats</a:t>
            </a:r>
            <a:endParaRPr sz="2200"/>
          </a:p>
        </p:txBody>
      </p:sp>
      <p:sp>
        <p:nvSpPr>
          <p:cNvPr id="252" name="Google Shape;252;p40"/>
          <p:cNvSpPr txBox="1"/>
          <p:nvPr/>
        </p:nvSpPr>
        <p:spPr>
          <a:xfrm>
            <a:off x="5980050" y="3553750"/>
            <a:ext cx="2811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Sharps ≠ Flats</a:t>
            </a:r>
            <a:endParaRPr sz="29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1"/>
          <p:cNvSpPr txBox="1"/>
          <p:nvPr>
            <p:ph idx="4294967295" type="title"/>
          </p:nvPr>
        </p:nvSpPr>
        <p:spPr>
          <a:xfrm>
            <a:off x="457200" y="40576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Excerpts of Sonata VII from </a:t>
            </a:r>
            <a:r>
              <a:rPr b="0" i="1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Sonate di Cimbalo in varie maniere sopra l’Ave Maris Stella</a:t>
            </a: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by Gioan Pietro del Buono (d. 1657)</a:t>
            </a:r>
            <a:endParaRPr/>
          </a:p>
        </p:txBody>
      </p:sp>
      <p:pic>
        <p:nvPicPr>
          <p:cNvPr id="258" name="Google Shape;258;p41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14450"/>
            <a:ext cx="9144000" cy="11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1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758678"/>
            <a:ext cx="9144000" cy="11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1"/>
          <p:cNvSpPr txBox="1"/>
          <p:nvPr/>
        </p:nvSpPr>
        <p:spPr>
          <a:xfrm>
            <a:off x="0" y="400050"/>
            <a:ext cx="9144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homa"/>
              <a:buNone/>
            </a:pPr>
            <a:r>
              <a:rPr b="0" i="0" lang="en" sz="2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Passages that Do Not Work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homa"/>
              <a:buNone/>
            </a:pPr>
            <a:r>
              <a:rPr b="0" i="0" lang="en" sz="2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 Quarter-Comma Meantone</a:t>
            </a:r>
            <a:endParaRPr/>
          </a:p>
        </p:txBody>
      </p:sp>
      <p:sp>
        <p:nvSpPr>
          <p:cNvPr id="261" name="Google Shape;261;p41"/>
          <p:cNvSpPr/>
          <p:nvPr/>
        </p:nvSpPr>
        <p:spPr>
          <a:xfrm>
            <a:off x="6028925" y="1500025"/>
            <a:ext cx="333300" cy="2478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62" name="Google Shape;262;p41"/>
          <p:cNvSpPr/>
          <p:nvPr/>
        </p:nvSpPr>
        <p:spPr>
          <a:xfrm>
            <a:off x="7962500" y="1482225"/>
            <a:ext cx="342900" cy="2190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41"/>
          <p:cNvSpPr/>
          <p:nvPr/>
        </p:nvSpPr>
        <p:spPr>
          <a:xfrm>
            <a:off x="3609575" y="3044325"/>
            <a:ext cx="333300" cy="247800"/>
          </a:xfrm>
          <a:prstGeom prst="ellipse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41"/>
          <p:cNvSpPr/>
          <p:nvPr/>
        </p:nvSpPr>
        <p:spPr>
          <a:xfrm>
            <a:off x="6562325" y="3082425"/>
            <a:ext cx="342900" cy="219000"/>
          </a:xfrm>
          <a:prstGeom prst="ellipse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41"/>
          <p:cNvSpPr/>
          <p:nvPr/>
        </p:nvSpPr>
        <p:spPr>
          <a:xfrm>
            <a:off x="3612950" y="1495875"/>
            <a:ext cx="342900" cy="219000"/>
          </a:xfrm>
          <a:prstGeom prst="ellipse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41"/>
          <p:cNvSpPr/>
          <p:nvPr/>
        </p:nvSpPr>
        <p:spPr>
          <a:xfrm>
            <a:off x="5917350" y="2901925"/>
            <a:ext cx="342900" cy="301200"/>
          </a:xfrm>
          <a:prstGeom prst="ellipse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1442950"/>
            <a:ext cx="6858001" cy="3567113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2"/>
          <p:cNvSpPr txBox="1"/>
          <p:nvPr/>
        </p:nvSpPr>
        <p:spPr>
          <a:xfrm>
            <a:off x="0" y="213575"/>
            <a:ext cx="9144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chitects Daughter"/>
              <a:buNone/>
            </a:pPr>
            <a:r>
              <a:rPr b="1" i="0" lang="en" sz="6000" u="none" cap="none" strike="noStrike">
                <a:solidFill>
                  <a:schemeClr val="dk1"/>
                </a:solidFill>
              </a:rPr>
              <a:t>Chromatic Harpsichord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3"/>
          <p:cNvPicPr preferRelativeResize="0"/>
          <p:nvPr/>
        </p:nvPicPr>
        <p:blipFill rotWithShape="1">
          <a:blip r:embed="rId3">
            <a:alphaModFix/>
          </a:blip>
          <a:srcRect b="7814" l="12802" r="8264" t="13171"/>
          <a:stretch/>
        </p:blipFill>
        <p:spPr>
          <a:xfrm>
            <a:off x="0" y="2834699"/>
            <a:ext cx="3558904" cy="23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3"/>
          <p:cNvPicPr preferRelativeResize="0"/>
          <p:nvPr/>
        </p:nvPicPr>
        <p:blipFill rotWithShape="1">
          <a:blip r:embed="rId4">
            <a:alphaModFix/>
          </a:blip>
          <a:srcRect b="4911" l="10668" r="12526" t="12402"/>
          <a:stretch/>
        </p:blipFill>
        <p:spPr>
          <a:xfrm>
            <a:off x="5893709" y="0"/>
            <a:ext cx="3250291" cy="2708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3"/>
          <p:cNvSpPr txBox="1"/>
          <p:nvPr/>
        </p:nvSpPr>
        <p:spPr>
          <a:xfrm>
            <a:off x="674200" y="200019"/>
            <a:ext cx="47118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chitects Daughter"/>
              <a:buNone/>
            </a:pPr>
            <a:r>
              <a:rPr b="1" i="0" lang="en" sz="3600" u="none" cap="none" strike="noStrike">
                <a:solidFill>
                  <a:schemeClr val="dk1"/>
                </a:solidFill>
              </a:rPr>
              <a:t>Chromatic Harpsichord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chitects Daughter"/>
              <a:buNone/>
            </a:pPr>
            <a:r>
              <a:rPr b="1" i="0" lang="en" sz="3600" u="none" cap="none" strike="noStrike">
                <a:solidFill>
                  <a:schemeClr val="dk1"/>
                </a:solidFill>
              </a:rPr>
              <a:t>Illustrations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chitects Daughter"/>
              <a:buNone/>
            </a:pPr>
            <a:r>
              <a:rPr b="1" lang="en" sz="3600">
                <a:solidFill>
                  <a:schemeClr val="dk1"/>
                </a:solidFill>
              </a:rPr>
              <a:t>b</a:t>
            </a:r>
            <a:r>
              <a:rPr b="1" i="0" lang="en" sz="3600" u="none" cap="none" strike="noStrike">
                <a:solidFill>
                  <a:schemeClr val="dk1"/>
                </a:solidFill>
              </a:rPr>
              <a:t>y Giozeffo Zarlino</a:t>
            </a:r>
            <a:endParaRPr/>
          </a:p>
        </p:txBody>
      </p:sp>
      <p:pic>
        <p:nvPicPr>
          <p:cNvPr id="280" name="Google Shape;280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2708848"/>
            <a:ext cx="3250300" cy="2466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4"/>
          <p:cNvSpPr txBox="1"/>
          <p:nvPr/>
        </p:nvSpPr>
        <p:spPr>
          <a:xfrm>
            <a:off x="0" y="409050"/>
            <a:ext cx="8970000" cy="21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/>
              <a:t>The Problem with Chromatic Harpsichords</a:t>
            </a:r>
            <a:endParaRPr b="1" sz="34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Impractical to Play, Build or Maintain</a:t>
            </a:r>
            <a:endParaRPr sz="3100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/>
          </a:p>
        </p:txBody>
      </p:sp>
      <p:pic>
        <p:nvPicPr>
          <p:cNvPr id="286" name="Google Shape;28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675" y="2038900"/>
            <a:ext cx="2926625" cy="292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5"/>
          <p:cNvSpPr txBox="1"/>
          <p:nvPr/>
        </p:nvSpPr>
        <p:spPr>
          <a:xfrm>
            <a:off x="0" y="270600"/>
            <a:ext cx="5535000" cy="46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What do we do?</a:t>
            </a:r>
            <a:endParaRPr sz="4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Pick another interval to be in tune</a:t>
            </a:r>
            <a:endParaRPr sz="4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Hmmm … what about octaves?</a:t>
            </a:r>
            <a:endParaRPr sz="4100"/>
          </a:p>
        </p:txBody>
      </p:sp>
      <p:pic>
        <p:nvPicPr>
          <p:cNvPr id="292" name="Google Shape;29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0750" y="1085950"/>
            <a:ext cx="3284700" cy="32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20"/>
              <a:t>Discipline Organization</a:t>
            </a:r>
            <a:r>
              <a:rPr b="1" lang="en" sz="2920"/>
              <a:t> at Las Positas College</a:t>
            </a:r>
            <a:endParaRPr b="1" sz="2920"/>
          </a:p>
        </p:txBody>
      </p:sp>
      <p:sp>
        <p:nvSpPr>
          <p:cNvPr id="115" name="Google Shape;115;p28"/>
          <p:cNvSpPr txBox="1"/>
          <p:nvPr>
            <p:ph idx="1" type="body"/>
          </p:nvPr>
        </p:nvSpPr>
        <p:spPr>
          <a:xfrm>
            <a:off x="4687925" y="1397900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Arts and Humanities</a:t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Music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Art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Dance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English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Foreign Languages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Others!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16" name="Google Shape;116;p28"/>
          <p:cNvSpPr txBox="1"/>
          <p:nvPr/>
        </p:nvSpPr>
        <p:spPr>
          <a:xfrm>
            <a:off x="195750" y="1397900"/>
            <a:ext cx="45720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STEM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Mathematics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Physics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Chemistry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Computer Science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Biology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Others!</a:t>
            </a:r>
            <a:endParaRPr sz="2400"/>
          </a:p>
        </p:txBody>
      </p:sp>
      <p:pic>
        <p:nvPicPr>
          <p:cNvPr id="117" name="Google Shape;117;p28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81575" y="0"/>
            <a:ext cx="89808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6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81575" y="0"/>
            <a:ext cx="89808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6"/>
          <p:cNvSpPr txBox="1"/>
          <p:nvPr/>
        </p:nvSpPr>
        <p:spPr>
          <a:xfrm>
            <a:off x="89025" y="125450"/>
            <a:ext cx="889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</p:txBody>
      </p:sp>
      <p:sp>
        <p:nvSpPr>
          <p:cNvPr id="299" name="Google Shape;299;p46"/>
          <p:cNvSpPr txBox="1"/>
          <p:nvPr/>
        </p:nvSpPr>
        <p:spPr>
          <a:xfrm>
            <a:off x="213625" y="1033125"/>
            <a:ext cx="872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46"/>
          <p:cNvSpPr txBox="1"/>
          <p:nvPr/>
        </p:nvSpPr>
        <p:spPr>
          <a:xfrm>
            <a:off x="507175" y="540000"/>
            <a:ext cx="81336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We can slightly temper the tuning ratios (fifths, thirds, etc) to make octaves pure and all keys possible.</a:t>
            </a:r>
            <a:endParaRPr sz="4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Called “well-tempered”</a:t>
            </a:r>
            <a:endParaRPr sz="4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7"/>
          <p:cNvSpPr txBox="1"/>
          <p:nvPr/>
        </p:nvSpPr>
        <p:spPr>
          <a:xfrm>
            <a:off x="124625" y="143250"/>
            <a:ext cx="8880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The Well-Tempered Clavier (1722)</a:t>
            </a:r>
            <a:endParaRPr b="1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Johann Sebastian Bach</a:t>
            </a:r>
            <a:endParaRPr b="1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First collection in all possible keys (major and minor) because of this new way of tuning</a:t>
            </a:r>
            <a:endParaRPr sz="1600"/>
          </a:p>
        </p:txBody>
      </p:sp>
      <p:pic>
        <p:nvPicPr>
          <p:cNvPr id="306" name="Google Shape;30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26950"/>
            <a:ext cx="8839201" cy="1984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5888" y="3263468"/>
            <a:ext cx="5492234" cy="1727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4000" y="152400"/>
            <a:ext cx="4007563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8"/>
          <p:cNvSpPr txBox="1"/>
          <p:nvPr/>
        </p:nvSpPr>
        <p:spPr>
          <a:xfrm>
            <a:off x="547100" y="484175"/>
            <a:ext cx="4083300" cy="43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1747: Bach joined the Mizler Society for Correspondence in the Musical Sciences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This society was founded to: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200"/>
              <a:t>Establish a musical science based on mathematics, philosophy, and connection to nature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200"/>
              <a:t>Share writings/papers with each other</a:t>
            </a:r>
            <a:endParaRPr sz="22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9"/>
          <p:cNvSpPr txBox="1"/>
          <p:nvPr/>
        </p:nvSpPr>
        <p:spPr>
          <a:xfrm>
            <a:off x="0" y="0"/>
            <a:ext cx="4303200" cy="197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Bach’s first Submission to the Mizler Society:  The Musical Offering</a:t>
            </a:r>
            <a:endParaRPr b="1" sz="2400"/>
          </a:p>
        </p:txBody>
      </p:sp>
      <p:pic>
        <p:nvPicPr>
          <p:cNvPr id="319" name="Google Shape;31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62475"/>
            <a:ext cx="4303299" cy="28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4175" y="898300"/>
            <a:ext cx="4518175" cy="294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0" y="123825"/>
            <a:ext cx="8191500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663" y="2650275"/>
            <a:ext cx="7810676" cy="226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e enigmatic Canon 1 à 2 from J. S. Bachs Musical Offering (1747), The manuscript depicts a single musical sequence that is to be played front to back and back to front. &#10;Video by Jos Leys (http://www.josleys.com) and Xantox ( http://strangepaths.com/en/  )" id="331" name="Google Shape;331;p51" title="J.S. Bach - Crab Canon on a Möbius Strip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52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81575" y="0"/>
            <a:ext cx="89808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2"/>
          <p:cNvSpPr txBox="1"/>
          <p:nvPr/>
        </p:nvSpPr>
        <p:spPr>
          <a:xfrm>
            <a:off x="158113" y="1105650"/>
            <a:ext cx="8827800" cy="30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50">
                <a:solidFill>
                  <a:srgbClr val="181818"/>
                </a:solidFill>
                <a:latin typeface="Merriweather"/>
                <a:ea typeface="Merriweather"/>
                <a:cs typeface="Merriweather"/>
                <a:sym typeface="Merriweather"/>
              </a:rPr>
              <a:t>Music, this complex and mysterious act, precise as algebra and vague as a dream, this art made out of mathematics and air, is simply the result of the strange properties of a little membrane. </a:t>
            </a:r>
            <a:endParaRPr sz="2550">
              <a:solidFill>
                <a:srgbClr val="181818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457200" lvl="0" marL="4572000" rtl="0" algn="l">
              <a:lnSpc>
                <a:spcPct val="150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lang="en" sz="2550">
                <a:solidFill>
                  <a:srgbClr val="181818"/>
                </a:solidFill>
                <a:latin typeface="Merriweather"/>
                <a:ea typeface="Merriweather"/>
                <a:cs typeface="Merriweather"/>
                <a:sym typeface="Merriweather"/>
              </a:rPr>
              <a:t>― </a:t>
            </a:r>
            <a:r>
              <a:rPr b="1" lang="en" sz="2550">
                <a:solidFill>
                  <a:srgbClr val="333333"/>
                </a:solidFill>
              </a:rPr>
              <a:t>Guy de Maupassant</a:t>
            </a:r>
            <a:endParaRPr sz="2550">
              <a:solidFill>
                <a:srgbClr val="181818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525" y="2407150"/>
            <a:ext cx="7084962" cy="265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1050" y="0"/>
            <a:ext cx="6721900" cy="24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non a 2 per Tonus, from Bach's &quot;Musical Offering.&quot; The top voice plays a version of the tune given to Bach by Frederick the Great. The other two voices are in 2-part canon, with the bottom voice leading and the middle voice following a measure later and a fifth above. The canon is designed so that it modulates up a whole step each time through; thus, after six times through, the music returns to C Minor where it began, but an octave higher.  &#10; &#10;This recording, inspired by a suggestion in Douglas Hofstadter's &quot;Gödel, Escher, Bach,&quot; uses the Shepard Tone technique, meaning that a lower octave is constantly being faded in for each voice while the upper octaves slowly fade. Thus, by the time C Minor is reached again, the lower octave has taken over; so we're back exactly where we started. &#10; &#10;The bottom part (leader) is recorded on the left channel, and the middle part (follower) is recorded on the right channel to make it easier to follow. [UPDATE: The stereo effect didn't transfer to YouTube. However, the stereo separation does work on the downloadable versions that you can access at the link below.] &#10; &#10;Read more at: &#10;http://mmmusing.blogspot.com/2008/03/canon-loop.html" id="348" name="Google Shape;348;p54" title="Bach's Neverending Cano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/>
              <a:t>Discipline Organization in the Middle Ages</a:t>
            </a:r>
            <a:endParaRPr b="1" sz="3020"/>
          </a:p>
        </p:txBody>
      </p:sp>
      <p:sp>
        <p:nvSpPr>
          <p:cNvPr id="123" name="Google Shape;123;p29"/>
          <p:cNvSpPr txBox="1"/>
          <p:nvPr/>
        </p:nvSpPr>
        <p:spPr>
          <a:xfrm>
            <a:off x="409400" y="1340025"/>
            <a:ext cx="45363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Trivium 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(“Arts of the Word”)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Grammar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Logic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Rhetoric</a:t>
            </a:r>
            <a:endParaRPr sz="2600"/>
          </a:p>
        </p:txBody>
      </p:sp>
      <p:sp>
        <p:nvSpPr>
          <p:cNvPr id="124" name="Google Shape;124;p29"/>
          <p:cNvSpPr txBox="1"/>
          <p:nvPr/>
        </p:nvSpPr>
        <p:spPr>
          <a:xfrm>
            <a:off x="4609625" y="1139925"/>
            <a:ext cx="42228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Quadrivium 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(“Arts of the Number”)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Arithmetic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Geometry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Astronomy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Music</a:t>
            </a:r>
            <a:endParaRPr sz="2600"/>
          </a:p>
        </p:txBody>
      </p:sp>
      <p:pic>
        <p:nvPicPr>
          <p:cNvPr id="125" name="Google Shape;125;p29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81575" y="0"/>
            <a:ext cx="89808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55624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8348" y="1897426"/>
            <a:ext cx="2995650" cy="324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6138" y="1896431"/>
            <a:ext cx="1792313" cy="324807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0"/>
          <p:cNvSpPr txBox="1"/>
          <p:nvPr/>
        </p:nvSpPr>
        <p:spPr>
          <a:xfrm>
            <a:off x="3684150" y="339025"/>
            <a:ext cx="53748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Pythagoras of Samos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c. 570 - c. 495 BCE</a:t>
            </a:r>
            <a:endParaRPr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y First Project" id="138" name="Google Shape;138;p31" title="Donald Duck in Math Magic Land - Music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1925" y="1551200"/>
            <a:ext cx="9144001" cy="228344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2"/>
          <p:cNvSpPr txBox="1"/>
          <p:nvPr/>
        </p:nvSpPr>
        <p:spPr>
          <a:xfrm>
            <a:off x="124625" y="250400"/>
            <a:ext cx="8790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/>
              <a:t>Every music interval corresponds with a ratio.</a:t>
            </a:r>
            <a:endParaRPr b="1" sz="2600"/>
          </a:p>
        </p:txBody>
      </p:sp>
      <p:cxnSp>
        <p:nvCxnSpPr>
          <p:cNvPr id="145" name="Google Shape;145;p32"/>
          <p:cNvCxnSpPr/>
          <p:nvPr/>
        </p:nvCxnSpPr>
        <p:spPr>
          <a:xfrm>
            <a:off x="302600" y="3934150"/>
            <a:ext cx="3470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6" name="Google Shape;146;p32"/>
          <p:cNvSpPr txBox="1"/>
          <p:nvPr/>
        </p:nvSpPr>
        <p:spPr>
          <a:xfrm>
            <a:off x="231425" y="3186625"/>
            <a:ext cx="28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7" name="Google Shape;147;p32"/>
          <p:cNvCxnSpPr/>
          <p:nvPr/>
        </p:nvCxnSpPr>
        <p:spPr>
          <a:xfrm flipH="1" rot="10800000">
            <a:off x="2224750" y="1444500"/>
            <a:ext cx="1544700" cy="7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8" name="Google Shape;148;p32"/>
          <p:cNvSpPr txBox="1"/>
          <p:nvPr/>
        </p:nvSpPr>
        <p:spPr>
          <a:xfrm>
            <a:off x="2224750" y="3204425"/>
            <a:ext cx="28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9" name="Google Shape;149;p32"/>
          <p:cNvCxnSpPr/>
          <p:nvPr/>
        </p:nvCxnSpPr>
        <p:spPr>
          <a:xfrm flipH="1" rot="10800000">
            <a:off x="4483025" y="3926940"/>
            <a:ext cx="1194600" cy="14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0" name="Google Shape;150;p32"/>
          <p:cNvSpPr txBox="1"/>
          <p:nvPr/>
        </p:nvSpPr>
        <p:spPr>
          <a:xfrm>
            <a:off x="4241300" y="3237700"/>
            <a:ext cx="33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32"/>
          <p:cNvSpPr txBox="1"/>
          <p:nvPr/>
        </p:nvSpPr>
        <p:spPr>
          <a:xfrm>
            <a:off x="5242600" y="3222325"/>
            <a:ext cx="28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32"/>
          <p:cNvSpPr txBox="1"/>
          <p:nvPr/>
        </p:nvSpPr>
        <p:spPr>
          <a:xfrm>
            <a:off x="5725450" y="3237700"/>
            <a:ext cx="28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3" name="Google Shape;153;p32"/>
          <p:cNvCxnSpPr/>
          <p:nvPr/>
        </p:nvCxnSpPr>
        <p:spPr>
          <a:xfrm>
            <a:off x="4483025" y="1426250"/>
            <a:ext cx="685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4" name="Google Shape;154;p32"/>
          <p:cNvCxnSpPr/>
          <p:nvPr/>
        </p:nvCxnSpPr>
        <p:spPr>
          <a:xfrm>
            <a:off x="6277175" y="3931825"/>
            <a:ext cx="996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5" name="Google Shape;155;p32"/>
          <p:cNvCxnSpPr/>
          <p:nvPr/>
        </p:nvCxnSpPr>
        <p:spPr>
          <a:xfrm>
            <a:off x="6205975" y="1436325"/>
            <a:ext cx="587400" cy="17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6" name="Google Shape;156;p32"/>
          <p:cNvSpPr txBox="1"/>
          <p:nvPr/>
        </p:nvSpPr>
        <p:spPr>
          <a:xfrm>
            <a:off x="6668725" y="3291100"/>
            <a:ext cx="28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32"/>
          <p:cNvSpPr txBox="1"/>
          <p:nvPr/>
        </p:nvSpPr>
        <p:spPr>
          <a:xfrm>
            <a:off x="7184850" y="3291100"/>
            <a:ext cx="28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32"/>
          <p:cNvSpPr txBox="1"/>
          <p:nvPr/>
        </p:nvSpPr>
        <p:spPr>
          <a:xfrm>
            <a:off x="124625" y="3063625"/>
            <a:ext cx="8222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F                       C                 F    G          B    C    D    E    F</a:t>
            </a:r>
            <a:endParaRPr sz="2200"/>
          </a:p>
        </p:txBody>
      </p:sp>
      <p:sp>
        <p:nvSpPr>
          <p:cNvPr id="159" name="Google Shape;159;p32"/>
          <p:cNvSpPr txBox="1"/>
          <p:nvPr/>
        </p:nvSpPr>
        <p:spPr>
          <a:xfrm>
            <a:off x="1423850" y="3941250"/>
            <a:ext cx="649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Octave 2:1                               Fourth 3:2       Minor third 6:5</a:t>
            </a:r>
            <a:endParaRPr sz="1800"/>
          </a:p>
        </p:txBody>
      </p:sp>
      <p:sp>
        <p:nvSpPr>
          <p:cNvPr id="160" name="Google Shape;160;p32"/>
          <p:cNvSpPr txBox="1"/>
          <p:nvPr/>
        </p:nvSpPr>
        <p:spPr>
          <a:xfrm>
            <a:off x="2600225" y="892175"/>
            <a:ext cx="496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Fifth 3:2          Major third 5:4    Whole step 9:8</a:t>
            </a:r>
            <a:endParaRPr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3"/>
          <p:cNvSpPr txBox="1"/>
          <p:nvPr/>
        </p:nvSpPr>
        <p:spPr>
          <a:xfrm>
            <a:off x="166313" y="321225"/>
            <a:ext cx="8846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Leonhard Euler classified intervals by dissonance/consonance </a:t>
            </a:r>
            <a:endParaRPr b="1"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(i.e. “order of softness”)</a:t>
            </a:r>
            <a:endParaRPr b="1" sz="2200"/>
          </a:p>
        </p:txBody>
      </p:sp>
      <p:graphicFrame>
        <p:nvGraphicFramePr>
          <p:cNvPr id="166" name="Google Shape;166;p33"/>
          <p:cNvGraphicFramePr/>
          <p:nvPr/>
        </p:nvGraphicFramePr>
        <p:xfrm>
          <a:off x="106800" y="13765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{19833DBD-77DB-4EC0-BD63-93FEBDA0295A}</a:tableStyleId>
              </a:tblPr>
              <a:tblGrid>
                <a:gridCol w="2988575"/>
                <a:gridCol w="2988575"/>
                <a:gridCol w="2988575"/>
              </a:tblGrid>
              <a:tr h="511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600"/>
                        <a:t>Interval</a:t>
                      </a:r>
                      <a:endParaRPr b="1" sz="2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600"/>
                        <a:t>Ratio</a:t>
                      </a:r>
                      <a:endParaRPr b="1" sz="2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600"/>
                        <a:t>Order of Softness</a:t>
                      </a:r>
                      <a:endParaRPr b="1" sz="2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Unison</a:t>
                      </a:r>
                      <a:endParaRPr sz="19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1:1</a:t>
                      </a:r>
                      <a:endParaRPr sz="19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1</a:t>
                      </a:r>
                      <a:endParaRPr sz="19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Octave</a:t>
                      </a:r>
                      <a:endParaRPr sz="19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1:2</a:t>
                      </a:r>
                      <a:endParaRPr sz="19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2</a:t>
                      </a:r>
                      <a:endParaRPr sz="19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Octave + Fifth</a:t>
                      </a:r>
                      <a:endParaRPr sz="19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1:3</a:t>
                      </a:r>
                      <a:endParaRPr sz="19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3</a:t>
                      </a:r>
                      <a:endParaRPr sz="19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Two octaves</a:t>
                      </a:r>
                      <a:endParaRPr sz="19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1:4</a:t>
                      </a:r>
                      <a:endParaRPr sz="19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3</a:t>
                      </a:r>
                      <a:endParaRPr sz="19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Three octaves</a:t>
                      </a:r>
                      <a:endParaRPr sz="19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1:8</a:t>
                      </a:r>
                      <a:endParaRPr sz="19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4</a:t>
                      </a:r>
                      <a:endParaRPr sz="19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Two octaves + Major third</a:t>
                      </a:r>
                      <a:endParaRPr sz="19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1:5</a:t>
                      </a:r>
                      <a:endParaRPr sz="19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5</a:t>
                      </a:r>
                      <a:endParaRPr sz="19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4"/>
          <p:cNvSpPr txBox="1"/>
          <p:nvPr>
            <p:ph type="title"/>
          </p:nvPr>
        </p:nvSpPr>
        <p:spPr>
          <a:xfrm>
            <a:off x="311700" y="150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Euler’s Gradus Function</a:t>
            </a:r>
            <a:endParaRPr b="1"/>
          </a:p>
        </p:txBody>
      </p:sp>
      <p:pic>
        <p:nvPicPr>
          <p:cNvPr id="172" name="Google Shape;17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86120"/>
            <a:ext cx="9143999" cy="4457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/>
          <p:nvPr/>
        </p:nvSpPr>
        <p:spPr>
          <a:xfrm>
            <a:off x="462200" y="1401900"/>
            <a:ext cx="42672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But …</a:t>
            </a:r>
            <a:endParaRPr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On a keyboard, not possible for every interval to have these ratios</a:t>
            </a:r>
            <a:endParaRPr sz="2800"/>
          </a:p>
        </p:txBody>
      </p:sp>
      <p:pic>
        <p:nvPicPr>
          <p:cNvPr id="178" name="Google Shape;17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800" y="0"/>
            <a:ext cx="3886200" cy="51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