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561" r:id="rId1"/>
  </p:sldMasterIdLst>
  <p:notesMasterIdLst>
    <p:notesMasterId r:id="rId17"/>
  </p:notesMasterIdLst>
  <p:sldIdLst>
    <p:sldId id="401" r:id="rId2"/>
    <p:sldId id="263" r:id="rId3"/>
    <p:sldId id="289" r:id="rId4"/>
    <p:sldId id="298" r:id="rId5"/>
    <p:sldId id="336" r:id="rId6"/>
    <p:sldId id="341" r:id="rId7"/>
    <p:sldId id="380" r:id="rId8"/>
    <p:sldId id="348" r:id="rId9"/>
    <p:sldId id="352" r:id="rId10"/>
    <p:sldId id="353" r:id="rId11"/>
    <p:sldId id="273" r:id="rId12"/>
    <p:sldId id="359" r:id="rId13"/>
    <p:sldId id="269" r:id="rId14"/>
    <p:sldId id="345" r:id="rId15"/>
    <p:sldId id="39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orient="horz" pos="4176" userDrawn="1">
          <p15:clr>
            <a:srgbClr val="A4A3A4"/>
          </p15:clr>
        </p15:guide>
        <p15:guide id="3" pos="3480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" y="222"/>
      </p:cViewPr>
      <p:guideLst>
        <p:guide orient="horz" pos="648"/>
        <p:guide orient="horz" pos="4176"/>
        <p:guide pos="3480"/>
        <p:guide orient="horz" pos="2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0C001-C36A-439E-BCDA-04A17BF480A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ECECB-B741-4434-AD09-3627F8B48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ECECB-B741-4434-AD09-3627F8B481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1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Both include strong themes of assisted suicide, and the idea that a disabled life isn’t worth living.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ECECB-B741-4434-AD09-3627F8B48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68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074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455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2113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648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096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790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999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90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415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24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05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830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0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074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290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BE451C3-0FF4-47C4-B829-773ADF60F88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56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  <p:sldLayoutId id="2147484573" r:id="rId12"/>
    <p:sldLayoutId id="2147484574" r:id="rId13"/>
    <p:sldLayoutId id="2147484575" r:id="rId14"/>
    <p:sldLayoutId id="2147484576" r:id="rId15"/>
    <p:sldLayoutId id="2147484577" r:id="rId16"/>
    <p:sldLayoutId id="214748457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fif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a dog on a leash&#10;&#10;Description automatically generated">
            <a:extLst>
              <a:ext uri="{FF2B5EF4-FFF2-40B4-BE49-F238E27FC236}">
                <a16:creationId xmlns:a16="http://schemas.microsoft.com/office/drawing/2014/main" id="{0E66E94A-C34C-4AD4-B6D7-EAEE727C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68" r="6343"/>
          <a:stretch/>
        </p:blipFill>
        <p:spPr>
          <a:xfrm>
            <a:off x="549852" y="975043"/>
            <a:ext cx="1444146" cy="2207577"/>
          </a:xfrm>
          <a:prstGeom prst="rect">
            <a:avLst/>
          </a:prstGeom>
        </p:spPr>
      </p:pic>
      <p:pic>
        <p:nvPicPr>
          <p:cNvPr id="9" name="Picture 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6014AA6-ADE5-4DEA-B01E-73255E961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071" y="975043"/>
            <a:ext cx="2800351" cy="2100264"/>
          </a:xfrm>
          <a:prstGeom prst="rect">
            <a:avLst/>
          </a:prstGeom>
        </p:spPr>
      </p:pic>
      <p:pic>
        <p:nvPicPr>
          <p:cNvPr id="4" name="Picture 3" descr="A person sitting in a room&#10;&#10;Description automatically generated">
            <a:extLst>
              <a:ext uri="{FF2B5EF4-FFF2-40B4-BE49-F238E27FC236}">
                <a16:creationId xmlns:a16="http://schemas.microsoft.com/office/drawing/2014/main" id="{50F9A94E-133E-4BE6-80F2-367C80EDA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52" y="3429000"/>
            <a:ext cx="3129395" cy="31238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3359D2-8C74-4B69-9807-1C199544623F}"/>
              </a:ext>
            </a:extLst>
          </p:cNvPr>
          <p:cNvSpPr txBox="1">
            <a:spLocks/>
          </p:cNvSpPr>
          <p:nvPr/>
        </p:nvSpPr>
        <p:spPr>
          <a:xfrm>
            <a:off x="2762251" y="3182620"/>
            <a:ext cx="12191999" cy="23876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cap="small" spc="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Ableism</a:t>
            </a:r>
            <a:endParaRPr lang="en-US" sz="3600" b="1" cap="small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0B3F03F-BACB-4DE2-A51B-27DAD7269632}"/>
              </a:ext>
            </a:extLst>
          </p:cNvPr>
          <p:cNvSpPr txBox="1">
            <a:spLocks/>
          </p:cNvSpPr>
          <p:nvPr/>
        </p:nvSpPr>
        <p:spPr>
          <a:xfrm>
            <a:off x="2665379" y="4878923"/>
            <a:ext cx="12192000" cy="79861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Ian Jones</a:t>
            </a:r>
            <a:br>
              <a:rPr lang="en-US"/>
            </a:br>
            <a:r>
              <a:rPr lang="en-US" sz="1400"/>
              <a:t>(Lifelong paraplegic.)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074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02A3-7964-4443-AECF-67E64F65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216"/>
            <a:ext cx="12192000" cy="514052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Types of ableism - </a:t>
            </a:r>
            <a:r>
              <a:rPr lang="en-US" sz="2600" b="1" dirty="0">
                <a:solidFill>
                  <a:schemeClr val="tx1"/>
                </a:solidFill>
              </a:rPr>
              <a:t>psychological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071B-A1B2-42EF-965C-1257C827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66" y="1371600"/>
            <a:ext cx="10831088" cy="4779744"/>
          </a:xfrm>
        </p:spPr>
        <p:txBody>
          <a:bodyPr>
            <a:normAutofit/>
          </a:bodyPr>
          <a:lstStyle/>
          <a:p>
            <a:pPr lvl="2"/>
            <a:r>
              <a:rPr lang="en-US" sz="1800" dirty="0">
                <a:solidFill>
                  <a:schemeClr val="tx1"/>
                </a:solidFill>
              </a:rPr>
              <a:t>Hostility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Avoidance (passive aggression!)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Hate crimes against disabled people (increasing)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The idea that not being vaccinated is better than autism.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The idea that </a:t>
            </a:r>
            <a:r>
              <a:rPr lang="en-US" sz="1800" b="1" dirty="0">
                <a:solidFill>
                  <a:schemeClr val="tx1"/>
                </a:solidFill>
              </a:rPr>
              <a:t>death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is preferable to life</a:t>
            </a:r>
            <a:r>
              <a:rPr lang="en-US" sz="1800" dirty="0">
                <a:solidFill>
                  <a:schemeClr val="tx1"/>
                </a:solidFill>
              </a:rPr>
              <a:t> with a disability.</a:t>
            </a:r>
          </a:p>
          <a:p>
            <a:pPr lvl="3"/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Being referred to </a:t>
            </a:r>
            <a:r>
              <a:rPr lang="en-US" sz="1800" i="1" dirty="0">
                <a:solidFill>
                  <a:schemeClr val="tx1"/>
                </a:solidFill>
              </a:rPr>
              <a:t>as </a:t>
            </a:r>
            <a:r>
              <a:rPr lang="en-US" sz="1800" dirty="0">
                <a:solidFill>
                  <a:schemeClr val="tx1"/>
                </a:solidFill>
              </a:rPr>
              <a:t>your disability or diagnosis.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(“This person is Autistic!” vs “person with autism.”*)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Or even being referred to right off the top as DISABLED without the other person knowing anything else about you.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There’s more to me than my disability. </a:t>
            </a:r>
          </a:p>
          <a:p>
            <a:pPr lvl="3"/>
            <a:endParaRPr lang="en-US" sz="1800" dirty="0">
              <a:solidFill>
                <a:schemeClr val="tx1"/>
              </a:solidFill>
            </a:endParaRPr>
          </a:p>
          <a:p>
            <a:pPr lvl="3"/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68319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91D6-ED2F-45F8-AA4D-F5046AD6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045" y="535709"/>
            <a:ext cx="12192000" cy="699180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Types of ableism: </a:t>
            </a:r>
            <a:r>
              <a:rPr lang="en-US" sz="2600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C979-5294-41AF-8601-6E44E976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8982" y="1789101"/>
            <a:ext cx="8497455" cy="4152598"/>
          </a:xfrm>
        </p:spPr>
        <p:txBody>
          <a:bodyPr>
            <a:noAutofit/>
          </a:bodyPr>
          <a:lstStyle/>
          <a:p>
            <a:pPr lvl="3"/>
            <a:r>
              <a:rPr lang="en-US" sz="2400" dirty="0">
                <a:solidFill>
                  <a:schemeClr val="tx1"/>
                </a:solidFill>
              </a:rPr>
              <a:t>Physical barriers</a:t>
            </a:r>
          </a:p>
          <a:p>
            <a:pPr lvl="3"/>
            <a:r>
              <a:rPr lang="en-US" sz="2000" dirty="0"/>
              <a:t>Scheduling gym classes upstairs in </a:t>
            </a:r>
            <a:br>
              <a:rPr lang="en-US" sz="2000" dirty="0"/>
            </a:br>
            <a:r>
              <a:rPr lang="en-US" sz="2000" dirty="0"/>
              <a:t>new buildings when the elevator is still out of service </a:t>
            </a:r>
            <a:br>
              <a:rPr lang="en-US" sz="2000" dirty="0"/>
            </a:br>
            <a:r>
              <a:rPr lang="en-US" sz="2000" dirty="0"/>
              <a:t>(Hello, LPC…)</a:t>
            </a:r>
          </a:p>
          <a:p>
            <a:pPr lvl="5"/>
            <a:endParaRPr lang="en-US" sz="2400" dirty="0">
              <a:solidFill>
                <a:schemeClr val="tx1"/>
              </a:solidFill>
            </a:endParaRPr>
          </a:p>
          <a:p>
            <a:pPr lvl="3"/>
            <a:r>
              <a:rPr lang="en-US" sz="2400" dirty="0">
                <a:solidFill>
                  <a:schemeClr val="tx1"/>
                </a:solidFill>
              </a:rPr>
              <a:t>Architectural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E071C-BB70-4D8C-9F99-41CF2A9D8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841" y="1789101"/>
            <a:ext cx="5339059" cy="39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6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DD779A-9A5F-4019-816D-D54F0B65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61818"/>
            <a:ext cx="10353761" cy="817913"/>
          </a:xfrm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ableism: </a:t>
            </a:r>
            <a:r>
              <a:rPr lang="en-US" sz="2600" b="1" dirty="0">
                <a:solidFill>
                  <a:schemeClr val="tx1"/>
                </a:solidFill>
              </a:rPr>
              <a:t>Physical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8E23-1C98-40AE-971F-62227010D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489" y="1028700"/>
            <a:ext cx="6445264" cy="582929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Pushing a person using a wheelchair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without asking first.</a:t>
            </a:r>
          </a:p>
        </p:txBody>
      </p:sp>
      <p:pic>
        <p:nvPicPr>
          <p:cNvPr id="9" name="Picture 8" descr="A picture containing sitting, black, table, blue&#10;&#10;Description automatically generated">
            <a:extLst>
              <a:ext uri="{FF2B5EF4-FFF2-40B4-BE49-F238E27FC236}">
                <a16:creationId xmlns:a16="http://schemas.microsoft.com/office/drawing/2014/main" id="{4EF5AD0E-1783-4B58-8C62-4E4E5749F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753" y="2110960"/>
            <a:ext cx="2759996" cy="339808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7E0C3B7E-1C4D-46AE-84EC-8E2329A3D48A}"/>
              </a:ext>
            </a:extLst>
          </p:cNvPr>
          <p:cNvSpPr/>
          <p:nvPr/>
        </p:nvSpPr>
        <p:spPr>
          <a:xfrm rot="10800000">
            <a:off x="7367362" y="5645276"/>
            <a:ext cx="242047" cy="255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867E8-0BBD-45A7-89DE-5522148E13E7}"/>
              </a:ext>
            </a:extLst>
          </p:cNvPr>
          <p:cNvSpPr txBox="1"/>
          <p:nvPr/>
        </p:nvSpPr>
        <p:spPr>
          <a:xfrm>
            <a:off x="7754471" y="5606534"/>
            <a:ext cx="136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$40 on Etsy</a:t>
            </a:r>
          </a:p>
        </p:txBody>
      </p:sp>
    </p:spTree>
    <p:extLst>
      <p:ext uri="{BB962C8B-B14F-4D97-AF65-F5344CB8AC3E}">
        <p14:creationId xmlns:p14="http://schemas.microsoft.com/office/powerpoint/2010/main" val="56290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4FB3-DD34-44E6-AEB9-B0610960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5376"/>
          </a:xfrm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+mn-lt"/>
              </a:rPr>
              <a:t>Ableism within disabled communities </a:t>
            </a:r>
            <a:br>
              <a:rPr lang="en-US" sz="2600" dirty="0">
                <a:solidFill>
                  <a:schemeClr val="tx1"/>
                </a:solidFill>
                <a:latin typeface="+mn-lt"/>
              </a:rPr>
            </a:br>
            <a:endParaRPr lang="en-US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7D781-CB77-479A-8DD0-4F4EEB92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2542"/>
            <a:ext cx="12191999" cy="433491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GATEKEEPING (“They’re not really disabled.”)</a:t>
            </a:r>
          </a:p>
          <a:p>
            <a:r>
              <a:rPr lang="en-US" sz="2600" dirty="0">
                <a:solidFill>
                  <a:schemeClr val="tx1"/>
                </a:solidFill>
              </a:rPr>
              <a:t>LATERAL (“Glad I don’t have their disability…”)</a:t>
            </a:r>
          </a:p>
          <a:p>
            <a:r>
              <a:rPr lang="en-US" sz="2600" dirty="0">
                <a:solidFill>
                  <a:schemeClr val="tx1"/>
                </a:solidFill>
              </a:rPr>
              <a:t>INTERNALIZED (taking what society believes about the disabled to heart – e.g., “I’m a burden.”)</a:t>
            </a:r>
          </a:p>
        </p:txBody>
      </p:sp>
    </p:spTree>
    <p:extLst>
      <p:ext uri="{BB962C8B-B14F-4D97-AF65-F5344CB8AC3E}">
        <p14:creationId xmlns:p14="http://schemas.microsoft.com/office/powerpoint/2010/main" val="397407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F118-74EC-417C-B9DD-840112BA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01" y="256855"/>
            <a:ext cx="12191999" cy="7718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 dirty="0">
                <a:solidFill>
                  <a:schemeClr val="tx1"/>
                </a:solidFill>
              </a:rPr>
              <a:t>Ableism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>in AMERICAN pop culture</a:t>
            </a:r>
          </a:p>
        </p:txBody>
      </p:sp>
      <p:pic>
        <p:nvPicPr>
          <p:cNvPr id="6" name="Content Placeholder 5" descr="A picture containing person, woman, man, young&#10;&#10;Description automatically generated">
            <a:extLst>
              <a:ext uri="{FF2B5EF4-FFF2-40B4-BE49-F238E27FC236}">
                <a16:creationId xmlns:a16="http://schemas.microsoft.com/office/drawing/2014/main" id="{208DF60B-0DA7-45C9-9A5C-78EB78FF98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01486" y="1338104"/>
            <a:ext cx="896708" cy="137256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EB06C-08E5-4058-846C-EDF1F52E8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236" y="1338104"/>
            <a:ext cx="1191914" cy="1376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FAC45-6C76-4E6C-A4FF-E1AF103E8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020" y="2884413"/>
            <a:ext cx="872260" cy="1294168"/>
          </a:xfrm>
          <a:prstGeom prst="rect">
            <a:avLst/>
          </a:prstGeom>
        </p:spPr>
      </p:pic>
      <p:pic>
        <p:nvPicPr>
          <p:cNvPr id="9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4AA9602-3A08-4F85-8862-A945A86D6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554" y="2851497"/>
            <a:ext cx="921816" cy="12918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357B646-48BF-4196-9578-E741E39B70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007" y="2846877"/>
            <a:ext cx="1775998" cy="998999"/>
          </a:xfrm>
          <a:prstGeom prst="rect">
            <a:avLst/>
          </a:prstGeom>
        </p:spPr>
      </p:pic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BBB3DE6-C34C-4C0C-ABC3-C485691B4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930" y="2884413"/>
            <a:ext cx="1001463" cy="1296457"/>
          </a:xfrm>
          <a:prstGeom prst="rect">
            <a:avLst/>
          </a:prstGeom>
        </p:spPr>
      </p:pic>
      <p:pic>
        <p:nvPicPr>
          <p:cNvPr id="12" name="Content Placeholder 5" descr="A close up of a person&#10;&#10;Description automatically generated">
            <a:extLst>
              <a:ext uri="{FF2B5EF4-FFF2-40B4-BE49-F238E27FC236}">
                <a16:creationId xmlns:a16="http://schemas.microsoft.com/office/drawing/2014/main" id="{8F573EA5-5B50-44DE-BB14-FD4887B326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9129" y="1338104"/>
            <a:ext cx="906080" cy="133852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3" name="Picture 1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BBDEA11-DF6B-4EC3-9ED7-54376F401A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045" y="4458044"/>
            <a:ext cx="896709" cy="1338527"/>
          </a:xfrm>
          <a:prstGeom prst="rect">
            <a:avLst/>
          </a:prstGeom>
        </p:spPr>
      </p:pic>
      <p:pic>
        <p:nvPicPr>
          <p:cNvPr id="15" name="Content Placeholder 5" descr="A person holding a sign&#10;&#10;Description automatically generated">
            <a:extLst>
              <a:ext uri="{FF2B5EF4-FFF2-40B4-BE49-F238E27FC236}">
                <a16:creationId xmlns:a16="http://schemas.microsoft.com/office/drawing/2014/main" id="{E161CAEC-47B4-4584-A1BA-797927814F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0960" y="4458045"/>
            <a:ext cx="967583" cy="137125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6" name="Picture 15" descr="A person wearing a hat&#10;&#10;Description automatically generated">
            <a:extLst>
              <a:ext uri="{FF2B5EF4-FFF2-40B4-BE49-F238E27FC236}">
                <a16:creationId xmlns:a16="http://schemas.microsoft.com/office/drawing/2014/main" id="{6D092038-31C8-4F6F-9719-6998D8E851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6566" y="1340445"/>
            <a:ext cx="961442" cy="1371256"/>
          </a:xfrm>
          <a:prstGeom prst="rect">
            <a:avLst/>
          </a:prstGeom>
        </p:spPr>
      </p:pic>
      <p:pic>
        <p:nvPicPr>
          <p:cNvPr id="17" name="Picture 16" descr="A person sitting on a bench&#10;&#10;Description automatically generated">
            <a:extLst>
              <a:ext uri="{FF2B5EF4-FFF2-40B4-BE49-F238E27FC236}">
                <a16:creationId xmlns:a16="http://schemas.microsoft.com/office/drawing/2014/main" id="{CB2B6AFF-ED83-48D6-A1B9-24FC1DE50B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450" y="1340446"/>
            <a:ext cx="912508" cy="1371256"/>
          </a:xfrm>
          <a:prstGeom prst="rect">
            <a:avLst/>
          </a:prstGeom>
        </p:spPr>
      </p:pic>
      <p:pic>
        <p:nvPicPr>
          <p:cNvPr id="18" name="Picture 1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41D5099-BE29-4F7C-A775-DBCFFE407C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16259" y="5350833"/>
            <a:ext cx="2424389" cy="1363719"/>
          </a:xfrm>
          <a:prstGeom prst="rect">
            <a:avLst/>
          </a:prstGeom>
        </p:spPr>
      </p:pic>
      <p:pic>
        <p:nvPicPr>
          <p:cNvPr id="19" name="Picture 18" descr="A screen shot of a person&#10;&#10;Description automatically generated">
            <a:extLst>
              <a:ext uri="{FF2B5EF4-FFF2-40B4-BE49-F238E27FC236}">
                <a16:creationId xmlns:a16="http://schemas.microsoft.com/office/drawing/2014/main" id="{4A0A92A3-4780-4F6E-AF5A-C855893445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6424" y="1338104"/>
            <a:ext cx="1091651" cy="1372570"/>
          </a:xfrm>
          <a:prstGeom prst="rect">
            <a:avLst/>
          </a:prstGeom>
        </p:spPr>
      </p:pic>
      <p:pic>
        <p:nvPicPr>
          <p:cNvPr id="20" name="Content Placeholder 4" descr="A person sitting on a motorcycle&#10;&#10;Description automatically generated">
            <a:extLst>
              <a:ext uri="{FF2B5EF4-FFF2-40B4-BE49-F238E27FC236}">
                <a16:creationId xmlns:a16="http://schemas.microsoft.com/office/drawing/2014/main" id="{398D1A3E-658F-41D6-AD35-5D9B3D71BE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85460" y="4510869"/>
            <a:ext cx="1703823" cy="220368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22" name="Picture 2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9FB092E-B318-49C1-9BBA-116A418F04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27881" y="1338105"/>
            <a:ext cx="961442" cy="14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A0A9A-F48C-41DE-882E-4CCEC9C204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08112" y="6345415"/>
            <a:ext cx="8946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0000" lvl="2" indent="0" algn="ctr">
              <a:buNone/>
            </a:pPr>
            <a:r>
              <a:rPr lang="en-US" sz="1100" dirty="0">
                <a:solidFill>
                  <a:schemeClr val="bg1"/>
                </a:solidFill>
              </a:rPr>
              <a:t>https://www.youtube.com/watch?v=0iDmvAUokWk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23B44-32DF-4ED0-A7A4-D1AE17C87971}"/>
              </a:ext>
            </a:extLst>
          </p:cNvPr>
          <p:cNvSpPr txBox="1"/>
          <p:nvPr/>
        </p:nvSpPr>
        <p:spPr>
          <a:xfrm>
            <a:off x="1" y="4239491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Stella Young</a:t>
            </a:r>
          </a:p>
          <a:p>
            <a:pPr algn="ctr"/>
            <a:r>
              <a:rPr lang="en-US" dirty="0"/>
              <a:t>(1982-2014)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8E948-38EA-4397-AB13-A1A6C5224EE3}"/>
              </a:ext>
            </a:extLst>
          </p:cNvPr>
          <p:cNvSpPr txBox="1"/>
          <p:nvPr/>
        </p:nvSpPr>
        <p:spPr>
          <a:xfrm>
            <a:off x="3533776" y="5153953"/>
            <a:ext cx="57364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Memes and photos of disabled people living (what should be) their mundane daily lives used solely for inspiring able-bodied people.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B0EF75A-C291-4A79-ADCF-04709BDD7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88" y="1006441"/>
            <a:ext cx="7758762" cy="387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6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D5C54-D119-4324-ABCC-E5B191A1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626298"/>
            <a:ext cx="9603275" cy="914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Institutional Ableism</a:t>
            </a:r>
            <a:endParaRPr lang="en-US" sz="29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33B65-68DC-400D-BAC5-E104444FE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026" y="1935728"/>
            <a:ext cx="6036322" cy="3247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(Unless you count Delaware’s disabled parking placard system in the 1950s,) disability rights really started in Berkeley in the early 1960s.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Ed Roberts</a:t>
            </a:r>
          </a:p>
          <a:p>
            <a:pPr lvl="1"/>
            <a:r>
              <a:rPr lang="en-US" sz="1600" dirty="0"/>
              <a:t>Pioneer</a:t>
            </a:r>
          </a:p>
          <a:p>
            <a:pPr lvl="1"/>
            <a:r>
              <a:rPr lang="en-US" sz="1600" dirty="0"/>
              <a:t>the first student who relied on a wheelchair to attend UC Berkeley.</a:t>
            </a:r>
          </a:p>
          <a:p>
            <a:pPr lvl="1"/>
            <a:endParaRPr lang="en-US" sz="1600" dirty="0"/>
          </a:p>
          <a:p>
            <a:r>
              <a:rPr lang="en-US" sz="1600" dirty="0"/>
              <a:t>When he applied to the university in 1962…</a:t>
            </a:r>
          </a:p>
        </p:txBody>
      </p:sp>
      <p:pic>
        <p:nvPicPr>
          <p:cNvPr id="9" name="Picture 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96D103F6-C46D-49DF-AFD5-3A3E6DD6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28" y="1935728"/>
            <a:ext cx="3043548" cy="25024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0404D6-8065-4A1C-B5F4-06C1E93B3814}"/>
              </a:ext>
            </a:extLst>
          </p:cNvPr>
          <p:cNvSpPr/>
          <p:nvPr/>
        </p:nvSpPr>
        <p:spPr>
          <a:xfrm>
            <a:off x="0" y="6401101"/>
            <a:ext cx="8769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https://edo.unt.edu/sites/default/files/Ableism%20-%20What%20It%20Is%20and%20Why%20It%20Matters%20To%20Everyone.pdf</a:t>
            </a:r>
          </a:p>
        </p:txBody>
      </p:sp>
    </p:spTree>
    <p:extLst>
      <p:ext uri="{BB962C8B-B14F-4D97-AF65-F5344CB8AC3E}">
        <p14:creationId xmlns:p14="http://schemas.microsoft.com/office/powerpoint/2010/main" val="84953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4BA7-4D2F-4A49-A341-DF66EA05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7925"/>
            <a:ext cx="12192000" cy="545949"/>
          </a:xfrm>
        </p:spPr>
        <p:txBody>
          <a:bodyPr>
            <a:normAutofit/>
          </a:bodyPr>
          <a:lstStyle/>
          <a:p>
            <a:pPr algn="ctr"/>
            <a:r>
              <a:rPr lang="en-US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deans said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E229C-2D39-4B61-AA6C-7E1714BD2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650902"/>
            <a:ext cx="12191999" cy="15752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+mj-lt"/>
              </a:rPr>
              <a:t>“We’ve tried cripples before, </a:t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and it didn’t really work.”</a:t>
            </a:r>
            <a:r>
              <a:rPr lang="en-US" sz="3200" b="1" baseline="30000" dirty="0">
                <a:latin typeface="+mj-lt"/>
              </a:rPr>
              <a:t>*</a:t>
            </a:r>
            <a:r>
              <a:rPr lang="en-US" sz="3200" b="1" dirty="0">
                <a:latin typeface="+mj-lt"/>
              </a:rPr>
              <a:t> 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CCCF0-D7A0-49E1-9DE2-03D9343E868D}"/>
              </a:ext>
            </a:extLst>
          </p:cNvPr>
          <p:cNvSpPr txBox="1"/>
          <p:nvPr/>
        </p:nvSpPr>
        <p:spPr>
          <a:xfrm>
            <a:off x="171449" y="6367790"/>
            <a:ext cx="10706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https://www.smithsonianmag.com/smithsonian-institution/ed-roberts-wheelchair-records-story-obstacles-overcome-180954531/</a:t>
            </a:r>
          </a:p>
        </p:txBody>
      </p:sp>
    </p:spTree>
    <p:extLst>
      <p:ext uri="{BB962C8B-B14F-4D97-AF65-F5344CB8AC3E}">
        <p14:creationId xmlns:p14="http://schemas.microsoft.com/office/powerpoint/2010/main" val="176504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84BFA9-DF25-400E-8960-640D2509CD58}"/>
              </a:ext>
            </a:extLst>
          </p:cNvPr>
          <p:cNvSpPr/>
          <p:nvPr/>
        </p:nvSpPr>
        <p:spPr>
          <a:xfrm>
            <a:off x="3655672" y="5541377"/>
            <a:ext cx="5589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(But “Go Bears!”… I guess..?)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6113E-DEA8-4C51-AF16-4FB6871759B4}"/>
              </a:ext>
            </a:extLst>
          </p:cNvPr>
          <p:cNvSpPr txBox="1"/>
          <p:nvPr/>
        </p:nvSpPr>
        <p:spPr>
          <a:xfrm>
            <a:off x="354670" y="5762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…I KNOW, RIGHT?</a:t>
            </a:r>
          </a:p>
        </p:txBody>
      </p:sp>
      <p:pic>
        <p:nvPicPr>
          <p:cNvPr id="6" name="Picture 5" descr="A close up of a newspaper&#10;&#10;Description automatically generated">
            <a:extLst>
              <a:ext uri="{FF2B5EF4-FFF2-40B4-BE49-F238E27FC236}">
                <a16:creationId xmlns:a16="http://schemas.microsoft.com/office/drawing/2014/main" id="{145FF4C3-24D4-4B0D-9BAB-11A1D8250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489" y="1839562"/>
            <a:ext cx="4565021" cy="30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1BEA-F7EB-4584-91BF-1A84EE63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822"/>
            <a:ext cx="12191999" cy="590558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ableism: </a:t>
            </a:r>
            <a:r>
              <a:rPr lang="en-US" sz="2600" b="1" dirty="0">
                <a:solidFill>
                  <a:schemeClr val="tx1"/>
                </a:solidFill>
              </a:rPr>
              <a:t>institutional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25855-2D95-46B9-9522-EB75ACA0A2F9}"/>
              </a:ext>
            </a:extLst>
          </p:cNvPr>
          <p:cNvSpPr/>
          <p:nvPr/>
        </p:nvSpPr>
        <p:spPr>
          <a:xfrm>
            <a:off x="-411033" y="6528926"/>
            <a:ext cx="80467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dirty="0">
                <a:solidFill>
                  <a:schemeClr val="bg1"/>
                </a:solidFill>
              </a:rPr>
              <a:t>http://www.yodisabledproud.org/resources/docs/fact_sheet_ableism-RevB.pdf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25979-B4C4-4412-89F2-0140A4A4E765}"/>
              </a:ext>
            </a:extLst>
          </p:cNvPr>
          <p:cNvSpPr txBox="1"/>
          <p:nvPr/>
        </p:nvSpPr>
        <p:spPr>
          <a:xfrm>
            <a:off x="786809" y="1575581"/>
            <a:ext cx="10305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Inaccessible gov’t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funding for programs like </a:t>
            </a:r>
            <a:r>
              <a:rPr lang="en-US" dirty="0" err="1"/>
              <a:t>MediCare</a:t>
            </a:r>
            <a:r>
              <a:rPr lang="en-US" dirty="0"/>
              <a:t> is cut.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disability as something to be “overcome” or inspirational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books in Braille or on tape. No subtitles available in videos.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assistive technology for classrooms.</a:t>
            </a:r>
          </a:p>
        </p:txBody>
      </p:sp>
    </p:spTree>
    <p:extLst>
      <p:ext uri="{BB962C8B-B14F-4D97-AF65-F5344CB8AC3E}">
        <p14:creationId xmlns:p14="http://schemas.microsoft.com/office/powerpoint/2010/main" val="426515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1BEA-F7EB-4584-91BF-1A84EE63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2144"/>
            <a:ext cx="12192000" cy="599523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Types of ableism: </a:t>
            </a:r>
            <a:r>
              <a:rPr lang="en-US" sz="2600" b="1" dirty="0">
                <a:solidFill>
                  <a:schemeClr val="tx1"/>
                </a:solidFill>
              </a:rPr>
              <a:t>institutional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25855-2D95-46B9-9522-EB75ACA0A2F9}"/>
              </a:ext>
            </a:extLst>
          </p:cNvPr>
          <p:cNvSpPr/>
          <p:nvPr/>
        </p:nvSpPr>
        <p:spPr>
          <a:xfrm>
            <a:off x="-396956" y="6198513"/>
            <a:ext cx="8046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http://www.yodisabledproud.org/resources/docs/fact_sheet_ableism-RevB.pdf</a:t>
            </a:r>
          </a:p>
          <a:p>
            <a:pPr lvl="1"/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https://www.dol.gov/general/topic/wages/subminimumwage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25979-B4C4-4412-89F2-0140A4A4E765}"/>
              </a:ext>
            </a:extLst>
          </p:cNvPr>
          <p:cNvSpPr txBox="1"/>
          <p:nvPr/>
        </p:nvSpPr>
        <p:spPr>
          <a:xfrm>
            <a:off x="627770" y="1996946"/>
            <a:ext cx="10936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some places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disabled can be paid less than minimum wage – on average of just $2.15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hour.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 exception to the Fair Labor Standards Act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(This is changing…Slowly.)*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that’s what they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pay us…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WHERE IS THE INCENTIVE TO WORK?</a:t>
            </a:r>
          </a:p>
        </p:txBody>
      </p:sp>
    </p:spTree>
    <p:extLst>
      <p:ext uri="{BB962C8B-B14F-4D97-AF65-F5344CB8AC3E}">
        <p14:creationId xmlns:p14="http://schemas.microsoft.com/office/powerpoint/2010/main" val="182851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F525-B3AF-4F02-85CD-9BD2EAB7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754"/>
            <a:ext cx="12191999" cy="10867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dirty="0">
                <a:solidFill>
                  <a:schemeClr val="tx1"/>
                </a:solidFill>
                <a:latin typeface="Calisto MT" panose="02040603050505030304" pitchFamily="18" charset="0"/>
              </a:rPr>
              <a:t>Types of ableism: </a:t>
            </a:r>
            <a:r>
              <a:rPr lang="en-US" sz="2900" b="1" dirty="0">
                <a:solidFill>
                  <a:schemeClr val="tx1"/>
                </a:solidFill>
                <a:latin typeface="Calisto MT" panose="02040603050505030304" pitchFamily="18" charset="0"/>
              </a:rPr>
              <a:t>institutional</a:t>
            </a:r>
            <a:b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person standing in front of a wedding cake&#10;&#10;Description automatically generated">
            <a:extLst>
              <a:ext uri="{FF2B5EF4-FFF2-40B4-BE49-F238E27FC236}">
                <a16:creationId xmlns:a16="http://schemas.microsoft.com/office/drawing/2014/main" id="{9FFC644A-A8F9-43CC-B310-52134602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254" y="1676523"/>
            <a:ext cx="3385492" cy="2151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B39B0-B785-4351-8897-695B23BD7B8B}"/>
              </a:ext>
            </a:extLst>
          </p:cNvPr>
          <p:cNvSpPr txBox="1"/>
          <p:nvPr/>
        </p:nvSpPr>
        <p:spPr>
          <a:xfrm>
            <a:off x="0" y="389162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Marriage inequality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4286C-1526-41B9-A339-19B646F76EC8}"/>
              </a:ext>
            </a:extLst>
          </p:cNvPr>
          <p:cNvSpPr txBox="1"/>
          <p:nvPr/>
        </p:nvSpPr>
        <p:spPr>
          <a:xfrm>
            <a:off x="0" y="481214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get married, you can lose your benefits.</a:t>
            </a:r>
          </a:p>
        </p:txBody>
      </p:sp>
    </p:spTree>
    <p:extLst>
      <p:ext uri="{BB962C8B-B14F-4D97-AF65-F5344CB8AC3E}">
        <p14:creationId xmlns:p14="http://schemas.microsoft.com/office/powerpoint/2010/main" val="8979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88DD-6FFB-4C93-85DB-5B43736E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br>
              <a:rPr lang="en-US" sz="2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760C-68E2-4F0C-8F07-062042B7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10740421" cy="4527224"/>
          </a:xfrm>
        </p:spPr>
        <p:txBody>
          <a:bodyPr>
            <a:normAutofit fontScale="55000" lnSpcReduction="20000"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Assumptions</a:t>
            </a:r>
          </a:p>
          <a:p>
            <a:pPr lvl="4"/>
            <a:r>
              <a:rPr lang="en-US" sz="2500" dirty="0">
                <a:solidFill>
                  <a:schemeClr val="tx1"/>
                </a:solidFill>
              </a:rPr>
              <a:t>a person’s abilities, physical or mental.</a:t>
            </a:r>
          </a:p>
          <a:p>
            <a:pPr lvl="5"/>
            <a:r>
              <a:rPr lang="en-US" sz="2500" dirty="0">
                <a:solidFill>
                  <a:schemeClr val="tx1"/>
                </a:solidFill>
              </a:rPr>
              <a:t>Mocking</a:t>
            </a:r>
          </a:p>
          <a:p>
            <a:pPr lvl="5"/>
            <a:r>
              <a:rPr lang="en-US" sz="2500" dirty="0">
                <a:solidFill>
                  <a:schemeClr val="tx1"/>
                </a:solidFill>
              </a:rPr>
              <a:t>Minimizing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a disability is always visible</a:t>
            </a:r>
            <a:br>
              <a:rPr lang="en-US" sz="2500" dirty="0">
                <a:solidFill>
                  <a:schemeClr val="tx1"/>
                </a:solidFill>
              </a:rPr>
            </a:br>
            <a:r>
              <a:rPr lang="en-US" sz="2500" dirty="0">
                <a:solidFill>
                  <a:schemeClr val="tx1"/>
                </a:solidFill>
              </a:rPr>
              <a:t>(Not true: cystic fibrosis, epilepsy, diabetes, asthma, ADHD, anxiety, EDS, autism/Asperger’s, Crohn’s, heart conditions, etc.)  </a:t>
            </a:r>
          </a:p>
          <a:p>
            <a:pPr lvl="2"/>
            <a:endParaRPr lang="en-US" sz="2500" dirty="0">
              <a:solidFill>
                <a:schemeClr val="tx1"/>
              </a:solidFill>
            </a:endParaRPr>
          </a:p>
          <a:p>
            <a:pPr lvl="2"/>
            <a:r>
              <a:rPr lang="en-US" sz="2500" dirty="0">
                <a:solidFill>
                  <a:schemeClr val="tx1"/>
                </a:solidFill>
              </a:rPr>
              <a:t>Disabled people have no autonomy</a:t>
            </a:r>
          </a:p>
          <a:p>
            <a:pPr lvl="3"/>
            <a:r>
              <a:rPr lang="en-US" sz="2500" dirty="0">
                <a:solidFill>
                  <a:schemeClr val="tx1"/>
                </a:solidFill>
              </a:rPr>
              <a:t>Life with a disability is not worth living. </a:t>
            </a:r>
          </a:p>
          <a:p>
            <a:pPr lvl="2"/>
            <a:endParaRPr lang="en-US" sz="2500" dirty="0">
              <a:solidFill>
                <a:schemeClr val="tx1"/>
              </a:solidFill>
            </a:endParaRPr>
          </a:p>
          <a:p>
            <a:pPr lvl="2"/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Feeling entitled to know how someone became disabled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Two points here:</a:t>
            </a:r>
          </a:p>
          <a:p>
            <a:pPr lvl="2"/>
            <a:r>
              <a:rPr lang="en-US" sz="2500" dirty="0">
                <a:solidFill>
                  <a:schemeClr val="tx1"/>
                </a:solidFill>
              </a:rPr>
              <a:t>It’s cool to be curious</a:t>
            </a:r>
          </a:p>
          <a:p>
            <a:pPr lvl="3"/>
            <a:r>
              <a:rPr lang="en-US" sz="2500" dirty="0">
                <a:solidFill>
                  <a:schemeClr val="tx1"/>
                </a:solidFill>
              </a:rPr>
              <a:t>And if people </a:t>
            </a:r>
            <a:r>
              <a:rPr lang="en-US" sz="2500" i="1" dirty="0">
                <a:solidFill>
                  <a:schemeClr val="tx1"/>
                </a:solidFill>
              </a:rPr>
              <a:t>want</a:t>
            </a:r>
            <a:r>
              <a:rPr lang="en-US" sz="2500" dirty="0">
                <a:solidFill>
                  <a:schemeClr val="tx1"/>
                </a:solidFill>
              </a:rPr>
              <a:t> to talk about it, great…</a:t>
            </a:r>
            <a:br>
              <a:rPr lang="en-US" sz="2500" dirty="0">
                <a:solidFill>
                  <a:schemeClr val="tx1"/>
                </a:solidFill>
              </a:rPr>
            </a:br>
            <a:endParaRPr lang="en-US" sz="2500" dirty="0">
              <a:solidFill>
                <a:schemeClr val="tx1"/>
              </a:solidFill>
            </a:endParaRP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995CE5-DA94-4FC1-AA92-8120710DE989}"/>
              </a:ext>
            </a:extLst>
          </p:cNvPr>
          <p:cNvSpPr txBox="1">
            <a:spLocks/>
          </p:cNvSpPr>
          <p:nvPr/>
        </p:nvSpPr>
        <p:spPr>
          <a:xfrm>
            <a:off x="1451578" y="638931"/>
            <a:ext cx="9603275" cy="514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0" cap="none" dirty="0">
                <a:effectLst/>
              </a:rPr>
              <a:t>Types of ableism: </a:t>
            </a:r>
            <a:r>
              <a:rPr lang="en-US" sz="2600" cap="none" dirty="0">
                <a:effectLst/>
              </a:rPr>
              <a:t>psychological</a:t>
            </a:r>
          </a:p>
        </p:txBody>
      </p:sp>
    </p:spTree>
    <p:extLst>
      <p:ext uri="{BB962C8B-B14F-4D97-AF65-F5344CB8AC3E}">
        <p14:creationId xmlns:p14="http://schemas.microsoft.com/office/powerpoint/2010/main" val="116427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20A1-EE46-4E75-9379-DFB3BE9A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636"/>
            <a:ext cx="12192000" cy="923452"/>
          </a:xfrm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Types of ableism (psychological) - </a:t>
            </a:r>
            <a:r>
              <a:rPr lang="en-US" sz="2600" b="1" dirty="0">
                <a:solidFill>
                  <a:schemeClr val="tx1"/>
                </a:solidFill>
              </a:rPr>
              <a:t>Language: Slurs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6653-9322-4C2D-97EC-116B9C11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76" y="1579418"/>
            <a:ext cx="10390447" cy="450522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Maybe not so obvious ones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presumptuous (and offensive) ones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 “wheelchair bound/confined to a wheelchair,” “suffers from…” “handicapped.”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very offensive ones:</a:t>
            </a:r>
          </a:p>
          <a:p>
            <a:pPr marL="810000" lvl="2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“Special needs,” “</a:t>
            </a:r>
            <a:r>
              <a:rPr lang="en-US" sz="1800" dirty="0" err="1">
                <a:solidFill>
                  <a:schemeClr val="tx1"/>
                </a:solidFill>
              </a:rPr>
              <a:t>Handicapable</a:t>
            </a:r>
            <a:r>
              <a:rPr lang="en-US" sz="1800" dirty="0">
                <a:solidFill>
                  <a:schemeClr val="tx1"/>
                </a:solidFill>
              </a:rPr>
              <a:t>,” “differently abled.”</a:t>
            </a:r>
          </a:p>
          <a:p>
            <a:pPr lvl="2"/>
            <a:r>
              <a:rPr lang="en-US" dirty="0"/>
              <a:t>Phrases like “(succeeded) </a:t>
            </a:r>
            <a:r>
              <a:rPr lang="en-US" i="1" dirty="0"/>
              <a:t>in spite of their disability,</a:t>
            </a:r>
            <a:r>
              <a:rPr lang="en-US" dirty="0"/>
              <a:t>” “turn a </a:t>
            </a:r>
            <a:r>
              <a:rPr lang="en-US" i="1" dirty="0"/>
              <a:t>blind</a:t>
            </a:r>
            <a:r>
              <a:rPr lang="en-US" dirty="0"/>
              <a:t> eye,” “fall on </a:t>
            </a:r>
            <a:r>
              <a:rPr lang="en-US" i="1" dirty="0"/>
              <a:t>deaf</a:t>
            </a:r>
            <a:r>
              <a:rPr lang="en-US" dirty="0"/>
              <a:t> ears,” etc.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These are patronizing or sugar coating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96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10081</TotalTime>
  <Words>762</Words>
  <Application>Microsoft Office PowerPoint</Application>
  <PresentationFormat>Widescreen</PresentationFormat>
  <Paragraphs>97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Bradley Hand ITC</vt:lpstr>
      <vt:lpstr>Calibri</vt:lpstr>
      <vt:lpstr>Calisto MT</vt:lpstr>
      <vt:lpstr>Cambria</vt:lpstr>
      <vt:lpstr>Wingdings 2</vt:lpstr>
      <vt:lpstr>Slate</vt:lpstr>
      <vt:lpstr>PowerPoint Presentation</vt:lpstr>
      <vt:lpstr>Institutional Ableism</vt:lpstr>
      <vt:lpstr>One of the deans said …</vt:lpstr>
      <vt:lpstr>PowerPoint Presentation</vt:lpstr>
      <vt:lpstr>ableism: institutional</vt:lpstr>
      <vt:lpstr>Types of ableism: institutional</vt:lpstr>
      <vt:lpstr>Types of ableism: institutional </vt:lpstr>
      <vt:lpstr> </vt:lpstr>
      <vt:lpstr>Types of ableism (psychological) - Language: Slurs</vt:lpstr>
      <vt:lpstr>Types of ableism - psychological</vt:lpstr>
      <vt:lpstr>Types of ableism: Physical</vt:lpstr>
      <vt:lpstr>ableism: Physical</vt:lpstr>
      <vt:lpstr>Ableism within disabled communities  </vt:lpstr>
      <vt:lpstr>Ableism  in AMERICAN pop culture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Ableism  a quick and dirty introduction  in (roughly) 30 minutes</dc:title>
  <dc:creator>Ian Jones</dc:creator>
  <cp:lastModifiedBy>David Powers</cp:lastModifiedBy>
  <cp:revision>428</cp:revision>
  <dcterms:created xsi:type="dcterms:W3CDTF">2019-11-12T20:47:33Z</dcterms:created>
  <dcterms:modified xsi:type="dcterms:W3CDTF">2022-03-14T19:02:24Z</dcterms:modified>
</cp:coreProperties>
</file>