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5"/>
  </p:notesMasterIdLst>
  <p:sldIdLst>
    <p:sldId id="256" r:id="rId2"/>
    <p:sldId id="257" r:id="rId3"/>
    <p:sldId id="258" r:id="rId4"/>
    <p:sldId id="268" r:id="rId5"/>
    <p:sldId id="264" r:id="rId6"/>
    <p:sldId id="265" r:id="rId7"/>
    <p:sldId id="266" r:id="rId8"/>
    <p:sldId id="267" r:id="rId9"/>
    <p:sldId id="259" r:id="rId10"/>
    <p:sldId id="260" r:id="rId11"/>
    <p:sldId id="261" r:id="rId12"/>
    <p:sldId id="262" r:id="rId13"/>
    <p:sldId id="263"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7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1582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1242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6111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491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8827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Shape 13"/>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Shape 7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Shape 7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Shape 19"/>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Shape 2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Shape 32"/>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Shape 38"/>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Shape 4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Shape 56"/>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Shape 63"/>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Shape 7"/>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qu0GcdYSdSs"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2118731" y="388927"/>
            <a:ext cx="7776117" cy="1736919"/>
          </a:xfrm>
          <a:prstGeom prst="rect">
            <a:avLst/>
          </a:prstGeom>
          <a:solidFill>
            <a:srgbClr val="92C8ED"/>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6000" b="0" i="0" u="none" strike="noStrike" cap="none">
                <a:solidFill>
                  <a:schemeClr val="dk1"/>
                </a:solidFill>
                <a:latin typeface="Calibri"/>
                <a:ea typeface="Calibri"/>
                <a:cs typeface="Calibri"/>
                <a:sym typeface="Calibri"/>
              </a:rPr>
              <a:t>Dream Big!</a:t>
            </a:r>
            <a:br>
              <a:rPr lang="en-US" sz="6000" b="0" i="0" u="none" strike="noStrike" cap="none">
                <a:solidFill>
                  <a:schemeClr val="dk1"/>
                </a:solidFill>
                <a:latin typeface="Calibri"/>
                <a:ea typeface="Calibri"/>
                <a:cs typeface="Calibri"/>
                <a:sym typeface="Calibri"/>
              </a:rPr>
            </a:br>
            <a:r>
              <a:rPr lang="en-US" sz="4400" b="0" i="0" u="none" strike="noStrike" cap="none">
                <a:solidFill>
                  <a:schemeClr val="dk1"/>
                </a:solidFill>
                <a:latin typeface="Calibri"/>
                <a:ea typeface="Calibri"/>
                <a:cs typeface="Calibri"/>
                <a:sym typeface="Calibri"/>
              </a:rPr>
              <a:t>Aspirations &amp; Obstacles</a:t>
            </a:r>
            <a:endParaRPr sz="4400" b="0" i="0" u="none" strike="noStrike" cap="none">
              <a:solidFill>
                <a:schemeClr val="dk1"/>
              </a:solidFill>
              <a:latin typeface="Calibri"/>
              <a:ea typeface="Calibri"/>
              <a:cs typeface="Calibri"/>
              <a:sym typeface="Calibri"/>
            </a:endParaRPr>
          </a:p>
        </p:txBody>
      </p:sp>
      <p:sp>
        <p:nvSpPr>
          <p:cNvPr id="85" name="Shape 85"/>
          <p:cNvSpPr txBox="1">
            <a:spLocks noGrp="1"/>
          </p:cNvSpPr>
          <p:nvPr>
            <p:ph type="subTitle" idx="1"/>
          </p:nvPr>
        </p:nvSpPr>
        <p:spPr>
          <a:xfrm>
            <a:off x="1434790" y="2341950"/>
            <a:ext cx="9144000" cy="16557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3200"/>
              <a:buFont typeface="Arial"/>
              <a:buNone/>
            </a:pPr>
            <a:r>
              <a:rPr lang="en-US" sz="3200" b="0" i="0" u="none" strike="noStrike" cap="none">
                <a:solidFill>
                  <a:schemeClr val="dk1"/>
                </a:solidFill>
                <a:latin typeface="Calibri"/>
                <a:ea typeface="Calibri"/>
                <a:cs typeface="Calibri"/>
                <a:sym typeface="Calibri"/>
              </a:rPr>
              <a:t>Flex Day, Spring 2018</a:t>
            </a:r>
            <a:endParaRPr/>
          </a:p>
          <a:p>
            <a:pPr marL="0" marR="0" lvl="0" indent="0" algn="ctr"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86" name="Shape 86"/>
          <p:cNvPicPr preferRelativeResize="0"/>
          <p:nvPr/>
        </p:nvPicPr>
        <p:blipFill rotWithShape="1">
          <a:blip r:embed="rId3">
            <a:alphaModFix/>
          </a:blip>
          <a:srcRect/>
          <a:stretch/>
        </p:blipFill>
        <p:spPr>
          <a:xfrm>
            <a:off x="2856803" y="3693939"/>
            <a:ext cx="6768326" cy="225375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Arial"/>
              <a:buNone/>
            </a:pPr>
            <a:r>
              <a:rPr lang="en-US" sz="4000" b="0" i="0" u="none" strike="noStrike" cap="none">
                <a:solidFill>
                  <a:schemeClr val="dk1"/>
                </a:solidFill>
                <a:latin typeface="Calibri"/>
                <a:ea typeface="Calibri"/>
                <a:cs typeface="Calibri"/>
                <a:sym typeface="Calibri"/>
              </a:rPr>
              <a:t>“Reframing my day, setting achievable expectations to combat obstacles.”</a:t>
            </a:r>
            <a:endParaRPr sz="4000" b="0" i="0" u="none" strike="noStrike" cap="none">
              <a:solidFill>
                <a:schemeClr val="dk1"/>
              </a:solidFill>
              <a:latin typeface="Calibri"/>
              <a:ea typeface="Calibri"/>
              <a:cs typeface="Calibri"/>
              <a:sym typeface="Calibri"/>
            </a:endParaRPr>
          </a:p>
        </p:txBody>
      </p:sp>
      <p:pic>
        <p:nvPicPr>
          <p:cNvPr id="111" name="Shape 111"/>
          <p:cNvPicPr preferRelativeResize="0"/>
          <p:nvPr/>
        </p:nvPicPr>
        <p:blipFill rotWithShape="1">
          <a:blip r:embed="rId3">
            <a:alphaModFix/>
          </a:blip>
          <a:srcRect/>
          <a:stretch/>
        </p:blipFill>
        <p:spPr>
          <a:xfrm>
            <a:off x="6935047" y="1554479"/>
            <a:ext cx="3800034" cy="380129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Making it happen!</a:t>
            </a:r>
            <a:endParaRPr sz="4400" b="0" i="0" u="none" strike="noStrike" cap="none">
              <a:solidFill>
                <a:schemeClr val="dk1"/>
              </a:solidFill>
              <a:latin typeface="Calibri"/>
              <a:ea typeface="Calibri"/>
              <a:cs typeface="Calibri"/>
              <a:sym typeface="Calibri"/>
            </a:endParaRPr>
          </a:p>
        </p:txBody>
      </p:sp>
      <p:sp>
        <p:nvSpPr>
          <p:cNvPr id="117" name="Shape 1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Work individually on the contracts provided</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Once completed work with others to troubleshoot any barriers or challenges you face</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118" name="Shape 118"/>
          <p:cNvPicPr preferRelativeResize="0"/>
          <p:nvPr/>
        </p:nvPicPr>
        <p:blipFill rotWithShape="1">
          <a:blip r:embed="rId3">
            <a:alphaModFix/>
          </a:blip>
          <a:srcRect/>
          <a:stretch/>
        </p:blipFill>
        <p:spPr>
          <a:xfrm>
            <a:off x="3814353" y="3366972"/>
            <a:ext cx="4153988" cy="29097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Let’s discuss!</a:t>
            </a:r>
            <a:endParaRPr sz="4400" b="0" i="0" u="none" strike="noStrike" cap="none">
              <a:solidFill>
                <a:schemeClr val="dk1"/>
              </a:solidFill>
              <a:latin typeface="Calibri"/>
              <a:ea typeface="Calibri"/>
              <a:cs typeface="Calibri"/>
              <a:sym typeface="Calibri"/>
            </a:endParaRPr>
          </a:p>
        </p:txBody>
      </p:sp>
      <p:sp>
        <p:nvSpPr>
          <p:cNvPr id="124" name="Shape 1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125" name="Shape 125"/>
          <p:cNvPicPr preferRelativeResize="0"/>
          <p:nvPr/>
        </p:nvPicPr>
        <p:blipFill rotWithShape="1">
          <a:blip r:embed="rId3">
            <a:alphaModFix/>
          </a:blip>
          <a:srcRect/>
          <a:stretch/>
        </p:blipFill>
        <p:spPr>
          <a:xfrm>
            <a:off x="2729456" y="1939540"/>
            <a:ext cx="7054624" cy="376246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Thank you for participating!</a:t>
            </a:r>
            <a:endParaRPr sz="4400" b="0" i="0" u="none" strike="noStrike" cap="none">
              <a:solidFill>
                <a:schemeClr val="dk1"/>
              </a:solidFill>
              <a:latin typeface="Calibri"/>
              <a:ea typeface="Calibri"/>
              <a:cs typeface="Calibri"/>
              <a:sym typeface="Calibri"/>
            </a:endParaRPr>
          </a:p>
        </p:txBody>
      </p:sp>
      <p:pic>
        <p:nvPicPr>
          <p:cNvPr id="131" name="Shape 131"/>
          <p:cNvPicPr preferRelativeResize="0"/>
          <p:nvPr/>
        </p:nvPicPr>
        <p:blipFill rotWithShape="1">
          <a:blip r:embed="rId3">
            <a:alphaModFix/>
          </a:blip>
          <a:srcRect/>
          <a:stretch/>
        </p:blipFill>
        <p:spPr>
          <a:xfrm>
            <a:off x="2967976" y="1580606"/>
            <a:ext cx="6256048" cy="46920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Under Pressure…..</a:t>
            </a:r>
            <a:endParaRPr sz="4400" b="0" i="0" u="none" strike="noStrike" cap="none">
              <a:solidFill>
                <a:schemeClr val="dk1"/>
              </a:solidFill>
              <a:latin typeface="Calibri"/>
              <a:ea typeface="Calibri"/>
              <a:cs typeface="Calibri"/>
              <a:sym typeface="Calibri"/>
            </a:endParaRPr>
          </a:p>
        </p:txBody>
      </p:sp>
      <p:pic>
        <p:nvPicPr>
          <p:cNvPr id="92" name="Shape 92"/>
          <p:cNvPicPr preferRelativeResize="0">
            <a:picLocks noGrp="1"/>
          </p:cNvPicPr>
          <p:nvPr>
            <p:ph type="body" idx="1"/>
          </p:nvPr>
        </p:nvPicPr>
        <p:blipFill rotWithShape="1">
          <a:blip r:embed="rId4">
            <a:alphaModFix/>
          </a:blip>
          <a:srcRect/>
          <a:stretch/>
        </p:blipFill>
        <p:spPr>
          <a:xfrm>
            <a:off x="3810000" y="2714625"/>
            <a:ext cx="4572000" cy="2571750"/>
          </a:xfrm>
          <a:prstGeom prst="rect">
            <a:avLst/>
          </a:prstGeom>
          <a:noFill/>
          <a:ln>
            <a:noFill/>
          </a:ln>
        </p:spPr>
      </p:pic>
      <p:pic>
        <p:nvPicPr>
          <p:cNvPr id="2" name="qu0GcdYSdSs"/>
          <p:cNvPicPr>
            <a:picLocks noRot="1" noChangeAspect="1"/>
          </p:cNvPicPr>
          <p:nvPr>
            <a:videoFile r:link="rId1"/>
          </p:nvPr>
        </p:nvPicPr>
        <p:blipFill>
          <a:blip r:embed="rId5"/>
          <a:stretch>
            <a:fillRect/>
          </a:stretch>
        </p:blipFill>
        <p:spPr>
          <a:xfrm>
            <a:off x="3810000" y="2143125"/>
            <a:ext cx="4572000" cy="25717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164772" y="2652144"/>
            <a:ext cx="4987834"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959" b="0" i="0" u="none" strike="noStrike" cap="none" dirty="0" smtClean="0">
                <a:solidFill>
                  <a:schemeClr val="dk1"/>
                </a:solidFill>
                <a:latin typeface="Calibri"/>
                <a:ea typeface="Calibri"/>
                <a:cs typeface="Calibri"/>
                <a:sym typeface="Calibri"/>
              </a:rPr>
              <a:t>How </a:t>
            </a:r>
            <a:r>
              <a:rPr lang="en-US" sz="3959" b="0" i="0" u="none" strike="noStrike" cap="none" dirty="0">
                <a:solidFill>
                  <a:schemeClr val="dk1"/>
                </a:solidFill>
                <a:latin typeface="Calibri"/>
                <a:ea typeface="Calibri"/>
                <a:cs typeface="Calibri"/>
                <a:sym typeface="Calibri"/>
              </a:rPr>
              <a:t>can I be the best version of myself in the classroom</a:t>
            </a:r>
            <a:r>
              <a:rPr lang="en-US" sz="3959" b="0" i="0" u="none" strike="noStrike" cap="none" dirty="0" smtClean="0">
                <a:solidFill>
                  <a:schemeClr val="dk1"/>
                </a:solidFill>
                <a:latin typeface="Calibri"/>
                <a:ea typeface="Calibri"/>
                <a:cs typeface="Calibri"/>
                <a:sym typeface="Calibri"/>
              </a:rPr>
              <a:t>?</a:t>
            </a:r>
            <a:endParaRPr sz="3959" b="0" i="0" u="none" strike="noStrike" cap="none" dirty="0">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178" y="1346200"/>
            <a:ext cx="4822372" cy="361677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164772" y="2652144"/>
            <a:ext cx="4987834"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959" b="0" i="0" u="none" strike="noStrike" cap="none" dirty="0" smtClean="0">
                <a:solidFill>
                  <a:schemeClr val="dk1"/>
                </a:solidFill>
                <a:latin typeface="Calibri"/>
                <a:ea typeface="Calibri"/>
                <a:cs typeface="Calibri"/>
                <a:sym typeface="Calibri"/>
              </a:rPr>
              <a:t>The first weeks of class…</a:t>
            </a:r>
            <a:endParaRPr sz="3959" b="0" i="0" u="none" strike="noStrike" cap="none"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50" y="565375"/>
            <a:ext cx="4124325" cy="5499100"/>
          </a:xfrm>
          <a:prstGeom prst="rect">
            <a:avLst/>
          </a:prstGeom>
        </p:spPr>
      </p:pic>
    </p:spTree>
    <p:extLst>
      <p:ext uri="{BB962C8B-B14F-4D97-AF65-F5344CB8AC3E}">
        <p14:creationId xmlns:p14="http://schemas.microsoft.com/office/powerpoint/2010/main" val="2345646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164772" y="2652144"/>
            <a:ext cx="4987834"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959" b="0" i="0" u="none" strike="noStrike" cap="none" dirty="0" smtClean="0">
                <a:solidFill>
                  <a:schemeClr val="dk1"/>
                </a:solidFill>
                <a:latin typeface="Calibri"/>
                <a:ea typeface="Calibri"/>
                <a:cs typeface="Calibri"/>
                <a:sym typeface="Calibri"/>
              </a:rPr>
              <a:t>Two months in…</a:t>
            </a:r>
            <a:endParaRPr sz="3959" b="0" i="0" u="none" strike="noStrike" cap="none" dirty="0">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724" y="1029719"/>
            <a:ext cx="5408083" cy="3244850"/>
          </a:xfrm>
          <a:prstGeom prst="rect">
            <a:avLst/>
          </a:prstGeom>
        </p:spPr>
      </p:pic>
      <p:sp>
        <p:nvSpPr>
          <p:cNvPr id="4" name="TextBox 3"/>
          <p:cNvSpPr txBox="1"/>
          <p:nvPr/>
        </p:nvSpPr>
        <p:spPr>
          <a:xfrm>
            <a:off x="5778499" y="4483100"/>
            <a:ext cx="5198532" cy="1323439"/>
          </a:xfrm>
          <a:prstGeom prst="rect">
            <a:avLst/>
          </a:prstGeom>
          <a:noFill/>
        </p:spPr>
        <p:txBody>
          <a:bodyPr wrap="square" rtlCol="0">
            <a:spAutoFit/>
          </a:bodyPr>
          <a:lstStyle/>
          <a:p>
            <a:r>
              <a:rPr lang="en-US" sz="2000" dirty="0" smtClean="0"/>
              <a:t>Create the file. Revise the file. Proof the file. Upload the file. Boxes checked? If yes, then go to Submit. If no, then identify box with no check. Do task to complete box’s instruction. </a:t>
            </a:r>
          </a:p>
        </p:txBody>
      </p:sp>
    </p:spTree>
    <p:extLst>
      <p:ext uri="{BB962C8B-B14F-4D97-AF65-F5344CB8AC3E}">
        <p14:creationId xmlns:p14="http://schemas.microsoft.com/office/powerpoint/2010/main" val="16079292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164772" y="2652144"/>
            <a:ext cx="4987834"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959" b="0" i="0" u="none" strike="noStrike" cap="none" dirty="0" smtClean="0">
                <a:solidFill>
                  <a:schemeClr val="dk1"/>
                </a:solidFill>
                <a:latin typeface="Calibri"/>
                <a:ea typeface="Calibri"/>
                <a:cs typeface="Calibri"/>
                <a:sym typeface="Calibri"/>
              </a:rPr>
              <a:t>Three months in…</a:t>
            </a:r>
            <a:endParaRPr sz="3959" b="0" i="0" u="none" strike="noStrike" cap="none" dirty="0">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238960"/>
            <a:ext cx="4710612" cy="2826367"/>
          </a:xfrm>
          <a:prstGeom prst="rect">
            <a:avLst/>
          </a:prstGeom>
        </p:spPr>
      </p:pic>
      <p:sp>
        <p:nvSpPr>
          <p:cNvPr id="4" name="TextBox 3"/>
          <p:cNvSpPr txBox="1"/>
          <p:nvPr/>
        </p:nvSpPr>
        <p:spPr>
          <a:xfrm>
            <a:off x="6152606" y="4229100"/>
            <a:ext cx="4501606" cy="954107"/>
          </a:xfrm>
          <a:prstGeom prst="rect">
            <a:avLst/>
          </a:prstGeom>
          <a:noFill/>
        </p:spPr>
        <p:txBody>
          <a:bodyPr wrap="square" rtlCol="0">
            <a:spAutoFit/>
          </a:bodyPr>
          <a:lstStyle/>
          <a:p>
            <a:pPr algn="ctr"/>
            <a:r>
              <a:rPr lang="en-US" sz="2800" dirty="0" smtClean="0"/>
              <a:t>“You STILL don’t know MLA citation rules?!”</a:t>
            </a:r>
            <a:endParaRPr lang="en-US" sz="2800" dirty="0"/>
          </a:p>
        </p:txBody>
      </p:sp>
    </p:spTree>
    <p:extLst>
      <p:ext uri="{BB962C8B-B14F-4D97-AF65-F5344CB8AC3E}">
        <p14:creationId xmlns:p14="http://schemas.microsoft.com/office/powerpoint/2010/main" val="162789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164772" y="2652144"/>
            <a:ext cx="4987834"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959" b="0" i="0" u="none" strike="noStrike" cap="none" dirty="0" smtClean="0">
                <a:solidFill>
                  <a:schemeClr val="dk1"/>
                </a:solidFill>
                <a:latin typeface="Calibri"/>
                <a:ea typeface="Calibri"/>
                <a:cs typeface="Calibri"/>
                <a:sym typeface="Calibri"/>
              </a:rPr>
              <a:t>The day after finals…</a:t>
            </a:r>
            <a:endParaRPr sz="3959" b="0" i="0" u="none" strike="noStrike" cap="none" dirty="0">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976883" y="1130300"/>
            <a:ext cx="5491217" cy="4125526"/>
          </a:xfrm>
          <a:prstGeom prst="rect">
            <a:avLst/>
          </a:prstGeom>
        </p:spPr>
      </p:pic>
    </p:spTree>
    <p:extLst>
      <p:ext uri="{BB962C8B-B14F-4D97-AF65-F5344CB8AC3E}">
        <p14:creationId xmlns:p14="http://schemas.microsoft.com/office/powerpoint/2010/main" val="2280333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164772" y="2652144"/>
            <a:ext cx="4987834"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959" b="0" i="0" u="none" strike="noStrike" cap="none" dirty="0" smtClean="0">
                <a:solidFill>
                  <a:schemeClr val="dk1"/>
                </a:solidFill>
                <a:latin typeface="Calibri"/>
                <a:ea typeface="Calibri"/>
                <a:cs typeface="Calibri"/>
                <a:sym typeface="Calibri"/>
              </a:rPr>
              <a:t>Where I want to be in the classroom…</a:t>
            </a:r>
            <a:endParaRPr sz="3959" b="0" i="0" u="none" strike="noStrike" cap="none" dirty="0">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50" y="774700"/>
            <a:ext cx="4048125" cy="5397500"/>
          </a:xfrm>
          <a:prstGeom prst="rect">
            <a:avLst/>
          </a:prstGeom>
        </p:spPr>
      </p:pic>
    </p:spTree>
    <p:extLst>
      <p:ext uri="{BB962C8B-B14F-4D97-AF65-F5344CB8AC3E}">
        <p14:creationId xmlns:p14="http://schemas.microsoft.com/office/powerpoint/2010/main" val="909527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Share and Reflect</a:t>
            </a:r>
            <a:endParaRPr sz="4400" b="0" i="0" u="none" strike="noStrike" cap="none">
              <a:solidFill>
                <a:schemeClr val="dk1"/>
              </a:solidFill>
              <a:latin typeface="Calibri"/>
              <a:ea typeface="Calibri"/>
              <a:cs typeface="Calibri"/>
              <a:sym typeface="Calibri"/>
            </a:endParaRPr>
          </a:p>
        </p:txBody>
      </p:sp>
      <p:sp>
        <p:nvSpPr>
          <p:cNvPr id="104" name="Shape 10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What am I doing in the classroom that I enjoy??</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What areas do I wish to grow and….what is holding me back?</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Dream BIG!  What is your “pie-in-the-sky” vision that you would like to see come into fruition in your work or life?  </a:t>
            </a:r>
            <a:endParaRPr sz="2800" b="0" i="0" u="none" strike="noStrike" cap="none">
              <a:solidFill>
                <a:schemeClr val="dk1"/>
              </a:solidFill>
              <a:latin typeface="Calibri"/>
              <a:ea typeface="Calibri"/>
              <a:cs typeface="Calibri"/>
              <a:sym typeface="Calibri"/>
            </a:endParaRPr>
          </a:p>
        </p:txBody>
      </p:sp>
      <p:pic>
        <p:nvPicPr>
          <p:cNvPr id="105" name="Shape 105"/>
          <p:cNvPicPr preferRelativeResize="0"/>
          <p:nvPr/>
        </p:nvPicPr>
        <p:blipFill rotWithShape="1">
          <a:blip r:embed="rId3">
            <a:alphaModFix/>
          </a:blip>
          <a:srcRect/>
          <a:stretch/>
        </p:blipFill>
        <p:spPr>
          <a:xfrm>
            <a:off x="3738970" y="4999961"/>
            <a:ext cx="4714059" cy="168359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202</Words>
  <Application>Microsoft Office PowerPoint</Application>
  <PresentationFormat>Widescreen</PresentationFormat>
  <Paragraphs>25</Paragraphs>
  <Slides>13</Slides>
  <Notes>13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Dream Big! Aspirations &amp; Obstacles</vt:lpstr>
      <vt:lpstr>Under Pressure…..</vt:lpstr>
      <vt:lpstr>How can I be the best version of myself in the classroom?</vt:lpstr>
      <vt:lpstr>The first weeks of class…</vt:lpstr>
      <vt:lpstr>Two months in…</vt:lpstr>
      <vt:lpstr>Three months in…</vt:lpstr>
      <vt:lpstr>The day after finals…</vt:lpstr>
      <vt:lpstr>Where I want to be in the classroom…</vt:lpstr>
      <vt:lpstr>Share and Reflect</vt:lpstr>
      <vt:lpstr>PowerPoint Presentation</vt:lpstr>
      <vt:lpstr>Making it happen!</vt:lpstr>
      <vt:lpstr>Let’s discuss!</vt:lpstr>
      <vt:lpstr>Thank you for participating!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Dream Big! Aspirations &amp; Obstacles</dc:title>
  <dc:creator>Martin Nash</dc:creator>
  <cp:lastModifiedBy>Martin Nash</cp:lastModifiedBy>
  <cp:revision>6</cp:revision>
  <dcterms:modified xsi:type="dcterms:W3CDTF">2018-04-03T17:49:26Z</dcterms:modified>
</cp:coreProperties>
</file>