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66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46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8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6D5D-5393-4F0C-9678-8A8062748E6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475EF4-308E-4163-96F4-EA6AE797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pcazure.laspositascollege.edu/gv/pdc/wtarchives.php" TargetMode="External"/><Relationship Id="rId2" Type="http://schemas.openxmlformats.org/officeDocument/2006/relationships/hyperlink" Target="http://lpcazure.laspositascollege.edu/gv/pdc/wt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pcazure.laspositascollege.edu/gv/pdc/ti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4" y="1"/>
            <a:ext cx="10220646" cy="6715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139" y="1"/>
            <a:ext cx="8915399" cy="227270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Visioning for Professional Development at LPC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139" y="2253141"/>
            <a:ext cx="8915399" cy="139429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Howard Blumenfeld and Elena Cole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Growth Mindset </a:t>
            </a:r>
            <a:r>
              <a:rPr lang="en-US" sz="3200" dirty="0" smtClean="0"/>
              <a:t>&amp; Habits of Mind Training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21" y="3269292"/>
            <a:ext cx="4487913" cy="3365935"/>
          </a:xfrm>
        </p:spPr>
      </p:pic>
      <p:sp>
        <p:nvSpPr>
          <p:cNvPr id="5" name="TextBox 4"/>
          <p:cNvSpPr txBox="1"/>
          <p:nvPr/>
        </p:nvSpPr>
        <p:spPr>
          <a:xfrm>
            <a:off x="864296" y="1905000"/>
            <a:ext cx="63882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Training in research and practices that foster in students growth mindset and habits of mind, both proven to help teach students skills making them more successful across the curriculum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1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Reading Apprenticeship is “evidence-based, teacher professional learning to improve academic literacy and social-emotional learning” across the curriculum.  In-house RA programs exist in many community colleges where faculty receive on-going training in RA principles proven to improve student outcomes.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14" y="4247880"/>
            <a:ext cx="2328285" cy="23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FIGS and POPS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Focused Inquiry Groups (FIGS) – Participants identify lines of inquiry that they wish to explore, engage in research focused on their students, and report their findings to the broader campus community.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Peer Observation Pool (POP) – The goal of participatin</a:t>
            </a:r>
            <a:r>
              <a:rPr lang="en-US" sz="2400" dirty="0" smtClean="0"/>
              <a:t>g in a POP is to learn from colleagues by observing their classrooms.  This is not related in any way to faculty evaluation; this is informal and all about learning as an observer.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6" y="2133600"/>
            <a:ext cx="1708606" cy="170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6" y="4275717"/>
            <a:ext cx="1836216" cy="9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 for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page 3 of your handout you will find a couple of questions about Professional Development needs and desires.  Please detach this page from your handout and respond to the questions. 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r>
              <a:rPr lang="en-US" sz="2400" dirty="0" smtClean="0"/>
              <a:t>We wil</a:t>
            </a:r>
            <a:r>
              <a:rPr lang="en-US" sz="2400" dirty="0" smtClean="0"/>
              <a:t>l devote some time to sharing out your ideas in about 15-20 minutes (time permitting).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02" y="4908179"/>
            <a:ext cx="2434224" cy="18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8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Professional Development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Professional Development Committee meets every second Monday of the month from 2:30 PM – 4:30 PM in Room 2410.  </a:t>
            </a:r>
          </a:p>
          <a:p>
            <a:r>
              <a:rPr lang="en-US" sz="2400" dirty="0" smtClean="0"/>
              <a:t>The committee is involved in the planning and execution of the following:</a:t>
            </a:r>
          </a:p>
          <a:p>
            <a:pPr lvl="1"/>
            <a:r>
              <a:rPr lang="en-US" sz="2200" dirty="0" smtClean="0"/>
              <a:t>Fall and Spring FLEX Days</a:t>
            </a:r>
          </a:p>
          <a:p>
            <a:pPr lvl="1"/>
            <a:r>
              <a:rPr lang="en-US" sz="2200" dirty="0" smtClean="0"/>
              <a:t>Funding Conference Requests, Activities, &amp; Guest Speakers</a:t>
            </a:r>
          </a:p>
          <a:p>
            <a:pPr lvl="1"/>
            <a:r>
              <a:rPr lang="en-US" sz="2200" dirty="0" smtClean="0"/>
              <a:t>Variable FLEX Activity Planning and Approval</a:t>
            </a:r>
          </a:p>
          <a:p>
            <a:pPr lvl="1"/>
            <a:r>
              <a:rPr lang="en-US" sz="2200" dirty="0" smtClean="0"/>
              <a:t>New Faculty Orientation Program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48203" y="1441263"/>
            <a:ext cx="7248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</a:t>
            </a:r>
            <a:b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93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6379" y="5482039"/>
            <a:ext cx="938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eestyle Script" panose="030804020302050B0404" pitchFamily="66" charset="0"/>
              </a:rPr>
              <a:t>A Model for “Grassroots” Professional Development</a:t>
            </a:r>
            <a:endParaRPr lang="en-US" sz="4800" dirty="0">
              <a:latin typeface="Freestyle Script" panose="030804020302050B04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82734"/>
            <a:ext cx="4547035" cy="37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3846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Small group discussions and FLEX Day seminars to discuss topics including the following:</a:t>
            </a:r>
          </a:p>
          <a:p>
            <a:pPr lvl="1"/>
            <a:r>
              <a:rPr lang="en-US" sz="2000" dirty="0" smtClean="0"/>
              <a:t>Vulnerability</a:t>
            </a:r>
          </a:p>
          <a:p>
            <a:pPr lvl="1"/>
            <a:r>
              <a:rPr lang="en-US" sz="2000" dirty="0" smtClean="0"/>
              <a:t>Sensitive situations</a:t>
            </a:r>
          </a:p>
          <a:p>
            <a:pPr lvl="1"/>
            <a:r>
              <a:rPr lang="en-US" sz="2000" dirty="0" smtClean="0"/>
              <a:t>The Performance of Teaching</a:t>
            </a:r>
          </a:p>
          <a:p>
            <a:pPr lvl="1"/>
            <a:r>
              <a:rPr lang="en-US" sz="2000" dirty="0" smtClean="0"/>
              <a:t>Reflections &amp; Resolutions</a:t>
            </a:r>
          </a:p>
          <a:p>
            <a:pPr lvl="1"/>
            <a:r>
              <a:rPr lang="en-US" sz="2000" dirty="0" smtClean="0"/>
              <a:t>Education in a Post-Election Culture</a:t>
            </a:r>
          </a:p>
          <a:p>
            <a:pPr lvl="1"/>
            <a:r>
              <a:rPr lang="en-US" sz="2000" dirty="0" smtClean="0"/>
              <a:t>Community Building on Campus</a:t>
            </a:r>
          </a:p>
          <a:p>
            <a:pPr lvl="1"/>
            <a:r>
              <a:rPr lang="en-US" sz="2000" dirty="0" smtClean="0"/>
              <a:t>Appreciating and Celebrating Each Other</a:t>
            </a:r>
          </a:p>
          <a:p>
            <a:pPr lvl="1"/>
            <a:r>
              <a:rPr lang="en-US" sz="2000" dirty="0" smtClean="0"/>
              <a:t>The Dilemma of Sisyphus</a:t>
            </a:r>
          </a:p>
          <a:p>
            <a:pPr lvl="1"/>
            <a:r>
              <a:rPr lang="en-US" sz="2000" dirty="0" smtClean="0"/>
              <a:t>Work/Life Balance</a:t>
            </a:r>
            <a:endParaRPr lang="en-US" dirty="0" smtClean="0"/>
          </a:p>
          <a:p>
            <a:r>
              <a:rPr lang="en-US" sz="2000" dirty="0" smtClean="0"/>
              <a:t>The “Working Together” Group is having a FLEX Day Session called “Dream Big! What would your Bureaucracy-Free Environment Look Like?” today from 1:00 PM – 2:50 PM in Room 2460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0" y="2928599"/>
            <a:ext cx="2223369" cy="1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 Websites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6379" y="5482039"/>
            <a:ext cx="938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eestyle Script" panose="030804020302050B0404" pitchFamily="66" charset="0"/>
              </a:rPr>
              <a:t>A Model for “Grassroots” Professional Development</a:t>
            </a:r>
            <a:endParaRPr lang="en-US" sz="4800" dirty="0">
              <a:latin typeface="Freestyle Script" panose="030804020302050B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7" y="1557403"/>
            <a:ext cx="12175298" cy="32400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Current Events:</a:t>
            </a:r>
            <a:endParaRPr lang="en-US" sz="3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3000" dirty="0" smtClean="0">
                <a:hlinkClick r:id="rId2"/>
              </a:rPr>
              <a:t>http</a:t>
            </a:r>
            <a:r>
              <a:rPr lang="en-US" sz="3000" dirty="0">
                <a:hlinkClick r:id="rId2"/>
              </a:rPr>
              <a:t>://</a:t>
            </a:r>
            <a:r>
              <a:rPr lang="en-US" sz="3000" dirty="0" smtClean="0">
                <a:hlinkClick r:id="rId2"/>
              </a:rPr>
              <a:t>lpcazure.laspositascollege.edu/gv/pdc/wt.php</a:t>
            </a:r>
            <a:endParaRPr lang="en-US" sz="3000" dirty="0" smtClean="0"/>
          </a:p>
          <a:p>
            <a:pPr marL="457200" lvl="1" indent="0">
              <a:buNone/>
            </a:pPr>
            <a:endParaRPr lang="en-US" sz="3000" dirty="0" smtClean="0"/>
          </a:p>
          <a:p>
            <a:pPr marL="514350" indent="-457200"/>
            <a:r>
              <a:rPr lang="en-US" sz="3200" dirty="0" smtClean="0"/>
              <a:t>Archives of Material from Past Events:</a:t>
            </a:r>
          </a:p>
          <a:p>
            <a:pPr marL="457200" lvl="1" indent="0">
              <a:buNone/>
            </a:pPr>
            <a:r>
              <a:rPr lang="en-US" sz="3000" dirty="0">
                <a:hlinkClick r:id="rId3"/>
              </a:rPr>
              <a:t>http://</a:t>
            </a:r>
            <a:r>
              <a:rPr lang="en-US" sz="3000" dirty="0" smtClean="0">
                <a:hlinkClick r:id="rId3"/>
              </a:rPr>
              <a:t>lpcazure.laspositascollege.edu/gv/pdc/wtarchives.php</a:t>
            </a:r>
            <a:endParaRPr lang="en-US" sz="3000" dirty="0" smtClean="0"/>
          </a:p>
          <a:p>
            <a:pPr marL="914400" lvl="1" indent="-457200"/>
            <a:endParaRPr lang="en-US" sz="30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99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Teaching Institute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11" y="1482247"/>
            <a:ext cx="5626859" cy="360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3" y="1482247"/>
            <a:ext cx="4083485" cy="3608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379" y="5482039"/>
            <a:ext cx="938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eestyle Script" panose="030804020302050B0404" pitchFamily="66" charset="0"/>
              </a:rPr>
              <a:t>A Model for “Grassroots” Professional Development</a:t>
            </a:r>
            <a:endParaRPr lang="en-US" sz="48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8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Teaching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859" y="1457195"/>
            <a:ext cx="8915400" cy="5043813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Meets </a:t>
            </a:r>
            <a:r>
              <a:rPr lang="en-US" sz="3100" dirty="0"/>
              <a:t>once or twice per semester to discuss classroom issues and practices</a:t>
            </a:r>
          </a:p>
          <a:p>
            <a:pPr lvl="1"/>
            <a:r>
              <a:rPr lang="en-US" sz="2600" dirty="0" smtClean="0"/>
              <a:t>Formerly known as “Teachers Teaching Teachers”</a:t>
            </a:r>
          </a:p>
          <a:p>
            <a:pPr lvl="1"/>
            <a:r>
              <a:rPr lang="en-US" sz="2600" dirty="0" smtClean="0"/>
              <a:t>Meetings include food provided at a restaurant (thanks to the Basic Skills Transformation Grant) and many opportunities for social interaction</a:t>
            </a:r>
          </a:p>
          <a:p>
            <a:pPr lvl="1"/>
            <a:r>
              <a:rPr lang="en-US" sz="2600" dirty="0" smtClean="0"/>
              <a:t>Interact within and across different disciplines</a:t>
            </a:r>
          </a:p>
          <a:p>
            <a:pPr lvl="1"/>
            <a:r>
              <a:rPr lang="en-US" sz="2600" dirty="0" smtClean="0"/>
              <a:t>The following is a list of topics discussed at past Teaching Institutes:</a:t>
            </a:r>
          </a:p>
          <a:p>
            <a:pPr lvl="3"/>
            <a:r>
              <a:rPr lang="en-US" sz="2100" dirty="0" smtClean="0"/>
              <a:t>Tricks of the Trade</a:t>
            </a:r>
          </a:p>
          <a:p>
            <a:pPr lvl="3"/>
            <a:r>
              <a:rPr lang="en-US" sz="2100" dirty="0" smtClean="0"/>
              <a:t>Hot Topics</a:t>
            </a:r>
          </a:p>
          <a:p>
            <a:pPr lvl="3"/>
            <a:r>
              <a:rPr lang="en-US" sz="2100" dirty="0" err="1" smtClean="0"/>
              <a:t>Improv</a:t>
            </a:r>
            <a:r>
              <a:rPr lang="en-US" sz="2100" dirty="0" smtClean="0"/>
              <a:t> in the Classroom</a:t>
            </a:r>
          </a:p>
          <a:p>
            <a:pPr lvl="3"/>
            <a:r>
              <a:rPr lang="en-US" sz="2100" dirty="0" smtClean="0"/>
              <a:t>Great Teachers Seminar</a:t>
            </a:r>
          </a:p>
          <a:p>
            <a:pPr lvl="3"/>
            <a:endParaRPr lang="en-US" sz="2100" dirty="0"/>
          </a:p>
          <a:p>
            <a:r>
              <a:rPr lang="en-US" sz="3200" dirty="0" smtClean="0"/>
              <a:t>The most recent Teaching Institute meeting occurred at Canton Village Restaurant in Livermore on Wednesday, March 21.  The topic was “Classroom Management and Syllabus </a:t>
            </a:r>
            <a:r>
              <a:rPr lang="en-US" sz="3200" dirty="0" err="1" smtClean="0"/>
              <a:t>Contruction</a:t>
            </a:r>
            <a:r>
              <a:rPr lang="en-US" sz="3200" dirty="0" smtClean="0"/>
              <a:t>.” </a:t>
            </a:r>
            <a:endParaRPr lang="en-US" sz="1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Institute Website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6379" y="5482039"/>
            <a:ext cx="938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eestyle Script" panose="030804020302050B0404" pitchFamily="66" charset="0"/>
              </a:rPr>
              <a:t>A Model for “Grassroots” Professional Development</a:t>
            </a:r>
            <a:endParaRPr lang="en-US" sz="4800" dirty="0">
              <a:latin typeface="Freestyle Script" panose="030804020302050B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7" y="1557403"/>
            <a:ext cx="12175298" cy="32400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 smtClean="0">
              <a:hlinkClick r:id="rId2"/>
            </a:endParaRPr>
          </a:p>
          <a:p>
            <a:pPr marL="457200" lvl="1" indent="0">
              <a:buNone/>
            </a:pPr>
            <a:endParaRPr lang="en-US" sz="3200" dirty="0" smtClean="0">
              <a:hlinkClick r:id="rId2"/>
            </a:endParaRPr>
          </a:p>
          <a:p>
            <a:pPr marL="457200" lvl="1" indent="0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://lpcazure.laspositascollege.edu/gv/pdc/ti.php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357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Skills Transformations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There are several Professional Development Opportunities arising from the Basic Skills Transformation Grant.  </a:t>
            </a:r>
          </a:p>
          <a:p>
            <a:endParaRPr lang="en-US" sz="2400" dirty="0"/>
          </a:p>
          <a:p>
            <a:r>
              <a:rPr lang="en-US" sz="2400" dirty="0" smtClean="0"/>
              <a:t>These include things like Growth Mindset Training, Reading Apprenticeship, and FIGS &amp; POPs in English and Math. 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Grant is about to enter its final year of its cycle, so there is a sense of urgency to maximize the usage of resources.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838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566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Freestyle Script</vt:lpstr>
      <vt:lpstr>Wingdings 3</vt:lpstr>
      <vt:lpstr>Wisp</vt:lpstr>
      <vt:lpstr>Visioning for Professional Development at LPC </vt:lpstr>
      <vt:lpstr>Existing Professional Development Opportunities</vt:lpstr>
      <vt:lpstr>Working Together</vt:lpstr>
      <vt:lpstr>Working Together</vt:lpstr>
      <vt:lpstr>Working Together Websites</vt:lpstr>
      <vt:lpstr>The Teaching Institute</vt:lpstr>
      <vt:lpstr>The Teaching Institute</vt:lpstr>
      <vt:lpstr>Teaching Institute Website</vt:lpstr>
      <vt:lpstr>The Basic Skills Transformations Grant</vt:lpstr>
      <vt:lpstr>Growth Mindset &amp; Habits of Mind Training </vt:lpstr>
      <vt:lpstr>Reading Apprenticeship</vt:lpstr>
      <vt:lpstr>FIGS and POPS </vt:lpstr>
      <vt:lpstr>Visioning for Professional Development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Visioning for Professional Development at LPC </dc:title>
  <dc:creator>Howard Blumenfeld</dc:creator>
  <cp:lastModifiedBy>Howard Blumenfeld</cp:lastModifiedBy>
  <cp:revision>26</cp:revision>
  <dcterms:created xsi:type="dcterms:W3CDTF">2018-03-16T21:27:58Z</dcterms:created>
  <dcterms:modified xsi:type="dcterms:W3CDTF">2018-04-03T05:15:59Z</dcterms:modified>
</cp:coreProperties>
</file>