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Lst>
  <p:sldSz cy="5143500" cx="9144000"/>
  <p:notesSz cx="6858000" cy="9144000"/>
  <p:embeddedFontLst>
    <p:embeddedFont>
      <p:font typeface="Didact Gothic"/>
      <p:regular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31A0FA-8972-43F3-9A59-8E1B0BFAFE83}">
  <a:tblStyle styleId="{2B31A0FA-8972-43F3-9A59-8E1B0BFAFE8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font" Target="fonts/CenturyGothic-regular.fntdata"/><Relationship Id="rId27" Type="http://schemas.openxmlformats.org/officeDocument/2006/relationships/font" Target="fonts/DidactGothic-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enturyGothic-bold.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d4CXo6RK0NQ1-17H7j6Y7XNpNf-oBRi7E8scS_evts6qHI-Q/viewfor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69102d19a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f69102d19a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69102d19a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f69102d19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few things we are proud of…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813d91369f_0_359: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813d91369f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f69102d19a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f69102d19a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69102d19a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f69102d19a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813d91369f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13d91369f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Explicitly teach the ins and out of navigating college. Discussion boards seminar, using canvas, What are Office Hours, Let’s Get Digital, not to mention walking them through registration…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69102d19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69102d19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813d91369f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813d91369f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f69102d19a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f69102d19a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0563C1"/>
                </a:solidFill>
                <a:highlight>
                  <a:srgbClr val="FFFFFF"/>
                </a:highlight>
                <a:latin typeface="Calibri"/>
                <a:ea typeface="Calibri"/>
                <a:cs typeface="Calibri"/>
                <a:sym typeface="Calibri"/>
                <a:hlinkClick r:id="rId2">
                  <a:extLst>
                    <a:ext uri="{A12FA001-AC4F-418D-AE19-62706E023703}">
                      <ahyp:hlinkClr val="tx"/>
                    </a:ext>
                  </a:extLst>
                </a:hlinkClick>
              </a:rPr>
              <a:t>https://docs.google.com/forms/d/e/1FAIpQLSd4CXo6RK0NQ1-17H7j6Y7XNpNf-oBRi7E8scS_evts6qHI-Q/viewform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69102d1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f69102d1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69102d19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f69102d19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800">
                <a:solidFill>
                  <a:srgbClr val="980000"/>
                </a:solidFill>
                <a:latin typeface="Didact Gothic"/>
                <a:ea typeface="Didact Gothic"/>
                <a:cs typeface="Didact Gothic"/>
                <a:sym typeface="Didact Gothic"/>
              </a:rPr>
              <a:t>TVROP Middle College is proud to have been recognized as an Outstanding Program in the State of California for its vision, partnerships and resounding success by receiving the CSBA Golden Bell Award from the California Association of School Boards in January 2018.  </a:t>
            </a:r>
            <a:endParaRPr sz="800">
              <a:solidFill>
                <a:srgbClr val="980000"/>
              </a:solidFill>
              <a:latin typeface="Didact Gothic"/>
              <a:ea typeface="Didact Gothic"/>
              <a:cs typeface="Didact Gothic"/>
              <a:sym typeface="Didact Gothic"/>
            </a:endParaRPr>
          </a:p>
          <a:p>
            <a:pPr indent="0" lvl="0" marL="0" rtl="0" algn="l">
              <a:spcBef>
                <a:spcPts val="0"/>
              </a:spcBef>
              <a:spcAft>
                <a:spcPts val="0"/>
              </a:spcAft>
              <a:buNone/>
            </a:pPr>
            <a:r>
              <a:t/>
            </a:r>
            <a:endParaRPr sz="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813d91369f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813d91369f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69102d19a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69102d19a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800">
                <a:solidFill>
                  <a:srgbClr val="980000"/>
                </a:solidFill>
                <a:latin typeface="Didact Gothic"/>
                <a:ea typeface="Didact Gothic"/>
                <a:cs typeface="Didact Gothic"/>
                <a:sym typeface="Didact Gothic"/>
              </a:rPr>
              <a:t>2022 6th graduating class… </a:t>
            </a:r>
            <a:endParaRPr sz="800">
              <a:solidFill>
                <a:srgbClr val="980000"/>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f69102d19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f69102d19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813d91369f_0_3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813d91369f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813d91369f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813d91369f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69102d19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f69102d19a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6" name="Google Shape;146;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0" name="Google Shape;15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 name="Google Shape;153;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4" name="Google Shape;15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7" name="Google Shape;157;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8" name="Google Shape;158;p4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9" name="Google Shape;15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 name="Google Shape;16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5" name="Google Shape;165;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6" name="Google Shape;16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9" name="Google Shape;16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3" name="Google Shape;173;p4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5" name="Google Shape;17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1" name="Google Shape;181;p4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82" name="Google Shape;18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1.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42" name="Google Shape;142;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43" name="Google Shape;14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hyperlink" Target="http://drive.google.com/file/d/1-FPPrQDijSH7VeXCfkS7vweWHqYSNTi9/view" TargetMode="Externa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51.jpg"/><Relationship Id="rId4" Type="http://schemas.openxmlformats.org/officeDocument/2006/relationships/image" Target="../media/image49.jpg"/><Relationship Id="rId5" Type="http://schemas.openxmlformats.org/officeDocument/2006/relationships/image" Target="../media/image43.jpg"/><Relationship Id="rId6"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hyperlink" Target="mailto:abrown@laspositascollege.edu" TargetMode="External"/><Relationship Id="rId4" Type="http://schemas.openxmlformats.org/officeDocument/2006/relationships/hyperlink" Target="https://bit.ly/MCLPCprofessor" TargetMode="External"/><Relationship Id="rId10" Type="http://schemas.openxmlformats.org/officeDocument/2006/relationships/image" Target="../media/image50.jpg"/><Relationship Id="rId9" Type="http://schemas.openxmlformats.org/officeDocument/2006/relationships/image" Target="../media/image44.png"/><Relationship Id="rId5" Type="http://schemas.openxmlformats.org/officeDocument/2006/relationships/hyperlink" Target="https://docs.google.com/forms/d/e/1FAIpQLSd4CXo6RK0NQ1-17H7j6Y7XNpNf-oBRi7E8scS_evts6qHI-Q/viewform" TargetMode="External"/><Relationship Id="rId6" Type="http://schemas.openxmlformats.org/officeDocument/2006/relationships/image" Target="../media/image39.png"/><Relationship Id="rId7" Type="http://schemas.openxmlformats.org/officeDocument/2006/relationships/image" Target="../media/image42.jp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bit.ly/MCLPCprofesso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 Id="rId11" Type="http://schemas.openxmlformats.org/officeDocument/2006/relationships/image" Target="../media/image26.png"/><Relationship Id="rId10" Type="http://schemas.openxmlformats.org/officeDocument/2006/relationships/image" Target="../media/image30.jpg"/><Relationship Id="rId9" Type="http://schemas.openxmlformats.org/officeDocument/2006/relationships/image" Target="../media/image29.gif"/><Relationship Id="rId5" Type="http://schemas.openxmlformats.org/officeDocument/2006/relationships/image" Target="../media/image13.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0.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4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91" name="Google Shape;191;p49" title="Intro 2021 Slideshow.mov">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4" name="Shape 274"/>
        <p:cNvGrpSpPr/>
        <p:nvPr/>
      </p:nvGrpSpPr>
      <p:grpSpPr>
        <a:xfrm>
          <a:off x="0" y="0"/>
          <a:ext cx="0" cy="0"/>
          <a:chOff x="0" y="0"/>
          <a:chExt cx="0" cy="0"/>
        </a:xfrm>
      </p:grpSpPr>
      <p:pic>
        <p:nvPicPr>
          <p:cNvPr id="275" name="Google Shape;275;p58"/>
          <p:cNvPicPr preferRelativeResize="0"/>
          <p:nvPr/>
        </p:nvPicPr>
        <p:blipFill>
          <a:blip r:embed="rId3">
            <a:alphaModFix/>
          </a:blip>
          <a:stretch>
            <a:fillRect/>
          </a:stretch>
        </p:blipFill>
        <p:spPr>
          <a:xfrm>
            <a:off x="719575" y="323325"/>
            <a:ext cx="7972425" cy="1476375"/>
          </a:xfrm>
          <a:prstGeom prst="rect">
            <a:avLst/>
          </a:prstGeom>
          <a:noFill/>
          <a:ln>
            <a:noFill/>
          </a:ln>
        </p:spPr>
      </p:pic>
      <p:pic>
        <p:nvPicPr>
          <p:cNvPr id="276" name="Google Shape;276;p58"/>
          <p:cNvPicPr preferRelativeResize="0"/>
          <p:nvPr/>
        </p:nvPicPr>
        <p:blipFill>
          <a:blip r:embed="rId4">
            <a:alphaModFix/>
          </a:blip>
          <a:stretch>
            <a:fillRect/>
          </a:stretch>
        </p:blipFill>
        <p:spPr>
          <a:xfrm>
            <a:off x="1173445" y="1952100"/>
            <a:ext cx="7064686" cy="1308275"/>
          </a:xfrm>
          <a:prstGeom prst="rect">
            <a:avLst/>
          </a:prstGeom>
          <a:noFill/>
          <a:ln>
            <a:noFill/>
          </a:ln>
        </p:spPr>
      </p:pic>
      <p:pic>
        <p:nvPicPr>
          <p:cNvPr id="277" name="Google Shape;277;p58"/>
          <p:cNvPicPr preferRelativeResize="0"/>
          <p:nvPr/>
        </p:nvPicPr>
        <p:blipFill>
          <a:blip r:embed="rId5">
            <a:alphaModFix/>
          </a:blip>
          <a:stretch>
            <a:fillRect/>
          </a:stretch>
        </p:blipFill>
        <p:spPr>
          <a:xfrm>
            <a:off x="585788" y="3260375"/>
            <a:ext cx="7972425" cy="1476375"/>
          </a:xfrm>
          <a:prstGeom prst="rect">
            <a:avLst/>
          </a:prstGeom>
          <a:noFill/>
          <a:ln>
            <a:noFill/>
          </a:ln>
        </p:spPr>
      </p:pic>
      <p:sp>
        <p:nvSpPr>
          <p:cNvPr id="278" name="Google Shape;278;p58"/>
          <p:cNvSpPr txBox="1"/>
          <p:nvPr/>
        </p:nvSpPr>
        <p:spPr>
          <a:xfrm>
            <a:off x="64444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59"/>
          <p:cNvPicPr preferRelativeResize="0"/>
          <p:nvPr/>
        </p:nvPicPr>
        <p:blipFill rotWithShape="1">
          <a:blip r:embed="rId3">
            <a:alphaModFix/>
          </a:blip>
          <a:srcRect b="50000" l="4980" r="7941" t="0"/>
          <a:stretch/>
        </p:blipFill>
        <p:spPr>
          <a:xfrm>
            <a:off x="258375" y="95275"/>
            <a:ext cx="3483674" cy="2476475"/>
          </a:xfrm>
          <a:prstGeom prst="rect">
            <a:avLst/>
          </a:prstGeom>
          <a:noFill/>
          <a:ln>
            <a:noFill/>
          </a:ln>
        </p:spPr>
      </p:pic>
      <p:pic>
        <p:nvPicPr>
          <p:cNvPr id="284" name="Google Shape;284;p59"/>
          <p:cNvPicPr preferRelativeResize="0"/>
          <p:nvPr/>
        </p:nvPicPr>
        <p:blipFill>
          <a:blip r:embed="rId4">
            <a:alphaModFix/>
          </a:blip>
          <a:stretch>
            <a:fillRect/>
          </a:stretch>
        </p:blipFill>
        <p:spPr>
          <a:xfrm>
            <a:off x="152400" y="2724150"/>
            <a:ext cx="3695624" cy="1481909"/>
          </a:xfrm>
          <a:prstGeom prst="rect">
            <a:avLst/>
          </a:prstGeom>
          <a:noFill/>
          <a:ln>
            <a:noFill/>
          </a:ln>
        </p:spPr>
      </p:pic>
      <p:pic>
        <p:nvPicPr>
          <p:cNvPr id="285" name="Google Shape;285;p59"/>
          <p:cNvPicPr preferRelativeResize="0"/>
          <p:nvPr/>
        </p:nvPicPr>
        <p:blipFill>
          <a:blip r:embed="rId5">
            <a:alphaModFix/>
          </a:blip>
          <a:stretch>
            <a:fillRect/>
          </a:stretch>
        </p:blipFill>
        <p:spPr>
          <a:xfrm>
            <a:off x="4000500" y="0"/>
            <a:ext cx="5143500" cy="5143500"/>
          </a:xfrm>
          <a:prstGeom prst="rect">
            <a:avLst/>
          </a:prstGeom>
          <a:noFill/>
          <a:ln>
            <a:noFill/>
          </a:ln>
        </p:spPr>
      </p:pic>
      <p:sp>
        <p:nvSpPr>
          <p:cNvPr id="286" name="Google Shape;286;p59"/>
          <p:cNvSpPr txBox="1"/>
          <p:nvPr/>
        </p:nvSpPr>
        <p:spPr>
          <a:xfrm>
            <a:off x="76200" y="47433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pic>
        <p:nvPicPr>
          <p:cNvPr id="291" name="Google Shape;291;p60"/>
          <p:cNvPicPr preferRelativeResize="0"/>
          <p:nvPr/>
        </p:nvPicPr>
        <p:blipFill>
          <a:blip r:embed="rId3">
            <a:alphaModFix/>
          </a:blip>
          <a:stretch>
            <a:fillRect/>
          </a:stretch>
        </p:blipFill>
        <p:spPr>
          <a:xfrm>
            <a:off x="622025" y="63175"/>
            <a:ext cx="3434000" cy="1494325"/>
          </a:xfrm>
          <a:prstGeom prst="rect">
            <a:avLst/>
          </a:prstGeom>
          <a:noFill/>
          <a:ln>
            <a:noFill/>
          </a:ln>
        </p:spPr>
      </p:pic>
      <p:pic>
        <p:nvPicPr>
          <p:cNvPr id="292" name="Google Shape;292;p60"/>
          <p:cNvPicPr preferRelativeResize="0"/>
          <p:nvPr/>
        </p:nvPicPr>
        <p:blipFill rotWithShape="1">
          <a:blip r:embed="rId4">
            <a:alphaModFix/>
          </a:blip>
          <a:srcRect b="0" l="22227" r="0" t="0"/>
          <a:stretch/>
        </p:blipFill>
        <p:spPr>
          <a:xfrm>
            <a:off x="5143775" y="0"/>
            <a:ext cx="4000225" cy="5143500"/>
          </a:xfrm>
          <a:prstGeom prst="rect">
            <a:avLst/>
          </a:prstGeom>
          <a:noFill/>
          <a:ln>
            <a:noFill/>
          </a:ln>
        </p:spPr>
      </p:pic>
      <p:sp>
        <p:nvSpPr>
          <p:cNvPr id="293" name="Google Shape;293;p60"/>
          <p:cNvSpPr txBox="1"/>
          <p:nvPr/>
        </p:nvSpPr>
        <p:spPr>
          <a:xfrm>
            <a:off x="62158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https://bit.ly/MCflexday</a:t>
            </a:r>
            <a:endParaRPr>
              <a:solidFill>
                <a:schemeClr val="lt1"/>
              </a:solidFill>
              <a:latin typeface="Avenir"/>
              <a:ea typeface="Avenir"/>
              <a:cs typeface="Avenir"/>
              <a:sym typeface="Avenir"/>
            </a:endParaRPr>
          </a:p>
        </p:txBody>
      </p:sp>
      <p:sp>
        <p:nvSpPr>
          <p:cNvPr id="294" name="Google Shape;294;p60"/>
          <p:cNvSpPr txBox="1"/>
          <p:nvPr/>
        </p:nvSpPr>
        <p:spPr>
          <a:xfrm>
            <a:off x="202175" y="1197550"/>
            <a:ext cx="4786200" cy="4126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Help students adequately prepare themselves for college and career</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Expose students to courses and career opportunities not available to typical high school students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Provide students the support services needed to be successful in high school and college courses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Develop a solid foundation for “life as a college student”</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Emphasize that college can be “for all students”</a:t>
            </a:r>
            <a:endParaRPr sz="1500">
              <a:solidFill>
                <a:schemeClr val="dk1"/>
              </a:solidFill>
              <a:latin typeface="Avenir"/>
              <a:ea typeface="Avenir"/>
              <a:cs typeface="Avenir"/>
              <a:sym typeface="Avenir"/>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Increase underrepresented student enrollment in higher education</a:t>
            </a:r>
            <a:endParaRPr sz="1500">
              <a:solidFill>
                <a:schemeClr val="dk1"/>
              </a:solidFill>
              <a:latin typeface="Avenir"/>
              <a:ea typeface="Avenir"/>
              <a:cs typeface="Avenir"/>
              <a:sym typeface="Avenir"/>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latin typeface="Avenir"/>
              <a:ea typeface="Avenir"/>
              <a:cs typeface="Avenir"/>
              <a:sym typeface="Avenir"/>
            </a:endParaRPr>
          </a:p>
          <a:p>
            <a:pPr indent="0" lvl="0" marL="0" rtl="0" algn="l">
              <a:spcBef>
                <a:spcPts val="600"/>
              </a:spcBef>
              <a:spcAft>
                <a:spcPts val="0"/>
              </a:spcAft>
              <a:buNone/>
            </a:pPr>
            <a:r>
              <a:t/>
            </a:r>
            <a:endParaRPr sz="10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pic>
        <p:nvPicPr>
          <p:cNvPr id="299" name="Google Shape;299;p61"/>
          <p:cNvPicPr preferRelativeResize="0"/>
          <p:nvPr/>
        </p:nvPicPr>
        <p:blipFill rotWithShape="1">
          <a:blip r:embed="rId3">
            <a:alphaModFix/>
          </a:blip>
          <a:srcRect b="0" l="4617" r="6580" t="0"/>
          <a:stretch/>
        </p:blipFill>
        <p:spPr>
          <a:xfrm>
            <a:off x="4572000" y="0"/>
            <a:ext cx="4567374" cy="5143500"/>
          </a:xfrm>
          <a:prstGeom prst="rect">
            <a:avLst/>
          </a:prstGeom>
          <a:noFill/>
          <a:ln>
            <a:noFill/>
          </a:ln>
        </p:spPr>
      </p:pic>
      <p:sp>
        <p:nvSpPr>
          <p:cNvPr id="300" name="Google Shape;300;p61"/>
          <p:cNvSpPr txBox="1"/>
          <p:nvPr/>
        </p:nvSpPr>
        <p:spPr>
          <a:xfrm>
            <a:off x="62325" y="47433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301" name="Google Shape;301;p61"/>
          <p:cNvSpPr txBox="1"/>
          <p:nvPr/>
        </p:nvSpPr>
        <p:spPr>
          <a:xfrm>
            <a:off x="357575" y="1441800"/>
            <a:ext cx="3993600" cy="3170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Earn a C or better in all high school and college courses</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Maintain an enrollment of at least 6  and no more than 11 college units per semester</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lang="en" sz="1700">
                <a:solidFill>
                  <a:schemeClr val="dk1"/>
                </a:solidFill>
                <a:latin typeface="Avenir"/>
                <a:ea typeface="Avenir"/>
                <a:cs typeface="Avenir"/>
                <a:sym typeface="Avenir"/>
              </a:rPr>
              <a:t>Behave with academic integrity</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rPr lang="en" sz="1700">
                <a:solidFill>
                  <a:schemeClr val="dk1"/>
                </a:solidFill>
                <a:latin typeface="Avenir"/>
                <a:ea typeface="Avenir"/>
                <a:cs typeface="Avenir"/>
                <a:sym typeface="Avenir"/>
              </a:rPr>
              <a:t>Be an active participant in the Middle College community</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700">
              <a:latin typeface="Avenir"/>
              <a:ea typeface="Avenir"/>
              <a:cs typeface="Avenir"/>
              <a:sym typeface="Avenir"/>
            </a:endParaRPr>
          </a:p>
        </p:txBody>
      </p:sp>
      <p:pic>
        <p:nvPicPr>
          <p:cNvPr id="302" name="Google Shape;302;p61"/>
          <p:cNvPicPr preferRelativeResize="0"/>
          <p:nvPr/>
        </p:nvPicPr>
        <p:blipFill>
          <a:blip r:embed="rId4">
            <a:alphaModFix/>
          </a:blip>
          <a:stretch>
            <a:fillRect/>
          </a:stretch>
        </p:blipFill>
        <p:spPr>
          <a:xfrm>
            <a:off x="311263" y="0"/>
            <a:ext cx="4238625" cy="182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62"/>
          <p:cNvPicPr preferRelativeResize="0"/>
          <p:nvPr/>
        </p:nvPicPr>
        <p:blipFill>
          <a:blip r:embed="rId3">
            <a:alphaModFix/>
          </a:blip>
          <a:stretch>
            <a:fillRect/>
          </a:stretch>
        </p:blipFill>
        <p:spPr>
          <a:xfrm>
            <a:off x="1" y="0"/>
            <a:ext cx="5143500" cy="5143500"/>
          </a:xfrm>
          <a:prstGeom prst="rect">
            <a:avLst/>
          </a:prstGeom>
          <a:noFill/>
          <a:ln>
            <a:noFill/>
          </a:ln>
        </p:spPr>
      </p:pic>
      <p:pic>
        <p:nvPicPr>
          <p:cNvPr id="308" name="Google Shape;308;p62"/>
          <p:cNvPicPr preferRelativeResize="0"/>
          <p:nvPr/>
        </p:nvPicPr>
        <p:blipFill rotWithShape="1">
          <a:blip r:embed="rId4">
            <a:alphaModFix/>
          </a:blip>
          <a:srcRect b="0" l="0" r="6768" t="0"/>
          <a:stretch/>
        </p:blipFill>
        <p:spPr>
          <a:xfrm>
            <a:off x="5356588" y="0"/>
            <a:ext cx="3729700" cy="2217675"/>
          </a:xfrm>
          <a:prstGeom prst="rect">
            <a:avLst/>
          </a:prstGeom>
          <a:noFill/>
          <a:ln>
            <a:noFill/>
          </a:ln>
        </p:spPr>
      </p:pic>
      <p:sp>
        <p:nvSpPr>
          <p:cNvPr id="309" name="Google Shape;309;p62"/>
          <p:cNvSpPr txBox="1"/>
          <p:nvPr/>
        </p:nvSpPr>
        <p:spPr>
          <a:xfrm>
            <a:off x="64444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310" name="Google Shape;310;p62"/>
          <p:cNvSpPr txBox="1"/>
          <p:nvPr/>
        </p:nvSpPr>
        <p:spPr>
          <a:xfrm>
            <a:off x="5356638" y="1803575"/>
            <a:ext cx="3729600" cy="3017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1"/>
                </a:solidFill>
                <a:latin typeface="Avenir"/>
                <a:ea typeface="Avenir"/>
                <a:cs typeface="Avenir"/>
                <a:sym typeface="Avenir"/>
              </a:rPr>
              <a:t>Community Based, Inclusive</a:t>
            </a:r>
            <a:r>
              <a:rPr lang="en" sz="1500">
                <a:solidFill>
                  <a:schemeClr val="dk1"/>
                </a:solidFill>
                <a:latin typeface="Avenir"/>
                <a:ea typeface="Avenir"/>
                <a:cs typeface="Avenir"/>
                <a:sym typeface="Avenir"/>
              </a:rPr>
              <a:t> Environment</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AVID</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”Advancement Via Individual Determination”</a:t>
            </a:r>
            <a:endParaRPr sz="12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Notetaking Skills</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College &amp; Career Research</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Reading and Writing Support </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Annotation Skills</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Financial Literacy</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Navigating A College System</a:t>
            </a:r>
            <a:endParaRPr sz="1500">
              <a:solidFill>
                <a:schemeClr val="dk1"/>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1500">
                <a:solidFill>
                  <a:schemeClr val="dk1"/>
                </a:solidFill>
                <a:latin typeface="Avenir"/>
                <a:ea typeface="Avenir"/>
                <a:cs typeface="Avenir"/>
                <a:sym typeface="Avenir"/>
              </a:rPr>
              <a:t>LPC resources and more… </a:t>
            </a:r>
            <a:endParaRPr b="1" sz="1500">
              <a:solidFill>
                <a:schemeClr val="dk1"/>
              </a:solidFill>
              <a:latin typeface="Avenir"/>
              <a:ea typeface="Avenir"/>
              <a:cs typeface="Avenir"/>
              <a:sym typeface="Avenir"/>
            </a:endParaRPr>
          </a:p>
          <a:p>
            <a:pPr indent="0" lvl="0" marL="0" rtl="0" algn="ctr">
              <a:spcBef>
                <a:spcPts val="0"/>
              </a:spcBef>
              <a:spcAft>
                <a:spcPts val="0"/>
              </a:spcAft>
              <a:buNone/>
            </a:pPr>
            <a:r>
              <a:t/>
            </a:r>
            <a:endParaRPr sz="1500">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4" name="Shape 314"/>
        <p:cNvGrpSpPr/>
        <p:nvPr/>
      </p:nvGrpSpPr>
      <p:grpSpPr>
        <a:xfrm>
          <a:off x="0" y="0"/>
          <a:ext cx="0" cy="0"/>
          <a:chOff x="0" y="0"/>
          <a:chExt cx="0" cy="0"/>
        </a:xfrm>
      </p:grpSpPr>
      <p:pic>
        <p:nvPicPr>
          <p:cNvPr id="315" name="Google Shape;315;p63"/>
          <p:cNvPicPr preferRelativeResize="0"/>
          <p:nvPr/>
        </p:nvPicPr>
        <p:blipFill rotWithShape="1">
          <a:blip r:embed="rId3">
            <a:alphaModFix/>
          </a:blip>
          <a:srcRect b="25730" l="12092" r="6034" t="9063"/>
          <a:stretch/>
        </p:blipFill>
        <p:spPr>
          <a:xfrm>
            <a:off x="355250" y="1280817"/>
            <a:ext cx="2677025" cy="2842721"/>
          </a:xfrm>
          <a:prstGeom prst="rect">
            <a:avLst/>
          </a:prstGeom>
          <a:noFill/>
          <a:ln cap="flat" cmpd="sng" w="9525">
            <a:solidFill>
              <a:srgbClr val="980000"/>
            </a:solidFill>
            <a:prstDash val="solid"/>
            <a:round/>
            <a:headEnd len="sm" w="sm" type="none"/>
            <a:tailEnd len="sm" w="sm" type="none"/>
          </a:ln>
        </p:spPr>
      </p:pic>
      <p:pic>
        <p:nvPicPr>
          <p:cNvPr id="316" name="Google Shape;316;p63"/>
          <p:cNvPicPr preferRelativeResize="0"/>
          <p:nvPr/>
        </p:nvPicPr>
        <p:blipFill rotWithShape="1">
          <a:blip r:embed="rId4">
            <a:alphaModFix/>
          </a:blip>
          <a:srcRect b="15766" l="7940" r="13597" t="21741"/>
          <a:stretch/>
        </p:blipFill>
        <p:spPr>
          <a:xfrm>
            <a:off x="6111727" y="1280817"/>
            <a:ext cx="2677025" cy="2842708"/>
          </a:xfrm>
          <a:prstGeom prst="rect">
            <a:avLst/>
          </a:prstGeom>
          <a:noFill/>
          <a:ln cap="flat" cmpd="sng" w="38100">
            <a:solidFill>
              <a:srgbClr val="980000"/>
            </a:solidFill>
            <a:prstDash val="solid"/>
            <a:round/>
            <a:headEnd len="sm" w="sm" type="none"/>
            <a:tailEnd len="sm" w="sm" type="none"/>
          </a:ln>
        </p:spPr>
      </p:pic>
      <p:pic>
        <p:nvPicPr>
          <p:cNvPr id="317" name="Google Shape;317;p63"/>
          <p:cNvPicPr preferRelativeResize="0"/>
          <p:nvPr/>
        </p:nvPicPr>
        <p:blipFill rotWithShape="1">
          <a:blip r:embed="rId5">
            <a:alphaModFix/>
          </a:blip>
          <a:srcRect b="3670" l="0" r="0" t="0"/>
          <a:stretch/>
        </p:blipFill>
        <p:spPr>
          <a:xfrm>
            <a:off x="3184013" y="1280817"/>
            <a:ext cx="2801574" cy="2842725"/>
          </a:xfrm>
          <a:prstGeom prst="rect">
            <a:avLst/>
          </a:prstGeom>
          <a:noFill/>
          <a:ln cap="flat" cmpd="sng" w="9525">
            <a:solidFill>
              <a:srgbClr val="980000"/>
            </a:solidFill>
            <a:prstDash val="solid"/>
            <a:round/>
            <a:headEnd len="sm" w="sm" type="none"/>
            <a:tailEnd len="sm" w="sm" type="none"/>
          </a:ln>
        </p:spPr>
      </p:pic>
      <p:pic>
        <p:nvPicPr>
          <p:cNvPr id="318" name="Google Shape;318;p63"/>
          <p:cNvPicPr preferRelativeResize="0"/>
          <p:nvPr/>
        </p:nvPicPr>
        <p:blipFill>
          <a:blip r:embed="rId6">
            <a:alphaModFix/>
          </a:blip>
          <a:stretch>
            <a:fillRect/>
          </a:stretch>
        </p:blipFill>
        <p:spPr>
          <a:xfrm>
            <a:off x="309550" y="71138"/>
            <a:ext cx="8524875" cy="1209675"/>
          </a:xfrm>
          <a:prstGeom prst="rect">
            <a:avLst/>
          </a:prstGeom>
          <a:noFill/>
          <a:ln>
            <a:noFill/>
          </a:ln>
        </p:spPr>
      </p:pic>
      <p:sp>
        <p:nvSpPr>
          <p:cNvPr id="319" name="Google Shape;319;p63"/>
          <p:cNvSpPr txBox="1"/>
          <p:nvPr/>
        </p:nvSpPr>
        <p:spPr>
          <a:xfrm>
            <a:off x="64444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64"/>
          <p:cNvPicPr preferRelativeResize="0"/>
          <p:nvPr/>
        </p:nvPicPr>
        <p:blipFill>
          <a:blip r:embed="rId3">
            <a:alphaModFix/>
          </a:blip>
          <a:stretch>
            <a:fillRect/>
          </a:stretch>
        </p:blipFill>
        <p:spPr>
          <a:xfrm>
            <a:off x="5395325" y="2918375"/>
            <a:ext cx="3505200" cy="1914525"/>
          </a:xfrm>
          <a:prstGeom prst="rect">
            <a:avLst/>
          </a:prstGeom>
          <a:noFill/>
          <a:ln>
            <a:noFill/>
          </a:ln>
        </p:spPr>
      </p:pic>
      <p:pic>
        <p:nvPicPr>
          <p:cNvPr id="325" name="Google Shape;325;p64"/>
          <p:cNvPicPr preferRelativeResize="0"/>
          <p:nvPr/>
        </p:nvPicPr>
        <p:blipFill>
          <a:blip r:embed="rId4">
            <a:alphaModFix/>
          </a:blip>
          <a:stretch>
            <a:fillRect/>
          </a:stretch>
        </p:blipFill>
        <p:spPr>
          <a:xfrm>
            <a:off x="0" y="0"/>
            <a:ext cx="51435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aphicFrame>
        <p:nvGraphicFramePr>
          <p:cNvPr id="330" name="Google Shape;330;p65"/>
          <p:cNvGraphicFramePr/>
          <p:nvPr/>
        </p:nvGraphicFramePr>
        <p:xfrm>
          <a:off x="173463" y="3435980"/>
          <a:ext cx="3000000" cy="3000000"/>
        </p:xfrm>
        <a:graphic>
          <a:graphicData uri="http://schemas.openxmlformats.org/drawingml/2006/table">
            <a:tbl>
              <a:tblPr>
                <a:noFill/>
                <a:tableStyleId>{2B31A0FA-8972-43F3-9A59-8E1B0BFAFE83}</a:tableStyleId>
              </a:tblPr>
              <a:tblGrid>
                <a:gridCol w="1371475"/>
                <a:gridCol w="1194700"/>
                <a:gridCol w="1178625"/>
              </a:tblGrid>
              <a:tr h="517700">
                <a:tc>
                  <a:txBody>
                    <a:bodyPr/>
                    <a:lstStyle/>
                    <a:p>
                      <a:pPr indent="0" lvl="0" marL="0" rtl="0" algn="ctr">
                        <a:spcBef>
                          <a:spcPts val="0"/>
                        </a:spcBef>
                        <a:spcAft>
                          <a:spcPts val="0"/>
                        </a:spcAft>
                        <a:buNone/>
                      </a:pPr>
                      <a:r>
                        <a:t/>
                      </a:r>
                      <a:endParaRPr b="1" sz="2400">
                        <a:highlight>
                          <a:srgbClr val="FFFFFF"/>
                        </a:highlight>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24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24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970350">
                <a:tc>
                  <a:txBody>
                    <a:bodyPr/>
                    <a:lstStyle/>
                    <a:p>
                      <a:pPr indent="0" lvl="0" marL="0" rtl="0" algn="ctr">
                        <a:spcBef>
                          <a:spcPts val="0"/>
                        </a:spcBef>
                        <a:spcAft>
                          <a:spcPts val="0"/>
                        </a:spcAft>
                        <a:buNone/>
                      </a:pPr>
                      <a:r>
                        <a:rPr i="1" lang="en" sz="900">
                          <a:latin typeface="Century Gothic"/>
                          <a:ea typeface="Century Gothic"/>
                          <a:cs typeface="Century Gothic"/>
                          <a:sym typeface="Century Gothic"/>
                        </a:rPr>
                        <a:t>Facebook</a:t>
                      </a:r>
                      <a:endParaRPr i="1" sz="900">
                        <a:latin typeface="Century Gothic"/>
                        <a:ea typeface="Century Gothic"/>
                        <a:cs typeface="Century Gothic"/>
                        <a:sym typeface="Century Gothic"/>
                      </a:endParaRPr>
                    </a:p>
                    <a:p>
                      <a:pPr indent="0" lvl="0" marL="0" rtl="0" algn="ctr">
                        <a:lnSpc>
                          <a:spcPct val="115000"/>
                        </a:lnSpc>
                        <a:spcBef>
                          <a:spcPts val="0"/>
                        </a:spcBef>
                        <a:spcAft>
                          <a:spcPts val="0"/>
                        </a:spcAft>
                        <a:buNone/>
                      </a:pPr>
                      <a:r>
                        <a:rPr lang="en" sz="900">
                          <a:latin typeface="Century Gothic"/>
                          <a:ea typeface="Century Gothic"/>
                          <a:cs typeface="Century Gothic"/>
                          <a:sym typeface="Century Gothic"/>
                        </a:rPr>
                        <a:t>MiddleCollegeatLPC</a:t>
                      </a:r>
                      <a:endParaRPr sz="900">
                        <a:latin typeface="Century Gothic"/>
                        <a:ea typeface="Century Gothic"/>
                        <a:cs typeface="Century Gothic"/>
                        <a:sym typeface="Century Gothic"/>
                      </a:endParaRPr>
                    </a:p>
                    <a:p>
                      <a:pPr indent="0" lvl="0" marL="0" rtl="0" algn="ctr">
                        <a:spcBef>
                          <a:spcPts val="0"/>
                        </a:spcBef>
                        <a:spcAft>
                          <a:spcPts val="0"/>
                        </a:spcAft>
                        <a:buNone/>
                      </a:pPr>
                      <a:r>
                        <a:t/>
                      </a:r>
                      <a:endParaRPr sz="1600">
                        <a:highlight>
                          <a:srgbClr val="FFFFFF"/>
                        </a:highlight>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1000">
                          <a:latin typeface="Didact Gothic"/>
                          <a:ea typeface="Didact Gothic"/>
                          <a:cs typeface="Didact Gothic"/>
                          <a:sym typeface="Didact Gothic"/>
                        </a:rPr>
                        <a:t> Instagram</a:t>
                      </a:r>
                      <a:endParaRPr i="1" sz="1000">
                        <a:latin typeface="Didact Gothic"/>
                        <a:ea typeface="Didact Gothic"/>
                        <a:cs typeface="Didact Gothic"/>
                        <a:sym typeface="Didact Gothic"/>
                      </a:endParaRPr>
                    </a:p>
                    <a:p>
                      <a:pPr indent="0" lvl="0" marL="0" rtl="0" algn="ctr">
                        <a:spcBef>
                          <a:spcPts val="0"/>
                        </a:spcBef>
                        <a:spcAft>
                          <a:spcPts val="0"/>
                        </a:spcAft>
                        <a:buNone/>
                      </a:pPr>
                      <a:r>
                        <a:rPr lang="en" sz="1000">
                          <a:latin typeface="Didact Gothic"/>
                          <a:ea typeface="Didact Gothic"/>
                          <a:cs typeface="Didact Gothic"/>
                          <a:sym typeface="Didact Gothic"/>
                        </a:rPr>
                        <a:t>MiddleCollegeLPC</a:t>
                      </a:r>
                      <a:endParaRPr sz="10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900">
                          <a:latin typeface="Didact Gothic"/>
                          <a:ea typeface="Didact Gothic"/>
                          <a:cs typeface="Didact Gothic"/>
                          <a:sym typeface="Didact Gothic"/>
                        </a:rPr>
                        <a:t>Twitter</a:t>
                      </a:r>
                      <a:endParaRPr i="1" sz="900">
                        <a:latin typeface="Didact Gothic"/>
                        <a:ea typeface="Didact Gothic"/>
                        <a:cs typeface="Didact Gothic"/>
                        <a:sym typeface="Didact Gothic"/>
                      </a:endParaRPr>
                    </a:p>
                    <a:p>
                      <a:pPr indent="0" lvl="0" marL="0" rtl="0" algn="ctr">
                        <a:spcBef>
                          <a:spcPts val="0"/>
                        </a:spcBef>
                        <a:spcAft>
                          <a:spcPts val="0"/>
                        </a:spcAft>
                        <a:buNone/>
                      </a:pPr>
                      <a:r>
                        <a:rPr lang="en" sz="900">
                          <a:latin typeface="Didact Gothic"/>
                          <a:ea typeface="Didact Gothic"/>
                          <a:cs typeface="Didact Gothic"/>
                          <a:sym typeface="Didact Gothic"/>
                        </a:rPr>
                        <a:t>MCHSatLPC</a:t>
                      </a:r>
                      <a:endParaRPr sz="900">
                        <a:latin typeface="Didact Gothic"/>
                        <a:ea typeface="Didact Gothic"/>
                        <a:cs typeface="Didact Gothic"/>
                        <a:sym typeface="Didact Gothic"/>
                      </a:endParaRPr>
                    </a:p>
                    <a:p>
                      <a:pPr indent="0" lvl="0" marL="0" rtl="0" algn="ctr">
                        <a:spcBef>
                          <a:spcPts val="0"/>
                        </a:spcBef>
                        <a:spcAft>
                          <a:spcPts val="0"/>
                        </a:spcAft>
                        <a:buNone/>
                      </a:pPr>
                      <a:r>
                        <a:t/>
                      </a:r>
                      <a:endParaRPr sz="900">
                        <a:latin typeface="Didact Gothic"/>
                        <a:ea typeface="Didact Gothic"/>
                        <a:cs typeface="Didact Gothic"/>
                        <a:sym typeface="Didact Gothic"/>
                      </a:endParaRPr>
                    </a:p>
                  </a:txBody>
                  <a:tcPr marT="84675" marB="84675"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bl>
          </a:graphicData>
        </a:graphic>
      </p:graphicFrame>
      <p:sp>
        <p:nvSpPr>
          <p:cNvPr id="331" name="Google Shape;331;p65"/>
          <p:cNvSpPr txBox="1"/>
          <p:nvPr/>
        </p:nvSpPr>
        <p:spPr>
          <a:xfrm>
            <a:off x="342050" y="1663725"/>
            <a:ext cx="38382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C0000"/>
                </a:solidFill>
                <a:latin typeface="Avenir"/>
                <a:ea typeface="Avenir"/>
                <a:cs typeface="Avenir"/>
                <a:sym typeface="Avenir"/>
              </a:rPr>
              <a:t>Amy Brown, Middle College </a:t>
            </a:r>
            <a:endParaRPr>
              <a:solidFill>
                <a:srgbClr val="CC0000"/>
              </a:solidFill>
              <a:latin typeface="Avenir"/>
              <a:ea typeface="Avenir"/>
              <a:cs typeface="Avenir"/>
              <a:sym typeface="Avenir"/>
            </a:endParaRPr>
          </a:p>
          <a:p>
            <a:pPr indent="0" lvl="0" marL="0" rtl="0" algn="ctr">
              <a:spcBef>
                <a:spcPts val="0"/>
              </a:spcBef>
              <a:spcAft>
                <a:spcPts val="0"/>
              </a:spcAft>
              <a:buNone/>
            </a:pPr>
            <a:r>
              <a:rPr lang="en">
                <a:solidFill>
                  <a:srgbClr val="CC0000"/>
                </a:solidFill>
                <a:latin typeface="Avenir"/>
                <a:ea typeface="Avenir"/>
                <a:cs typeface="Avenir"/>
                <a:sym typeface="Avenir"/>
              </a:rPr>
              <a:t>Program Coordinator</a:t>
            </a:r>
            <a:endParaRPr>
              <a:solidFill>
                <a:srgbClr val="CC0000"/>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u="sng">
                <a:solidFill>
                  <a:srgbClr val="CC0000"/>
                </a:solidFill>
                <a:latin typeface="Avenir"/>
                <a:ea typeface="Avenir"/>
                <a:cs typeface="Avenir"/>
                <a:sym typeface="Avenir"/>
                <a:hlinkClick r:id="rId3">
                  <a:extLst>
                    <a:ext uri="{A12FA001-AC4F-418D-AE19-62706E023703}">
                      <ahyp:hlinkClr val="tx"/>
                    </a:ext>
                  </a:extLst>
                </a:hlinkClick>
              </a:rPr>
              <a:t>abrown@laspositascollege.edu</a:t>
            </a:r>
            <a:endParaRPr>
              <a:solidFill>
                <a:srgbClr val="CC0000"/>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a:solidFill>
                  <a:srgbClr val="CC0000"/>
                </a:solidFill>
                <a:latin typeface="Avenir"/>
                <a:ea typeface="Avenir"/>
                <a:cs typeface="Avenir"/>
                <a:sym typeface="Avenir"/>
              </a:rPr>
              <a:t>925.424.1806</a:t>
            </a:r>
            <a:endParaRPr>
              <a:solidFill>
                <a:srgbClr val="CC0000"/>
              </a:solidFill>
              <a:latin typeface="Avenir"/>
              <a:ea typeface="Avenir"/>
              <a:cs typeface="Avenir"/>
              <a:sym typeface="Avenir"/>
            </a:endParaRPr>
          </a:p>
          <a:p>
            <a:pPr indent="0" lvl="0" marL="0" rtl="0" algn="ctr">
              <a:spcBef>
                <a:spcPts val="0"/>
              </a:spcBef>
              <a:spcAft>
                <a:spcPts val="0"/>
              </a:spcAft>
              <a:buNone/>
            </a:pPr>
            <a:r>
              <a:rPr lang="en">
                <a:solidFill>
                  <a:srgbClr val="CC0000"/>
                </a:solidFill>
                <a:latin typeface="Avenir"/>
                <a:ea typeface="Avenir"/>
                <a:cs typeface="Avenir"/>
                <a:sym typeface="Avenir"/>
              </a:rPr>
              <a:t>Room 2119</a:t>
            </a:r>
            <a:endParaRPr>
              <a:solidFill>
                <a:srgbClr val="CC0000"/>
              </a:solidFill>
              <a:latin typeface="Avenir"/>
              <a:ea typeface="Avenir"/>
              <a:cs typeface="Avenir"/>
              <a:sym typeface="Avenir"/>
            </a:endParaRPr>
          </a:p>
          <a:p>
            <a:pPr indent="0" lvl="0" marL="0" rtl="0" algn="ctr">
              <a:spcBef>
                <a:spcPts val="0"/>
              </a:spcBef>
              <a:spcAft>
                <a:spcPts val="0"/>
              </a:spcAft>
              <a:buNone/>
            </a:pPr>
            <a:r>
              <a:t/>
            </a:r>
            <a:endParaRPr>
              <a:solidFill>
                <a:srgbClr val="CC0000"/>
              </a:solidFill>
              <a:latin typeface="Avenir"/>
              <a:ea typeface="Avenir"/>
              <a:cs typeface="Avenir"/>
              <a:sym typeface="Avenir"/>
            </a:endParaRPr>
          </a:p>
          <a:p>
            <a:pPr indent="0" lvl="0" marL="0" rtl="0" algn="ctr">
              <a:spcBef>
                <a:spcPts val="0"/>
              </a:spcBef>
              <a:spcAft>
                <a:spcPts val="0"/>
              </a:spcAft>
              <a:buNone/>
            </a:pPr>
            <a:r>
              <a:rPr lang="en" u="sng">
                <a:solidFill>
                  <a:schemeClr val="hlink"/>
                </a:solidFill>
                <a:latin typeface="Avenir"/>
                <a:ea typeface="Avenir"/>
                <a:cs typeface="Avenir"/>
                <a:sym typeface="Avenir"/>
                <a:hlinkClick r:id="rId4"/>
              </a:rPr>
              <a:t>Flyer for LPC Professors bit.ly/MCLPCprofessor</a:t>
            </a:r>
            <a:endParaRPr>
              <a:solidFill>
                <a:srgbClr val="CC0000"/>
              </a:solidFill>
              <a:latin typeface="Avenir"/>
              <a:ea typeface="Avenir"/>
              <a:cs typeface="Avenir"/>
              <a:sym typeface="Avenir"/>
            </a:endParaRPr>
          </a:p>
          <a:p>
            <a:pPr indent="0" lvl="0" marL="0" rtl="0" algn="ctr">
              <a:spcBef>
                <a:spcPts val="0"/>
              </a:spcBef>
              <a:spcAft>
                <a:spcPts val="0"/>
              </a:spcAft>
              <a:buNone/>
            </a:pPr>
            <a:r>
              <a:t/>
            </a:r>
            <a:endParaRPr>
              <a:solidFill>
                <a:srgbClr val="CC0000"/>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u="sng">
                <a:solidFill>
                  <a:schemeClr val="hlink"/>
                </a:solidFill>
                <a:latin typeface="Avenir"/>
                <a:ea typeface="Avenir"/>
                <a:cs typeface="Avenir"/>
                <a:sym typeface="Avenir"/>
                <a:hlinkClick r:id="rId5"/>
              </a:rPr>
              <a:t>Flex Day Survey</a:t>
            </a:r>
            <a:endParaRPr>
              <a:solidFill>
                <a:srgbClr val="CC0000"/>
              </a:solidFill>
              <a:latin typeface="Avenir"/>
              <a:ea typeface="Avenir"/>
              <a:cs typeface="Avenir"/>
              <a:sym typeface="Avenir"/>
            </a:endParaRPr>
          </a:p>
        </p:txBody>
      </p:sp>
      <p:pic>
        <p:nvPicPr>
          <p:cNvPr id="332" name="Google Shape;332;p65"/>
          <p:cNvPicPr preferRelativeResize="0"/>
          <p:nvPr/>
        </p:nvPicPr>
        <p:blipFill>
          <a:blip r:embed="rId6">
            <a:alphaModFix/>
          </a:blip>
          <a:stretch>
            <a:fillRect/>
          </a:stretch>
        </p:blipFill>
        <p:spPr>
          <a:xfrm>
            <a:off x="537113" y="0"/>
            <a:ext cx="3448050" cy="1914525"/>
          </a:xfrm>
          <a:prstGeom prst="rect">
            <a:avLst/>
          </a:prstGeom>
          <a:noFill/>
          <a:ln>
            <a:noFill/>
          </a:ln>
        </p:spPr>
      </p:pic>
      <p:pic>
        <p:nvPicPr>
          <p:cNvPr id="333" name="Google Shape;333;p65"/>
          <p:cNvPicPr preferRelativeResize="0"/>
          <p:nvPr/>
        </p:nvPicPr>
        <p:blipFill>
          <a:blip r:embed="rId7">
            <a:alphaModFix/>
          </a:blip>
          <a:stretch>
            <a:fillRect/>
          </a:stretch>
        </p:blipFill>
        <p:spPr>
          <a:xfrm>
            <a:off x="556453" y="4423199"/>
            <a:ext cx="485675" cy="485675"/>
          </a:xfrm>
          <a:prstGeom prst="rect">
            <a:avLst/>
          </a:prstGeom>
          <a:noFill/>
          <a:ln cap="flat" cmpd="sng" w="76200">
            <a:solidFill>
              <a:srgbClr val="FFFFFF"/>
            </a:solidFill>
            <a:prstDash val="solid"/>
            <a:round/>
            <a:headEnd len="sm" w="sm" type="none"/>
            <a:tailEnd len="sm" w="sm" type="none"/>
          </a:ln>
        </p:spPr>
      </p:pic>
      <p:pic>
        <p:nvPicPr>
          <p:cNvPr id="334" name="Google Shape;334;p65"/>
          <p:cNvPicPr preferRelativeResize="0"/>
          <p:nvPr/>
        </p:nvPicPr>
        <p:blipFill>
          <a:blip r:embed="rId8">
            <a:alphaModFix/>
          </a:blip>
          <a:stretch>
            <a:fillRect/>
          </a:stretch>
        </p:blipFill>
        <p:spPr>
          <a:xfrm rot="629">
            <a:off x="1238364" y="4470070"/>
            <a:ext cx="1680175" cy="420039"/>
          </a:xfrm>
          <a:prstGeom prst="rect">
            <a:avLst/>
          </a:prstGeom>
          <a:noFill/>
          <a:ln cap="flat" cmpd="sng" w="76200">
            <a:solidFill>
              <a:srgbClr val="FFFFFF"/>
            </a:solidFill>
            <a:prstDash val="solid"/>
            <a:round/>
            <a:headEnd len="sm" w="sm" type="none"/>
            <a:tailEnd len="sm" w="sm" type="none"/>
          </a:ln>
        </p:spPr>
      </p:pic>
      <p:pic>
        <p:nvPicPr>
          <p:cNvPr id="335" name="Google Shape;335;p65"/>
          <p:cNvPicPr preferRelativeResize="0"/>
          <p:nvPr/>
        </p:nvPicPr>
        <p:blipFill>
          <a:blip r:embed="rId9">
            <a:alphaModFix/>
          </a:blip>
          <a:stretch>
            <a:fillRect/>
          </a:stretch>
        </p:blipFill>
        <p:spPr>
          <a:xfrm>
            <a:off x="3069011" y="4452787"/>
            <a:ext cx="485675" cy="485675"/>
          </a:xfrm>
          <a:prstGeom prst="rect">
            <a:avLst/>
          </a:prstGeom>
          <a:noFill/>
          <a:ln cap="flat" cmpd="sng" w="76200">
            <a:solidFill>
              <a:srgbClr val="EFEFEF"/>
            </a:solidFill>
            <a:prstDash val="solid"/>
            <a:round/>
            <a:headEnd len="sm" w="sm" type="none"/>
            <a:tailEnd len="sm" w="sm" type="none"/>
          </a:ln>
        </p:spPr>
      </p:pic>
      <p:pic>
        <p:nvPicPr>
          <p:cNvPr id="336" name="Google Shape;336;p65"/>
          <p:cNvPicPr preferRelativeResize="0"/>
          <p:nvPr/>
        </p:nvPicPr>
        <p:blipFill rotWithShape="1">
          <a:blip r:embed="rId10">
            <a:alphaModFix/>
          </a:blip>
          <a:srcRect b="28448" l="0" r="0" t="0"/>
          <a:stretch/>
        </p:blipFill>
        <p:spPr>
          <a:xfrm>
            <a:off x="4351725" y="0"/>
            <a:ext cx="479227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50"/>
          <p:cNvPicPr preferRelativeResize="0"/>
          <p:nvPr/>
        </p:nvPicPr>
        <p:blipFill>
          <a:blip r:embed="rId3">
            <a:alphaModFix/>
          </a:blip>
          <a:stretch>
            <a:fillRect/>
          </a:stretch>
        </p:blipFill>
        <p:spPr>
          <a:xfrm>
            <a:off x="152400" y="152400"/>
            <a:ext cx="8839200" cy="4812453"/>
          </a:xfrm>
          <a:prstGeom prst="rect">
            <a:avLst/>
          </a:prstGeom>
          <a:noFill/>
          <a:ln>
            <a:noFill/>
          </a:ln>
        </p:spPr>
      </p:pic>
      <p:sp>
        <p:nvSpPr>
          <p:cNvPr id="197" name="Google Shape;197;p50"/>
          <p:cNvSpPr txBox="1"/>
          <p:nvPr/>
        </p:nvSpPr>
        <p:spPr>
          <a:xfrm>
            <a:off x="6368275" y="4785621"/>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
        <p:nvSpPr>
          <p:cNvPr id="198" name="Google Shape;198;p50"/>
          <p:cNvSpPr txBox="1"/>
          <p:nvPr/>
        </p:nvSpPr>
        <p:spPr>
          <a:xfrm>
            <a:off x="0" y="4785625"/>
            <a:ext cx="51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accent5"/>
                </a:solidFill>
                <a:latin typeface="Avenir"/>
                <a:ea typeface="Avenir"/>
                <a:cs typeface="Avenir"/>
                <a:sym typeface="Avenir"/>
                <a:hlinkClick r:id="rId4">
                  <a:extLst>
                    <a:ext uri="{A12FA001-AC4F-418D-AE19-62706E023703}">
                      <ahyp:hlinkClr val="tx"/>
                    </a:ext>
                  </a:extLst>
                </a:hlinkClick>
              </a:rPr>
              <a:t>Flyer for LPC Professors - bit.ly/MCLPCprofessor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51"/>
          <p:cNvPicPr preferRelativeResize="0"/>
          <p:nvPr/>
        </p:nvPicPr>
        <p:blipFill rotWithShape="1">
          <a:blip r:embed="rId3">
            <a:alphaModFix/>
          </a:blip>
          <a:srcRect b="10650" l="0" r="0" t="0"/>
          <a:stretch/>
        </p:blipFill>
        <p:spPr>
          <a:xfrm>
            <a:off x="6136678" y="2378531"/>
            <a:ext cx="2553451" cy="2251749"/>
          </a:xfrm>
          <a:prstGeom prst="rect">
            <a:avLst/>
          </a:prstGeom>
          <a:noFill/>
          <a:ln>
            <a:noFill/>
          </a:ln>
        </p:spPr>
      </p:pic>
      <p:pic>
        <p:nvPicPr>
          <p:cNvPr id="204" name="Google Shape;204;p51"/>
          <p:cNvPicPr preferRelativeResize="0"/>
          <p:nvPr/>
        </p:nvPicPr>
        <p:blipFill>
          <a:blip r:embed="rId4">
            <a:alphaModFix/>
          </a:blip>
          <a:stretch>
            <a:fillRect/>
          </a:stretch>
        </p:blipFill>
        <p:spPr>
          <a:xfrm>
            <a:off x="152400" y="152400"/>
            <a:ext cx="8839200" cy="2711814"/>
          </a:xfrm>
          <a:prstGeom prst="rect">
            <a:avLst/>
          </a:prstGeom>
          <a:noFill/>
          <a:ln>
            <a:noFill/>
          </a:ln>
        </p:spPr>
      </p:pic>
      <p:pic>
        <p:nvPicPr>
          <p:cNvPr id="205" name="Google Shape;205;p51"/>
          <p:cNvPicPr preferRelativeResize="0"/>
          <p:nvPr/>
        </p:nvPicPr>
        <p:blipFill rotWithShape="1">
          <a:blip r:embed="rId5">
            <a:alphaModFix/>
          </a:blip>
          <a:srcRect b="7106" l="0" r="10321" t="30715"/>
          <a:stretch/>
        </p:blipFill>
        <p:spPr>
          <a:xfrm>
            <a:off x="790275" y="2300850"/>
            <a:ext cx="4959950" cy="2579375"/>
          </a:xfrm>
          <a:prstGeom prst="rect">
            <a:avLst/>
          </a:prstGeom>
          <a:noFill/>
          <a:ln cap="flat" cmpd="sng" w="76200">
            <a:solidFill>
              <a:schemeClr val="lt2"/>
            </a:solidFill>
            <a:prstDash val="solid"/>
            <a:round/>
            <a:headEnd len="sm" w="sm" type="none"/>
            <a:tailEnd len="sm" w="sm" type="none"/>
          </a:ln>
        </p:spPr>
      </p:pic>
      <p:sp>
        <p:nvSpPr>
          <p:cNvPr id="206" name="Google Shape;206;p51"/>
          <p:cNvSpPr txBox="1"/>
          <p:nvPr/>
        </p:nvSpPr>
        <p:spPr>
          <a:xfrm>
            <a:off x="6215875" y="47405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52"/>
          <p:cNvPicPr preferRelativeResize="0"/>
          <p:nvPr/>
        </p:nvPicPr>
        <p:blipFill>
          <a:blip r:embed="rId3">
            <a:alphaModFix/>
          </a:blip>
          <a:stretch>
            <a:fillRect/>
          </a:stretch>
        </p:blipFill>
        <p:spPr>
          <a:xfrm>
            <a:off x="214975" y="1913700"/>
            <a:ext cx="8714025" cy="1803325"/>
          </a:xfrm>
          <a:prstGeom prst="rect">
            <a:avLst/>
          </a:prstGeom>
          <a:noFill/>
          <a:ln cap="flat" cmpd="sng" w="9525">
            <a:solidFill>
              <a:srgbClr val="000000"/>
            </a:solidFill>
            <a:prstDash val="solid"/>
            <a:round/>
            <a:headEnd len="sm" w="sm" type="none"/>
            <a:tailEnd len="sm" w="sm" type="none"/>
          </a:ln>
        </p:spPr>
      </p:pic>
      <p:pic>
        <p:nvPicPr>
          <p:cNvPr id="212" name="Google Shape;212;p52"/>
          <p:cNvPicPr preferRelativeResize="0"/>
          <p:nvPr/>
        </p:nvPicPr>
        <p:blipFill>
          <a:blip r:embed="rId4">
            <a:alphaModFix/>
          </a:blip>
          <a:stretch>
            <a:fillRect/>
          </a:stretch>
        </p:blipFill>
        <p:spPr>
          <a:xfrm>
            <a:off x="442913" y="538225"/>
            <a:ext cx="8258175" cy="1209675"/>
          </a:xfrm>
          <a:prstGeom prst="rect">
            <a:avLst/>
          </a:prstGeom>
          <a:noFill/>
          <a:ln>
            <a:noFill/>
          </a:ln>
        </p:spPr>
      </p:pic>
      <p:sp>
        <p:nvSpPr>
          <p:cNvPr id="213" name="Google Shape;213;p52"/>
          <p:cNvSpPr txBox="1"/>
          <p:nvPr/>
        </p:nvSpPr>
        <p:spPr>
          <a:xfrm>
            <a:off x="6368275" y="466430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53"/>
          <p:cNvPicPr preferRelativeResize="0"/>
          <p:nvPr/>
        </p:nvPicPr>
        <p:blipFill rotWithShape="1">
          <a:blip r:embed="rId3">
            <a:alphaModFix/>
          </a:blip>
          <a:srcRect b="22893" l="7295" r="6874" t="0"/>
          <a:stretch/>
        </p:blipFill>
        <p:spPr>
          <a:xfrm>
            <a:off x="190099" y="109725"/>
            <a:ext cx="4918825" cy="1476300"/>
          </a:xfrm>
          <a:prstGeom prst="rect">
            <a:avLst/>
          </a:prstGeom>
          <a:noFill/>
          <a:ln>
            <a:noFill/>
          </a:ln>
        </p:spPr>
      </p:pic>
      <p:pic>
        <p:nvPicPr>
          <p:cNvPr id="219" name="Google Shape;219;p53"/>
          <p:cNvPicPr preferRelativeResize="0"/>
          <p:nvPr/>
        </p:nvPicPr>
        <p:blipFill>
          <a:blip r:embed="rId4">
            <a:alphaModFix/>
          </a:blip>
          <a:stretch>
            <a:fillRect/>
          </a:stretch>
        </p:blipFill>
        <p:spPr>
          <a:xfrm>
            <a:off x="446149" y="1670450"/>
            <a:ext cx="4406730" cy="2799413"/>
          </a:xfrm>
          <a:prstGeom prst="rect">
            <a:avLst/>
          </a:prstGeom>
          <a:noFill/>
          <a:ln>
            <a:noFill/>
          </a:ln>
        </p:spPr>
      </p:pic>
      <p:sp>
        <p:nvSpPr>
          <p:cNvPr id="220" name="Google Shape;220;p53"/>
          <p:cNvSpPr txBox="1"/>
          <p:nvPr/>
        </p:nvSpPr>
        <p:spPr>
          <a:xfrm>
            <a:off x="149875" y="46628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pic>
        <p:nvPicPr>
          <p:cNvPr id="221" name="Google Shape;221;p53"/>
          <p:cNvPicPr preferRelativeResize="0"/>
          <p:nvPr/>
        </p:nvPicPr>
        <p:blipFill>
          <a:blip r:embed="rId5">
            <a:alphaModFix/>
          </a:blip>
          <a:stretch>
            <a:fillRect/>
          </a:stretch>
        </p:blipFill>
        <p:spPr>
          <a:xfrm>
            <a:off x="5286375" y="0"/>
            <a:ext cx="385762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54"/>
          <p:cNvPicPr preferRelativeResize="0"/>
          <p:nvPr/>
        </p:nvPicPr>
        <p:blipFill>
          <a:blip r:embed="rId3">
            <a:alphaModFix/>
          </a:blip>
          <a:stretch>
            <a:fillRect/>
          </a:stretch>
        </p:blipFill>
        <p:spPr>
          <a:xfrm>
            <a:off x="0" y="1048912"/>
            <a:ext cx="9144001" cy="2318814"/>
          </a:xfrm>
          <a:prstGeom prst="rect">
            <a:avLst/>
          </a:prstGeom>
          <a:noFill/>
          <a:ln>
            <a:noFill/>
          </a:ln>
        </p:spPr>
      </p:pic>
      <p:pic>
        <p:nvPicPr>
          <p:cNvPr id="227" name="Google Shape;227;p54"/>
          <p:cNvPicPr preferRelativeResize="0"/>
          <p:nvPr/>
        </p:nvPicPr>
        <p:blipFill rotWithShape="1">
          <a:blip r:embed="rId4">
            <a:alphaModFix/>
          </a:blip>
          <a:srcRect b="35782" l="0" r="0" t="0"/>
          <a:stretch/>
        </p:blipFill>
        <p:spPr>
          <a:xfrm>
            <a:off x="0" y="3587450"/>
            <a:ext cx="9144000" cy="1468050"/>
          </a:xfrm>
          <a:prstGeom prst="rect">
            <a:avLst/>
          </a:prstGeom>
          <a:noFill/>
          <a:ln>
            <a:noFill/>
          </a:ln>
        </p:spPr>
      </p:pic>
      <p:sp>
        <p:nvSpPr>
          <p:cNvPr id="228" name="Google Shape;228;p54"/>
          <p:cNvSpPr txBox="1"/>
          <p:nvPr/>
        </p:nvSpPr>
        <p:spPr>
          <a:xfrm>
            <a:off x="6455700" y="0"/>
            <a:ext cx="2688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pic>
        <p:nvPicPr>
          <p:cNvPr id="233" name="Google Shape;233;p55"/>
          <p:cNvPicPr preferRelativeResize="0"/>
          <p:nvPr/>
        </p:nvPicPr>
        <p:blipFill>
          <a:blip r:embed="rId3">
            <a:alphaModFix/>
          </a:blip>
          <a:stretch>
            <a:fillRect/>
          </a:stretch>
        </p:blipFill>
        <p:spPr>
          <a:xfrm>
            <a:off x="1141925" y="755950"/>
            <a:ext cx="3387850" cy="3387850"/>
          </a:xfrm>
          <a:prstGeom prst="rect">
            <a:avLst/>
          </a:prstGeom>
          <a:noFill/>
          <a:ln>
            <a:noFill/>
          </a:ln>
        </p:spPr>
      </p:pic>
      <p:pic>
        <p:nvPicPr>
          <p:cNvPr id="234" name="Google Shape;234;p55"/>
          <p:cNvPicPr preferRelativeResize="0"/>
          <p:nvPr/>
        </p:nvPicPr>
        <p:blipFill>
          <a:blip r:embed="rId4">
            <a:alphaModFix/>
          </a:blip>
          <a:stretch>
            <a:fillRect/>
          </a:stretch>
        </p:blipFill>
        <p:spPr>
          <a:xfrm>
            <a:off x="4682175" y="1547950"/>
            <a:ext cx="4309425" cy="2642940"/>
          </a:xfrm>
          <a:prstGeom prst="rect">
            <a:avLst/>
          </a:prstGeom>
          <a:noFill/>
          <a:ln>
            <a:noFill/>
          </a:ln>
        </p:spPr>
      </p:pic>
      <p:pic>
        <p:nvPicPr>
          <p:cNvPr id="235" name="Google Shape;235;p55"/>
          <p:cNvPicPr preferRelativeResize="0"/>
          <p:nvPr/>
        </p:nvPicPr>
        <p:blipFill>
          <a:blip r:embed="rId5">
            <a:alphaModFix/>
          </a:blip>
          <a:stretch>
            <a:fillRect/>
          </a:stretch>
        </p:blipFill>
        <p:spPr>
          <a:xfrm>
            <a:off x="0" y="0"/>
            <a:ext cx="9144000" cy="5143500"/>
          </a:xfrm>
          <a:prstGeom prst="rect">
            <a:avLst/>
          </a:prstGeom>
          <a:noFill/>
          <a:ln>
            <a:noFill/>
          </a:ln>
        </p:spPr>
      </p:pic>
      <p:sp>
        <p:nvSpPr>
          <p:cNvPr id="236" name="Google Shape;236;p55"/>
          <p:cNvSpPr txBox="1"/>
          <p:nvPr/>
        </p:nvSpPr>
        <p:spPr>
          <a:xfrm>
            <a:off x="62325" y="4662800"/>
            <a:ext cx="26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nir"/>
                <a:ea typeface="Avenir"/>
                <a:cs typeface="Avenir"/>
                <a:sym typeface="Avenir"/>
              </a:rPr>
              <a:t>https://bit.ly/MCflexday</a:t>
            </a:r>
            <a:endParaRPr>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grpSp>
        <p:nvGrpSpPr>
          <p:cNvPr id="241" name="Google Shape;241;p56"/>
          <p:cNvGrpSpPr/>
          <p:nvPr/>
        </p:nvGrpSpPr>
        <p:grpSpPr>
          <a:xfrm>
            <a:off x="7033100" y="2692925"/>
            <a:ext cx="1304325" cy="2051550"/>
            <a:chOff x="7161950" y="2859675"/>
            <a:chExt cx="1304325" cy="2051550"/>
          </a:xfrm>
        </p:grpSpPr>
        <p:pic>
          <p:nvPicPr>
            <p:cNvPr id="242" name="Google Shape;242;p56"/>
            <p:cNvPicPr preferRelativeResize="0"/>
            <p:nvPr/>
          </p:nvPicPr>
          <p:blipFill rotWithShape="1">
            <a:blip r:embed="rId3">
              <a:alphaModFix/>
            </a:blip>
            <a:srcRect b="8062" l="0" r="0" t="0"/>
            <a:stretch/>
          </p:blipFill>
          <p:spPr>
            <a:xfrm>
              <a:off x="7161950" y="2859675"/>
              <a:ext cx="1304325" cy="1598825"/>
            </a:xfrm>
            <a:prstGeom prst="rect">
              <a:avLst/>
            </a:prstGeom>
            <a:noFill/>
            <a:ln cap="flat" cmpd="sng" w="9525">
              <a:solidFill>
                <a:srgbClr val="000000"/>
              </a:solidFill>
              <a:prstDash val="solid"/>
              <a:round/>
              <a:headEnd len="sm" w="sm" type="none"/>
              <a:tailEnd len="sm" w="sm" type="none"/>
            </a:ln>
          </p:spPr>
        </p:pic>
        <p:sp>
          <p:nvSpPr>
            <p:cNvPr id="243" name="Google Shape;243;p56"/>
            <p:cNvSpPr txBox="1"/>
            <p:nvPr/>
          </p:nvSpPr>
          <p:spPr>
            <a:xfrm>
              <a:off x="7173913" y="439762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200">
                  <a:solidFill>
                    <a:schemeClr val="dk1"/>
                  </a:solidFill>
                  <a:latin typeface="Didact Gothic"/>
                  <a:ea typeface="Didact Gothic"/>
                  <a:cs typeface="Didact Gothic"/>
                  <a:sym typeface="Didact Gothic"/>
                </a:rPr>
                <a:t>Ms. Amy Brown</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MCHS Program Coordinator</a:t>
              </a:r>
              <a:endParaRPr sz="1200"/>
            </a:p>
          </p:txBody>
        </p:sp>
      </p:grpSp>
      <p:pic>
        <p:nvPicPr>
          <p:cNvPr id="244" name="Google Shape;244;p56"/>
          <p:cNvPicPr preferRelativeResize="0"/>
          <p:nvPr/>
        </p:nvPicPr>
        <p:blipFill rotWithShape="1">
          <a:blip r:embed="rId4">
            <a:alphaModFix/>
          </a:blip>
          <a:srcRect b="8062" l="4388" r="9" t="0"/>
          <a:stretch/>
        </p:blipFill>
        <p:spPr>
          <a:xfrm>
            <a:off x="5401978" y="2695813"/>
            <a:ext cx="1246975" cy="1598825"/>
          </a:xfrm>
          <a:prstGeom prst="rect">
            <a:avLst/>
          </a:prstGeom>
          <a:noFill/>
          <a:ln cap="flat" cmpd="sng" w="9525">
            <a:solidFill>
              <a:srgbClr val="000000"/>
            </a:solidFill>
            <a:prstDash val="solid"/>
            <a:round/>
            <a:headEnd len="sm" w="sm" type="none"/>
            <a:tailEnd len="sm" w="sm" type="none"/>
          </a:ln>
        </p:spPr>
      </p:pic>
      <p:sp>
        <p:nvSpPr>
          <p:cNvPr id="245" name="Google Shape;245;p56"/>
          <p:cNvSpPr txBox="1"/>
          <p:nvPr/>
        </p:nvSpPr>
        <p:spPr>
          <a:xfrm>
            <a:off x="5391250" y="422797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Colette Ray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Administration Assistant</a:t>
            </a:r>
            <a:endParaRPr sz="1200">
              <a:solidFill>
                <a:schemeClr val="dk1"/>
              </a:solidFill>
              <a:latin typeface="Didact Gothic"/>
              <a:ea typeface="Didact Gothic"/>
              <a:cs typeface="Didact Gothic"/>
              <a:sym typeface="Didact Gothic"/>
            </a:endParaRPr>
          </a:p>
        </p:txBody>
      </p:sp>
      <p:grpSp>
        <p:nvGrpSpPr>
          <p:cNvPr id="246" name="Google Shape;246;p56"/>
          <p:cNvGrpSpPr/>
          <p:nvPr/>
        </p:nvGrpSpPr>
        <p:grpSpPr>
          <a:xfrm>
            <a:off x="5277285" y="357313"/>
            <a:ext cx="1348413" cy="2357906"/>
            <a:chOff x="2222335" y="2853888"/>
            <a:chExt cx="1348413" cy="2357906"/>
          </a:xfrm>
        </p:grpSpPr>
        <p:pic>
          <p:nvPicPr>
            <p:cNvPr id="247" name="Google Shape;247;p56"/>
            <p:cNvPicPr preferRelativeResize="0"/>
            <p:nvPr/>
          </p:nvPicPr>
          <p:blipFill rotWithShape="1">
            <a:blip r:embed="rId5">
              <a:alphaModFix/>
            </a:blip>
            <a:srcRect b="0" l="0" r="0" t="8062"/>
            <a:stretch/>
          </p:blipFill>
          <p:spPr>
            <a:xfrm>
              <a:off x="2266423" y="2853888"/>
              <a:ext cx="1304325" cy="1598825"/>
            </a:xfrm>
            <a:prstGeom prst="rect">
              <a:avLst/>
            </a:prstGeom>
            <a:noFill/>
            <a:ln cap="flat" cmpd="sng" w="9525">
              <a:solidFill>
                <a:srgbClr val="000000"/>
              </a:solidFill>
              <a:prstDash val="solid"/>
              <a:round/>
              <a:headEnd len="sm" w="sm" type="none"/>
              <a:tailEnd len="sm" w="sm" type="none"/>
            </a:ln>
          </p:spPr>
        </p:pic>
        <p:sp>
          <p:nvSpPr>
            <p:cNvPr id="248" name="Google Shape;248;p56"/>
            <p:cNvSpPr txBox="1"/>
            <p:nvPr/>
          </p:nvSpPr>
          <p:spPr>
            <a:xfrm>
              <a:off x="2222335"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Kelly Mogilefsky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p>
          </p:txBody>
        </p:sp>
      </p:grpSp>
      <p:grpSp>
        <p:nvGrpSpPr>
          <p:cNvPr id="249" name="Google Shape;249;p56"/>
          <p:cNvGrpSpPr/>
          <p:nvPr/>
        </p:nvGrpSpPr>
        <p:grpSpPr>
          <a:xfrm>
            <a:off x="3651300" y="374675"/>
            <a:ext cx="1327763" cy="2324152"/>
            <a:chOff x="596350" y="2871250"/>
            <a:chExt cx="1327763" cy="2324152"/>
          </a:xfrm>
        </p:grpSpPr>
        <p:sp>
          <p:nvSpPr>
            <p:cNvPr id="250" name="Google Shape;250;p56"/>
            <p:cNvSpPr txBox="1"/>
            <p:nvPr/>
          </p:nvSpPr>
          <p:spPr>
            <a:xfrm>
              <a:off x="643713" y="4431602"/>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Denise Gauthier</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251" name="Google Shape;251;p56"/>
            <p:cNvPicPr preferRelativeResize="0"/>
            <p:nvPr/>
          </p:nvPicPr>
          <p:blipFill rotWithShape="1">
            <a:blip r:embed="rId6">
              <a:alphaModFix/>
            </a:blip>
            <a:srcRect b="12434" l="5086" r="-333" t="0"/>
            <a:stretch/>
          </p:blipFill>
          <p:spPr>
            <a:xfrm>
              <a:off x="596350" y="2871250"/>
              <a:ext cx="1304327" cy="1575675"/>
            </a:xfrm>
            <a:prstGeom prst="rect">
              <a:avLst/>
            </a:prstGeom>
            <a:noFill/>
            <a:ln cap="flat" cmpd="sng" w="9525">
              <a:solidFill>
                <a:srgbClr val="000000"/>
              </a:solidFill>
              <a:prstDash val="solid"/>
              <a:round/>
              <a:headEnd len="sm" w="sm" type="none"/>
              <a:tailEnd len="sm" w="sm" type="none"/>
            </a:ln>
          </p:spPr>
        </p:pic>
      </p:grpSp>
      <p:grpSp>
        <p:nvGrpSpPr>
          <p:cNvPr id="252" name="Google Shape;252;p56"/>
          <p:cNvGrpSpPr/>
          <p:nvPr/>
        </p:nvGrpSpPr>
        <p:grpSpPr>
          <a:xfrm>
            <a:off x="6968000" y="374675"/>
            <a:ext cx="1280400" cy="2340543"/>
            <a:chOff x="3913050" y="2871250"/>
            <a:chExt cx="1280400" cy="2340543"/>
          </a:xfrm>
        </p:grpSpPr>
        <p:sp>
          <p:nvSpPr>
            <p:cNvPr id="253" name="Google Shape;253;p56"/>
            <p:cNvSpPr txBox="1"/>
            <p:nvPr/>
          </p:nvSpPr>
          <p:spPr>
            <a:xfrm>
              <a:off x="3913050"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Mr. Sergio Verbis</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254" name="Google Shape;254;p56"/>
            <p:cNvPicPr preferRelativeResize="0"/>
            <p:nvPr/>
          </p:nvPicPr>
          <p:blipFill rotWithShape="1">
            <a:blip r:embed="rId7">
              <a:alphaModFix/>
            </a:blip>
            <a:srcRect b="24047" l="19983" r="14946" t="12132"/>
            <a:stretch/>
          </p:blipFill>
          <p:spPr>
            <a:xfrm>
              <a:off x="3936498" y="2871250"/>
              <a:ext cx="1246977" cy="1630722"/>
            </a:xfrm>
            <a:prstGeom prst="rect">
              <a:avLst/>
            </a:prstGeom>
            <a:noFill/>
            <a:ln cap="flat" cmpd="sng" w="9525">
              <a:solidFill>
                <a:srgbClr val="000000"/>
              </a:solidFill>
              <a:prstDash val="solid"/>
              <a:round/>
              <a:headEnd len="sm" w="sm" type="none"/>
              <a:tailEnd len="sm" w="sm" type="none"/>
            </a:ln>
          </p:spPr>
        </p:pic>
      </p:grpSp>
      <p:sp>
        <p:nvSpPr>
          <p:cNvPr id="255" name="Google Shape;255;p56"/>
          <p:cNvSpPr txBox="1"/>
          <p:nvPr/>
        </p:nvSpPr>
        <p:spPr>
          <a:xfrm>
            <a:off x="642725" y="205325"/>
            <a:ext cx="22494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Didact Gothic"/>
                <a:ea typeface="Didact Gothic"/>
                <a:cs typeface="Didact Gothic"/>
                <a:sym typeface="Didact Gothic"/>
              </a:rPr>
              <a:t>Our Staff</a:t>
            </a:r>
            <a:endParaRPr b="1" sz="2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256" name="Google Shape;256;p56"/>
          <p:cNvPicPr preferRelativeResize="0"/>
          <p:nvPr/>
        </p:nvPicPr>
        <p:blipFill rotWithShape="1">
          <a:blip r:embed="rId8">
            <a:alphaModFix/>
          </a:blip>
          <a:srcRect b="1367" l="8119" r="4574" t="12112"/>
          <a:stretch/>
        </p:blipFill>
        <p:spPr>
          <a:xfrm>
            <a:off x="815407" y="930987"/>
            <a:ext cx="2126175" cy="1958775"/>
          </a:xfrm>
          <a:prstGeom prst="rect">
            <a:avLst/>
          </a:prstGeom>
          <a:noFill/>
          <a:ln>
            <a:noFill/>
          </a:ln>
        </p:spPr>
      </p:pic>
      <p:pic>
        <p:nvPicPr>
          <p:cNvPr id="257" name="Google Shape;257;p56"/>
          <p:cNvPicPr preferRelativeResize="0"/>
          <p:nvPr/>
        </p:nvPicPr>
        <p:blipFill>
          <a:blip r:embed="rId9">
            <a:alphaModFix/>
          </a:blip>
          <a:stretch>
            <a:fillRect/>
          </a:stretch>
        </p:blipFill>
        <p:spPr>
          <a:xfrm>
            <a:off x="951341" y="2824400"/>
            <a:ext cx="1854293" cy="1833200"/>
          </a:xfrm>
          <a:prstGeom prst="rect">
            <a:avLst/>
          </a:prstGeom>
          <a:noFill/>
          <a:ln>
            <a:noFill/>
          </a:ln>
        </p:spPr>
      </p:pic>
      <p:pic>
        <p:nvPicPr>
          <p:cNvPr id="258" name="Google Shape;258;p56"/>
          <p:cNvPicPr preferRelativeResize="0"/>
          <p:nvPr/>
        </p:nvPicPr>
        <p:blipFill rotWithShape="1">
          <a:blip r:embed="rId10">
            <a:alphaModFix/>
          </a:blip>
          <a:srcRect b="9264" l="0" r="0" t="0"/>
          <a:stretch/>
        </p:blipFill>
        <p:spPr>
          <a:xfrm>
            <a:off x="3725475" y="2692925"/>
            <a:ext cx="1304327" cy="1575297"/>
          </a:xfrm>
          <a:prstGeom prst="rect">
            <a:avLst/>
          </a:prstGeom>
          <a:noFill/>
          <a:ln cap="flat" cmpd="sng" w="9525">
            <a:solidFill>
              <a:schemeClr val="dk2"/>
            </a:solidFill>
            <a:prstDash val="solid"/>
            <a:round/>
            <a:headEnd len="sm" w="sm" type="none"/>
            <a:tailEnd len="sm" w="sm" type="none"/>
          </a:ln>
        </p:spPr>
      </p:pic>
      <p:sp>
        <p:nvSpPr>
          <p:cNvPr id="259" name="Google Shape;259;p56"/>
          <p:cNvSpPr txBox="1"/>
          <p:nvPr/>
        </p:nvSpPr>
        <p:spPr>
          <a:xfrm>
            <a:off x="3749400" y="4218450"/>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Didact Gothic"/>
                <a:ea typeface="Didact Gothic"/>
                <a:cs typeface="Didact Gothic"/>
                <a:sym typeface="Didact Gothic"/>
              </a:rPr>
              <a:t>Ms. Sara Alturk</a:t>
            </a:r>
            <a:endParaRPr sz="12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1200">
                <a:solidFill>
                  <a:schemeClr val="dk1"/>
                </a:solidFill>
                <a:latin typeface="Didact Gothic"/>
                <a:ea typeface="Didact Gothic"/>
                <a:cs typeface="Didact Gothic"/>
                <a:sym typeface="Didact Gothic"/>
              </a:rPr>
              <a:t>LPC Counselor</a:t>
            </a:r>
            <a:endParaRPr sz="1200">
              <a:solidFill>
                <a:schemeClr val="dk1"/>
              </a:solidFill>
              <a:latin typeface="Didact Gothic"/>
              <a:ea typeface="Didact Gothic"/>
              <a:cs typeface="Didact Gothic"/>
              <a:sym typeface="Didact Gothic"/>
            </a:endParaRPr>
          </a:p>
        </p:txBody>
      </p:sp>
      <p:pic>
        <p:nvPicPr>
          <p:cNvPr id="260" name="Google Shape;260;p56"/>
          <p:cNvPicPr preferRelativeResize="0"/>
          <p:nvPr/>
        </p:nvPicPr>
        <p:blipFill>
          <a:blip r:embed="rId11">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57"/>
          <p:cNvPicPr preferRelativeResize="0"/>
          <p:nvPr/>
        </p:nvPicPr>
        <p:blipFill>
          <a:blip r:embed="rId3">
            <a:alphaModFix/>
          </a:blip>
          <a:stretch>
            <a:fillRect/>
          </a:stretch>
        </p:blipFill>
        <p:spPr>
          <a:xfrm>
            <a:off x="4785000" y="883775"/>
            <a:ext cx="2119525" cy="2610697"/>
          </a:xfrm>
          <a:prstGeom prst="rect">
            <a:avLst/>
          </a:prstGeom>
          <a:noFill/>
          <a:ln cap="flat" cmpd="sng" w="9525">
            <a:solidFill>
              <a:schemeClr val="dk2"/>
            </a:solidFill>
            <a:prstDash val="solid"/>
            <a:round/>
            <a:headEnd len="sm" w="sm" type="none"/>
            <a:tailEnd len="sm" w="sm" type="none"/>
          </a:ln>
        </p:spPr>
      </p:pic>
      <p:pic>
        <p:nvPicPr>
          <p:cNvPr id="266" name="Google Shape;266;p57"/>
          <p:cNvPicPr preferRelativeResize="0"/>
          <p:nvPr/>
        </p:nvPicPr>
        <p:blipFill rotWithShape="1">
          <a:blip r:embed="rId4">
            <a:alphaModFix/>
          </a:blip>
          <a:srcRect b="14163" l="0" r="2448" t="0"/>
          <a:stretch/>
        </p:blipFill>
        <p:spPr>
          <a:xfrm>
            <a:off x="2047523" y="883775"/>
            <a:ext cx="2119525" cy="2610700"/>
          </a:xfrm>
          <a:prstGeom prst="rect">
            <a:avLst/>
          </a:prstGeom>
          <a:noFill/>
          <a:ln cap="flat" cmpd="sng" w="9525">
            <a:solidFill>
              <a:schemeClr val="dk1"/>
            </a:solidFill>
            <a:prstDash val="solid"/>
            <a:round/>
            <a:headEnd len="sm" w="sm" type="none"/>
            <a:tailEnd len="sm" w="sm" type="none"/>
          </a:ln>
        </p:spPr>
      </p:pic>
      <p:pic>
        <p:nvPicPr>
          <p:cNvPr id="267" name="Google Shape;267;p57"/>
          <p:cNvPicPr preferRelativeResize="0"/>
          <p:nvPr/>
        </p:nvPicPr>
        <p:blipFill>
          <a:blip r:embed="rId5">
            <a:alphaModFix/>
          </a:blip>
          <a:stretch>
            <a:fillRect/>
          </a:stretch>
        </p:blipFill>
        <p:spPr>
          <a:xfrm>
            <a:off x="1961388" y="3418275"/>
            <a:ext cx="2291800" cy="716775"/>
          </a:xfrm>
          <a:prstGeom prst="rect">
            <a:avLst/>
          </a:prstGeom>
          <a:noFill/>
          <a:ln>
            <a:noFill/>
          </a:ln>
        </p:spPr>
      </p:pic>
      <p:pic>
        <p:nvPicPr>
          <p:cNvPr id="268" name="Google Shape;268;p57"/>
          <p:cNvPicPr preferRelativeResize="0"/>
          <p:nvPr/>
        </p:nvPicPr>
        <p:blipFill>
          <a:blip r:embed="rId6">
            <a:alphaModFix/>
          </a:blip>
          <a:stretch>
            <a:fillRect/>
          </a:stretch>
        </p:blipFill>
        <p:spPr>
          <a:xfrm>
            <a:off x="4785000" y="3418275"/>
            <a:ext cx="2216175" cy="716775"/>
          </a:xfrm>
          <a:prstGeom prst="rect">
            <a:avLst/>
          </a:prstGeom>
          <a:noFill/>
          <a:ln>
            <a:noFill/>
          </a:ln>
        </p:spPr>
      </p:pic>
      <p:pic>
        <p:nvPicPr>
          <p:cNvPr id="269" name="Google Shape;269;p57"/>
          <p:cNvPicPr preferRelativeResize="0"/>
          <p:nvPr/>
        </p:nvPicPr>
        <p:blipFill rotWithShape="1">
          <a:blip r:embed="rId7">
            <a:alphaModFix/>
          </a:blip>
          <a:srcRect b="26655" l="0" r="0" t="25634"/>
          <a:stretch/>
        </p:blipFill>
        <p:spPr>
          <a:xfrm>
            <a:off x="779525" y="0"/>
            <a:ext cx="7391952" cy="883775"/>
          </a:xfrm>
          <a:prstGeom prst="rect">
            <a:avLst/>
          </a:prstGeom>
          <a:noFill/>
          <a:ln>
            <a:noFill/>
          </a:ln>
        </p:spPr>
      </p:pic>
      <p:pic>
        <p:nvPicPr>
          <p:cNvPr id="270" name="Google Shape;270;p57"/>
          <p:cNvPicPr preferRelativeResize="0"/>
          <p:nvPr/>
        </p:nvPicPr>
        <p:blipFill>
          <a:blip r:embed="rId8">
            <a:alphaModFix/>
          </a:blip>
          <a:stretch>
            <a:fillRect/>
          </a:stretch>
        </p:blipFill>
        <p:spPr>
          <a:xfrm>
            <a:off x="2393325" y="3904425"/>
            <a:ext cx="4607851" cy="1239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