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5" r:id="rId9"/>
    <p:sldId id="268" r:id="rId10"/>
    <p:sldId id="269" r:id="rId11"/>
    <p:sldId id="270" r:id="rId12"/>
    <p:sldId id="271" r:id="rId13"/>
    <p:sldId id="266" r:id="rId14"/>
    <p:sldId id="267" r:id="rId15"/>
    <p:sldId id="272" r:id="rId16"/>
    <p:sldId id="273" r:id="rId17"/>
    <p:sldId id="276" r:id="rId18"/>
    <p:sldId id="275" r:id="rId19"/>
    <p:sldId id="274" r:id="rId20"/>
    <p:sldId id="263" r:id="rId21"/>
    <p:sldId id="277" r:id="rId22"/>
    <p:sldId id="278" r:id="rId23"/>
    <p:sldId id="264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8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3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1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170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8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44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7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4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2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3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9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5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3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4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8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7F121-E1CD-46F6-AFD8-08A792E512D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F91F-4244-498C-AA7E-8A4C7DEDCD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41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RLb3PmIYF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HayWired</a:t>
            </a:r>
            <a:br>
              <a:rPr lang="en-US" b="1" dirty="0" smtClean="0"/>
            </a:br>
            <a:r>
              <a:rPr lang="en-US" b="1" dirty="0" smtClean="0"/>
              <a:t>We Can Outsmart Disaster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b="1" dirty="0" smtClean="0"/>
              <a:t>Jim Yoke</a:t>
            </a:r>
          </a:p>
          <a:p>
            <a:r>
              <a:rPr lang="en-US" sz="2800" b="1" dirty="0" smtClean="0"/>
              <a:t>Chabot – Las Positas Community College District</a:t>
            </a:r>
          </a:p>
          <a:p>
            <a:r>
              <a:rPr lang="en-US" sz="2800" b="1" dirty="0" smtClean="0"/>
              <a:t>Manager: Emergency Preparedness &amp; Workplace Safety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19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35" y="0"/>
            <a:ext cx="5232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3" y="0"/>
            <a:ext cx="6202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4" y="29275"/>
            <a:ext cx="5277395" cy="67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03" y="169817"/>
            <a:ext cx="6528409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7" y="91440"/>
            <a:ext cx="8220195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Anticipated consequences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Landslides</a:t>
            </a:r>
          </a:p>
          <a:p>
            <a:r>
              <a:rPr lang="en-US" sz="3600" dirty="0" smtClean="0"/>
              <a:t>Liquefaction</a:t>
            </a:r>
          </a:p>
          <a:p>
            <a:r>
              <a:rPr lang="en-US" sz="3600" dirty="0" smtClean="0"/>
              <a:t>Explosions (like San Bruno on Sept. 9, 2010)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Fires</a:t>
            </a:r>
          </a:p>
          <a:p>
            <a:r>
              <a:rPr lang="en-US" sz="3600" dirty="0" smtClean="0"/>
              <a:t>Aftershocks</a:t>
            </a:r>
          </a:p>
          <a:p>
            <a:r>
              <a:rPr lang="en-US" sz="3600" dirty="0" smtClean="0"/>
              <a:t>Afterslips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39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More consequences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58680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Approximately 800 people dead</a:t>
            </a:r>
          </a:p>
          <a:p>
            <a:r>
              <a:rPr lang="en-US" sz="3600" dirty="0" smtClean="0"/>
              <a:t>18,000 injured</a:t>
            </a:r>
          </a:p>
          <a:p>
            <a:r>
              <a:rPr lang="en-US" sz="3600" dirty="0" smtClean="0"/>
              <a:t>2500 needing rescue</a:t>
            </a:r>
          </a:p>
          <a:p>
            <a:r>
              <a:rPr lang="en-US" sz="3600" dirty="0" smtClean="0"/>
              <a:t>22,000 trapped in elevators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458680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77,000 – 152,000 displaced</a:t>
            </a:r>
          </a:p>
          <a:p>
            <a:r>
              <a:rPr lang="en-US" sz="3600" dirty="0" smtClean="0"/>
              <a:t>Six weeks to </a:t>
            </a:r>
            <a:r>
              <a:rPr lang="en-US" sz="3600" b="1" u="sng" dirty="0" smtClean="0"/>
              <a:t>six months</a:t>
            </a:r>
            <a:r>
              <a:rPr lang="en-US" sz="3600" dirty="0" smtClean="0"/>
              <a:t> with no water</a:t>
            </a:r>
          </a:p>
          <a:p>
            <a:r>
              <a:rPr lang="en-US" sz="3600" dirty="0" smtClean="0"/>
              <a:t>400+ fires with no firefighting water</a:t>
            </a:r>
          </a:p>
          <a:p>
            <a:r>
              <a:rPr lang="en-US" sz="3600" dirty="0" smtClean="0"/>
              <a:t>$82 billion in losses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45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Water restoration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Current conditions in Alameda &amp; Contra Costa Counties</a:t>
            </a:r>
          </a:p>
          <a:p>
            <a:pPr lvl="1"/>
            <a:r>
              <a:rPr lang="en-US" sz="3400" dirty="0" smtClean="0"/>
              <a:t>30% of service returned in 7 days</a:t>
            </a:r>
          </a:p>
          <a:p>
            <a:pPr lvl="1"/>
            <a:r>
              <a:rPr lang="en-US" sz="3400" dirty="0" smtClean="0"/>
              <a:t>Full service returned in 210 days</a:t>
            </a:r>
          </a:p>
        </p:txBody>
      </p:sp>
    </p:spTree>
    <p:extLst>
      <p:ext uri="{BB962C8B-B14F-4D97-AF65-F5344CB8AC3E}">
        <p14:creationId xmlns:p14="http://schemas.microsoft.com/office/powerpoint/2010/main" val="36043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Long-term consequences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6443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Major infrastructure damage in the East Bay and elsewhere:</a:t>
            </a:r>
          </a:p>
          <a:p>
            <a:pPr lvl="1"/>
            <a:r>
              <a:rPr lang="en-US" sz="3400" dirty="0" smtClean="0"/>
              <a:t>Major emigration, corporate and personal</a:t>
            </a:r>
          </a:p>
          <a:p>
            <a:pPr lvl="1"/>
            <a:r>
              <a:rPr lang="en-US" sz="3400" dirty="0" smtClean="0"/>
              <a:t>Massive economic losses – tax revenue collapse</a:t>
            </a:r>
          </a:p>
          <a:p>
            <a:pPr lvl="1"/>
            <a:r>
              <a:rPr lang="en-US" sz="3400" dirty="0" smtClean="0"/>
              <a:t>Costly repairs – insurance will be overwhelmed</a:t>
            </a:r>
          </a:p>
          <a:p>
            <a:pPr lvl="1"/>
            <a:r>
              <a:rPr lang="en-US" sz="3400" dirty="0" smtClean="0"/>
              <a:t>Heavy dependence on federal assistance</a:t>
            </a:r>
          </a:p>
        </p:txBody>
      </p:sp>
    </p:spTree>
    <p:extLst>
      <p:ext uri="{BB962C8B-B14F-4D97-AF65-F5344CB8AC3E}">
        <p14:creationId xmlns:p14="http://schemas.microsoft.com/office/powerpoint/2010/main" val="28825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So – what to do?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Should Miami or Houston give up, throw in the towel, quit, because of the hurricane threat?</a:t>
            </a:r>
          </a:p>
          <a:p>
            <a:r>
              <a:rPr lang="en-US" sz="3600" dirty="0" smtClean="0"/>
              <a:t>Japan is the most seismically active place in the world. Should they cower in dismay?</a:t>
            </a:r>
          </a:p>
          <a:p>
            <a:r>
              <a:rPr lang="en-US" sz="3600" dirty="0" smtClean="0"/>
              <a:t>Or, can preparedness make the difference?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04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Today’s Objectives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Understand the risks</a:t>
            </a:r>
          </a:p>
          <a:p>
            <a:r>
              <a:rPr lang="en-US" sz="3600" dirty="0" smtClean="0"/>
              <a:t>Apply the information presented to Livermore and Los Positas College</a:t>
            </a:r>
          </a:p>
          <a:p>
            <a:r>
              <a:rPr lang="en-US" sz="3600" dirty="0" smtClean="0"/>
              <a:t>Review preparedness steps for home and the workplace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30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601326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Objective #2 – Applying information to Livermore and Las positas College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94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LPC Advantages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9211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Modern quake resistant construction</a:t>
            </a:r>
          </a:p>
          <a:p>
            <a:r>
              <a:rPr lang="en-US" sz="3600" dirty="0" smtClean="0"/>
              <a:t>New emergency plans in draft form – should be finalized before the end of the school year</a:t>
            </a:r>
          </a:p>
          <a:p>
            <a:r>
              <a:rPr lang="en-US" sz="3600" dirty="0" smtClean="0"/>
              <a:t>Facility agreements in process with the American Red Cross for sheltering</a:t>
            </a:r>
          </a:p>
          <a:p>
            <a:r>
              <a:rPr lang="en-US" sz="3600" dirty="0" smtClean="0"/>
              <a:t>New communications equipment in the procurement pipeline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22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Work to be done at LPC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2680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Disaster Home Preparedness training</a:t>
            </a:r>
          </a:p>
          <a:p>
            <a:r>
              <a:rPr lang="en-US" sz="3600" dirty="0" smtClean="0"/>
              <a:t>CERT training</a:t>
            </a:r>
          </a:p>
          <a:p>
            <a:r>
              <a:rPr lang="en-US" sz="3600" dirty="0" smtClean="0"/>
              <a:t>Organizational training</a:t>
            </a:r>
            <a:endParaRPr lang="en-US" sz="3600" dirty="0"/>
          </a:p>
          <a:p>
            <a:r>
              <a:rPr lang="en-US" sz="3600" dirty="0" smtClean="0"/>
              <a:t>First Aid/CPR/AED training</a:t>
            </a:r>
          </a:p>
          <a:p>
            <a:r>
              <a:rPr lang="en-US" sz="3600" dirty="0" smtClean="0"/>
              <a:t>Skill based drills</a:t>
            </a:r>
          </a:p>
          <a:p>
            <a:r>
              <a:rPr lang="en-US" sz="3600" dirty="0" smtClean="0"/>
              <a:t>Tabletop &amp; Full Scale exercises</a:t>
            </a:r>
          </a:p>
        </p:txBody>
      </p:sp>
    </p:spTree>
    <p:extLst>
      <p:ext uri="{BB962C8B-B14F-4D97-AF65-F5344CB8AC3E}">
        <p14:creationId xmlns:p14="http://schemas.microsoft.com/office/powerpoint/2010/main" val="4476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601326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Objective #3 – preparedness steps for the home, the workplace, &amp; the community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566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Disaster Home preparedness in short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Know your risks</a:t>
            </a:r>
          </a:p>
          <a:p>
            <a:r>
              <a:rPr lang="en-US" sz="3600" dirty="0" smtClean="0"/>
              <a:t>Plan accordingly</a:t>
            </a:r>
          </a:p>
          <a:p>
            <a:r>
              <a:rPr lang="en-US" sz="3600" dirty="0" smtClean="0"/>
              <a:t>Make, and </a:t>
            </a:r>
            <a:r>
              <a:rPr lang="en-US" sz="3600" u="sng" dirty="0" smtClean="0"/>
              <a:t>maintain</a:t>
            </a:r>
            <a:r>
              <a:rPr lang="en-US" sz="3600" dirty="0" smtClean="0"/>
              <a:t> disaster supplies kits</a:t>
            </a:r>
          </a:p>
          <a:p>
            <a:pPr lvl="1"/>
            <a:r>
              <a:rPr lang="en-US" sz="3400" b="1" i="1" dirty="0" smtClean="0"/>
              <a:t>Review </a:t>
            </a:r>
            <a:r>
              <a:rPr lang="en-US" sz="3400" b="1" i="1" dirty="0" smtClean="0"/>
              <a:t>handout</a:t>
            </a:r>
            <a:endParaRPr lang="en-US" sz="3400" b="1" i="1" dirty="0"/>
          </a:p>
        </p:txBody>
      </p:sp>
    </p:spTree>
    <p:extLst>
      <p:ext uri="{BB962C8B-B14F-4D97-AF65-F5344CB8AC3E}">
        <p14:creationId xmlns:p14="http://schemas.microsoft.com/office/powerpoint/2010/main" val="23088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Know your risks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3986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Earthquake</a:t>
            </a:r>
          </a:p>
          <a:p>
            <a:r>
              <a:rPr lang="en-US" sz="3600" dirty="0" smtClean="0"/>
              <a:t>Fire</a:t>
            </a:r>
          </a:p>
          <a:p>
            <a:r>
              <a:rPr lang="en-US" sz="3600" dirty="0" smtClean="0"/>
              <a:t>Wildfire</a:t>
            </a:r>
          </a:p>
          <a:p>
            <a:r>
              <a:rPr lang="en-US" sz="3600" dirty="0" smtClean="0"/>
              <a:t>Flood</a:t>
            </a:r>
          </a:p>
          <a:p>
            <a:r>
              <a:rPr lang="en-US" sz="3600" b="1" i="1" dirty="0" smtClean="0"/>
              <a:t>It depends on where you live – region wide risks vs specific local risks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4181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Planning – home, workplace, community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599864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Meeting locations</a:t>
            </a:r>
          </a:p>
          <a:p>
            <a:r>
              <a:rPr lang="en-US" sz="3600" dirty="0" smtClean="0"/>
              <a:t>Communications</a:t>
            </a:r>
          </a:p>
          <a:p>
            <a:r>
              <a:rPr lang="en-US" sz="3600" dirty="0" smtClean="0"/>
              <a:t>Transportation</a:t>
            </a:r>
          </a:p>
          <a:p>
            <a:r>
              <a:rPr lang="en-US" sz="3600" dirty="0" smtClean="0"/>
              <a:t>Exit routes</a:t>
            </a:r>
          </a:p>
          <a:p>
            <a:r>
              <a:rPr lang="en-US" sz="3600" dirty="0" smtClean="0"/>
              <a:t>Hazard mitigation</a:t>
            </a:r>
            <a:endParaRPr lang="en-US" sz="3600" dirty="0"/>
          </a:p>
          <a:p>
            <a:r>
              <a:rPr lang="en-US" sz="3600" dirty="0" smtClean="0"/>
              <a:t>Access &amp; Functional Needs Planning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4599864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First responder resources</a:t>
            </a:r>
          </a:p>
          <a:p>
            <a:r>
              <a:rPr lang="en-US" sz="3600" dirty="0" smtClean="0"/>
              <a:t>Local emergency management</a:t>
            </a:r>
          </a:p>
          <a:p>
            <a:r>
              <a:rPr lang="en-US" sz="3600" dirty="0" smtClean="0"/>
              <a:t>Community volunteerism</a:t>
            </a:r>
          </a:p>
          <a:p>
            <a:r>
              <a:rPr lang="en-US" sz="3600" dirty="0" smtClean="0"/>
              <a:t>Volunteer organization presence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20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Disaster supplies – see handouts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63905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User needs drive assembly &amp; organization</a:t>
            </a:r>
          </a:p>
          <a:p>
            <a:r>
              <a:rPr lang="en-US" sz="3600" dirty="0" smtClean="0"/>
              <a:t>Water</a:t>
            </a:r>
          </a:p>
          <a:p>
            <a:r>
              <a:rPr lang="en-US" sz="3600" dirty="0" smtClean="0"/>
              <a:t>Food</a:t>
            </a:r>
          </a:p>
          <a:p>
            <a:r>
              <a:rPr lang="en-US" sz="3600" dirty="0" smtClean="0"/>
              <a:t>Medical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463905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Documents – ID, insurance, deeds, medical info, financial, etc.</a:t>
            </a:r>
          </a:p>
          <a:p>
            <a:r>
              <a:rPr lang="en-US" sz="3600" dirty="0" smtClean="0"/>
              <a:t>Mementoes – photo albums, keepsakes, etc.</a:t>
            </a:r>
          </a:p>
        </p:txBody>
      </p:sp>
    </p:spTree>
    <p:extLst>
      <p:ext uri="{BB962C8B-B14F-4D97-AF65-F5344CB8AC3E}">
        <p14:creationId xmlns:p14="http://schemas.microsoft.com/office/powerpoint/2010/main" val="36953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92182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Objective #1 – Understanding the risk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377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Setting the table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398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So, we live in earthquake country.</a:t>
            </a:r>
          </a:p>
          <a:p>
            <a:r>
              <a:rPr lang="en-US" sz="3600" dirty="0" smtClean="0"/>
              <a:t>This isn’t exactly a big surprise, but how often do people think about what this means for their lives, their communities, and beyond?</a:t>
            </a:r>
          </a:p>
          <a:p>
            <a:r>
              <a:rPr lang="en-US" sz="3600" dirty="0" smtClean="0"/>
              <a:t>Are we inured to our geology, and as a result ignore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45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Generational perspectives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484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last big earthquake in this area was the Loma Prieta quake in 1989.</a:t>
            </a:r>
          </a:p>
          <a:p>
            <a:r>
              <a:rPr lang="en-US" sz="3600" dirty="0" smtClean="0"/>
              <a:t>The 29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anniversary was last week.</a:t>
            </a:r>
          </a:p>
          <a:p>
            <a:r>
              <a:rPr lang="en-US" sz="3600" dirty="0" smtClean="0"/>
              <a:t>Curious children need to talk to grandparents about it, because their parents either weren’t alive or are too young to remember.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24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complacent and unprepared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5790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Intellectually, people get it.</a:t>
            </a:r>
          </a:p>
          <a:p>
            <a:r>
              <a:rPr lang="en-US" sz="3600" dirty="0" smtClean="0"/>
              <a:t>Generalization – we’re busy people with fleeting attention spans.</a:t>
            </a:r>
          </a:p>
          <a:p>
            <a:r>
              <a:rPr lang="en-US" sz="3600" dirty="0" smtClean="0"/>
              <a:t>Emotionally, we don’t have a personal frame of reference to draw upon which inhibits contemplation and action.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79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Haywired – New Information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55293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We have known about our three main fault lines for a long time:</a:t>
            </a:r>
          </a:p>
          <a:p>
            <a:pPr lvl="1"/>
            <a:r>
              <a:rPr lang="en-US" sz="3000" dirty="0" smtClean="0"/>
              <a:t>San Andreas</a:t>
            </a:r>
          </a:p>
          <a:p>
            <a:pPr lvl="1"/>
            <a:r>
              <a:rPr lang="en-US" sz="3000" dirty="0" smtClean="0"/>
              <a:t>Hayward</a:t>
            </a:r>
          </a:p>
          <a:p>
            <a:pPr lvl="1"/>
            <a:r>
              <a:rPr lang="en-US" sz="3000" dirty="0" smtClean="0"/>
              <a:t>Calaveras</a:t>
            </a:r>
          </a:p>
          <a:p>
            <a:r>
              <a:rPr lang="en-US" sz="3600" dirty="0" smtClean="0"/>
              <a:t>The USGS has conducted new research on the Hayward Fault, called “HayWired”.</a:t>
            </a:r>
          </a:p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www.youtube.com/watch?v=aRLb3PmIYFc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50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93489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Checking out the map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293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1" y="-36034"/>
            <a:ext cx="4702629" cy="68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353</TotalTime>
  <Words>603</Words>
  <Application>Microsoft Office PowerPoint</Application>
  <PresentationFormat>Widescreen</PresentationFormat>
  <Paragraphs>102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Bookman Old Style</vt:lpstr>
      <vt:lpstr>Rockwell</vt:lpstr>
      <vt:lpstr>Damask</vt:lpstr>
      <vt:lpstr>HayWired We Can Outsmart Disaster</vt:lpstr>
      <vt:lpstr>Today’s Objectives</vt:lpstr>
      <vt:lpstr>Objective #1 – Understanding the risk</vt:lpstr>
      <vt:lpstr>Setting the table</vt:lpstr>
      <vt:lpstr>Generational perspectives</vt:lpstr>
      <vt:lpstr>we are complacent and unprepared</vt:lpstr>
      <vt:lpstr>Haywired – New Information</vt:lpstr>
      <vt:lpstr>Checking out the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Anticipated consequences</vt:lpstr>
      <vt:lpstr>More consequences</vt:lpstr>
      <vt:lpstr>Water restoration</vt:lpstr>
      <vt:lpstr>Long-term consequences</vt:lpstr>
      <vt:lpstr>So – what to do?</vt:lpstr>
      <vt:lpstr>Objective #2 – Applying information to Livermore and Las positas College</vt:lpstr>
      <vt:lpstr>LPC Advantages</vt:lpstr>
      <vt:lpstr>Work to be done at LPC</vt:lpstr>
      <vt:lpstr>Objective #3 – preparedness steps for the home, the workplace, &amp; the community</vt:lpstr>
      <vt:lpstr>Disaster Home preparedness in short</vt:lpstr>
      <vt:lpstr>Know your risks</vt:lpstr>
      <vt:lpstr>Planning – home, workplace, community</vt:lpstr>
      <vt:lpstr>Disaster supplies – see handouts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HayWired We Can Outsmart Disaster</dc:title>
  <dc:creator>Jim Yoke</dc:creator>
  <cp:lastModifiedBy>Las Positas College</cp:lastModifiedBy>
  <cp:revision>19</cp:revision>
  <dcterms:created xsi:type="dcterms:W3CDTF">2018-10-23T15:19:11Z</dcterms:created>
  <dcterms:modified xsi:type="dcterms:W3CDTF">2018-10-23T21:58:58Z</dcterms:modified>
</cp:coreProperties>
</file>