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3.jpg" ContentType="image/jpeg"/>
  <Override PartName="/ppt/media/image4.jpg" ContentType="image/jpeg"/>
  <Override PartName="/ppt/media/image5.jpg" ContentType="image/jpeg"/>
  <Override PartName="/ppt/media/image7.JPG" ContentType="image/jpeg"/>
  <Override PartName="/ppt/media/image15.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6" r:id="rId5"/>
    <p:sldId id="297" r:id="rId6"/>
    <p:sldId id="263" r:id="rId7"/>
    <p:sldId id="264" r:id="rId8"/>
    <p:sldId id="265" r:id="rId9"/>
    <p:sldId id="267" r:id="rId10"/>
    <p:sldId id="268" r:id="rId11"/>
    <p:sldId id="269" r:id="rId12"/>
    <p:sldId id="270" r:id="rId13"/>
    <p:sldId id="274" r:id="rId14"/>
    <p:sldId id="275" r:id="rId15"/>
    <p:sldId id="272" r:id="rId16"/>
    <p:sldId id="273" r:id="rId17"/>
    <p:sldId id="277" r:id="rId18"/>
    <p:sldId id="278" r:id="rId19"/>
    <p:sldId id="279" r:id="rId20"/>
    <p:sldId id="280" r:id="rId21"/>
    <p:sldId id="271" r:id="rId22"/>
    <p:sldId id="281" r:id="rId23"/>
    <p:sldId id="282" r:id="rId24"/>
    <p:sldId id="284" r:id="rId25"/>
    <p:sldId id="286" r:id="rId26"/>
    <p:sldId id="287" r:id="rId27"/>
    <p:sldId id="288" r:id="rId28"/>
    <p:sldId id="289" r:id="rId29"/>
    <p:sldId id="290" r:id="rId30"/>
    <p:sldId id="292" r:id="rId31"/>
    <p:sldId id="293" r:id="rId32"/>
    <p:sldId id="295" r:id="rId33"/>
    <p:sldId id="296" r:id="rId34"/>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W Hasten" initials="LH" lastIdx="0" clrIdx="0">
    <p:extLst>
      <p:ext uri="{19B8F6BF-5375-455C-9EA6-DF929625EA0E}">
        <p15:presenceInfo xmlns:p15="http://schemas.microsoft.com/office/powerpoint/2012/main" userId="bb5c5da10435a1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60"/>
  </p:normalViewPr>
  <p:slideViewPr>
    <p:cSldViewPr>
      <p:cViewPr varScale="1">
        <p:scale>
          <a:sx n="59" d="100"/>
          <a:sy n="59" d="100"/>
        </p:scale>
        <p:origin x="2550"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A935B6-75EE-49B1-8FFE-FA7CD727DF68}"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7767648F-0614-4947-8410-46CAEEAB2022}">
      <dgm:prSet phldrT="[Text]"/>
      <dgm:spPr/>
      <dgm:t>
        <a:bodyPr/>
        <a:lstStyle/>
        <a:p>
          <a:r>
            <a:rPr lang="en-US" dirty="0"/>
            <a:t>Terminology</a:t>
          </a:r>
        </a:p>
      </dgm:t>
    </dgm:pt>
    <dgm:pt modelId="{D389E435-6B53-4331-A9E3-C926E2BAAEFF}" type="parTrans" cxnId="{38CA37B9-C0E5-403D-8DBA-6F22755A2499}">
      <dgm:prSet/>
      <dgm:spPr/>
      <dgm:t>
        <a:bodyPr/>
        <a:lstStyle/>
        <a:p>
          <a:endParaRPr lang="en-US"/>
        </a:p>
      </dgm:t>
    </dgm:pt>
    <dgm:pt modelId="{7454BA4A-B8A3-498E-AC32-E8FF9F1027C2}" type="sibTrans" cxnId="{38CA37B9-C0E5-403D-8DBA-6F22755A2499}">
      <dgm:prSet/>
      <dgm:spPr/>
      <dgm:t>
        <a:bodyPr/>
        <a:lstStyle/>
        <a:p>
          <a:endParaRPr lang="en-US"/>
        </a:p>
      </dgm:t>
    </dgm:pt>
    <dgm:pt modelId="{6CD05C58-8E6A-43AB-8C23-6B5DD4EF69D0}">
      <dgm:prSet phldrT="[Text]"/>
      <dgm:spPr/>
      <dgm:t>
        <a:bodyPr/>
        <a:lstStyle/>
        <a:p>
          <a:r>
            <a:rPr lang="en-US" dirty="0"/>
            <a:t>Creating a safe and non-discriminatory environment</a:t>
          </a:r>
        </a:p>
      </dgm:t>
    </dgm:pt>
    <dgm:pt modelId="{27C754BF-010D-4F1D-9DAF-61D7DD878F2F}" type="parTrans" cxnId="{4169EA99-088E-493C-BC21-6067A3A815B3}">
      <dgm:prSet/>
      <dgm:spPr/>
      <dgm:t>
        <a:bodyPr/>
        <a:lstStyle/>
        <a:p>
          <a:endParaRPr lang="en-US"/>
        </a:p>
      </dgm:t>
    </dgm:pt>
    <dgm:pt modelId="{AF7704F8-C097-4D38-8535-6309A21E8F4F}" type="sibTrans" cxnId="{4169EA99-088E-493C-BC21-6067A3A815B3}">
      <dgm:prSet/>
      <dgm:spPr/>
      <dgm:t>
        <a:bodyPr/>
        <a:lstStyle/>
        <a:p>
          <a:endParaRPr lang="en-US"/>
        </a:p>
      </dgm:t>
    </dgm:pt>
    <dgm:pt modelId="{9D9D6B11-2EA3-49EA-9DC6-142B9FB391DB}">
      <dgm:prSet phldrT="[Text]"/>
      <dgm:spPr/>
      <dgm:t>
        <a:bodyPr/>
        <a:lstStyle/>
        <a:p>
          <a:r>
            <a:rPr lang="en-US" dirty="0"/>
            <a:t>Identification Documents, Names, and Pronouns</a:t>
          </a:r>
        </a:p>
      </dgm:t>
    </dgm:pt>
    <dgm:pt modelId="{5BC22355-EA0B-4FA4-9632-BF57BC5D7961}" type="parTrans" cxnId="{08FAA5C1-2331-4102-8553-7668AA300EBF}">
      <dgm:prSet/>
      <dgm:spPr/>
      <dgm:t>
        <a:bodyPr/>
        <a:lstStyle/>
        <a:p>
          <a:endParaRPr lang="en-US"/>
        </a:p>
      </dgm:t>
    </dgm:pt>
    <dgm:pt modelId="{16364EB6-DDE2-4317-9211-BFCCA8328350}" type="sibTrans" cxnId="{08FAA5C1-2331-4102-8553-7668AA300EBF}">
      <dgm:prSet/>
      <dgm:spPr/>
      <dgm:t>
        <a:bodyPr/>
        <a:lstStyle/>
        <a:p>
          <a:endParaRPr lang="en-US"/>
        </a:p>
      </dgm:t>
    </dgm:pt>
    <dgm:pt modelId="{4AD786CA-D080-482D-A3B0-AABB8AC6756B}">
      <dgm:prSet phldrT="[Text]"/>
      <dgm:spPr/>
      <dgm:t>
        <a:bodyPr/>
        <a:lstStyle/>
        <a:p>
          <a:r>
            <a:rPr lang="en-US" dirty="0"/>
            <a:t>Sex-segregated activities and facilities</a:t>
          </a:r>
        </a:p>
      </dgm:t>
    </dgm:pt>
    <dgm:pt modelId="{29C63AEE-3BC7-4C72-89F9-F6DD1E26FE74}" type="parTrans" cxnId="{51247BB1-01C1-4B6F-A4C8-E1F8F6A4E949}">
      <dgm:prSet/>
      <dgm:spPr/>
      <dgm:t>
        <a:bodyPr/>
        <a:lstStyle/>
        <a:p>
          <a:endParaRPr lang="en-US"/>
        </a:p>
      </dgm:t>
    </dgm:pt>
    <dgm:pt modelId="{86835C62-039B-4A41-86E1-8D527606B75A}" type="sibTrans" cxnId="{51247BB1-01C1-4B6F-A4C8-E1F8F6A4E949}">
      <dgm:prSet/>
      <dgm:spPr/>
      <dgm:t>
        <a:bodyPr/>
        <a:lstStyle/>
        <a:p>
          <a:endParaRPr lang="en-US"/>
        </a:p>
      </dgm:t>
    </dgm:pt>
    <dgm:pt modelId="{CC979A6D-6262-41EB-95C6-56D536AD20A2}">
      <dgm:prSet phldrT="[Text]"/>
      <dgm:spPr/>
      <dgm:t>
        <a:bodyPr/>
        <a:lstStyle/>
        <a:p>
          <a:r>
            <a:rPr lang="en-US" dirty="0"/>
            <a:t>Privacy and education records</a:t>
          </a:r>
        </a:p>
      </dgm:t>
    </dgm:pt>
    <dgm:pt modelId="{F2BE7006-4E48-4DB0-BBDE-7D3B7670A514}" type="parTrans" cxnId="{62DCD7D7-15E7-449C-A128-093D1D8C3B66}">
      <dgm:prSet/>
      <dgm:spPr/>
      <dgm:t>
        <a:bodyPr/>
        <a:lstStyle/>
        <a:p>
          <a:endParaRPr lang="en-US"/>
        </a:p>
      </dgm:t>
    </dgm:pt>
    <dgm:pt modelId="{6902C9EE-C967-40AB-A73F-6540ED4B053E}" type="sibTrans" cxnId="{62DCD7D7-15E7-449C-A128-093D1D8C3B66}">
      <dgm:prSet/>
      <dgm:spPr/>
      <dgm:t>
        <a:bodyPr/>
        <a:lstStyle/>
        <a:p>
          <a:endParaRPr lang="en-US"/>
        </a:p>
      </dgm:t>
    </dgm:pt>
    <dgm:pt modelId="{7079EEFC-E727-4B55-AA9C-7E772871214D}" type="pres">
      <dgm:prSet presAssocID="{A0A935B6-75EE-49B1-8FFE-FA7CD727DF68}" presName="diagram" presStyleCnt="0">
        <dgm:presLayoutVars>
          <dgm:dir/>
          <dgm:resizeHandles val="exact"/>
        </dgm:presLayoutVars>
      </dgm:prSet>
      <dgm:spPr/>
      <dgm:t>
        <a:bodyPr/>
        <a:lstStyle/>
        <a:p>
          <a:endParaRPr lang="en-US"/>
        </a:p>
      </dgm:t>
    </dgm:pt>
    <dgm:pt modelId="{FEF8985C-A5C1-4ABE-BF48-13D6D91A9558}" type="pres">
      <dgm:prSet presAssocID="{7767648F-0614-4947-8410-46CAEEAB2022}" presName="node" presStyleLbl="node1" presStyleIdx="0" presStyleCnt="5">
        <dgm:presLayoutVars>
          <dgm:bulletEnabled val="1"/>
        </dgm:presLayoutVars>
      </dgm:prSet>
      <dgm:spPr/>
      <dgm:t>
        <a:bodyPr/>
        <a:lstStyle/>
        <a:p>
          <a:endParaRPr lang="en-US"/>
        </a:p>
      </dgm:t>
    </dgm:pt>
    <dgm:pt modelId="{F6C5A555-DDDF-4AB2-ADDE-8C2F13F66859}" type="pres">
      <dgm:prSet presAssocID="{7454BA4A-B8A3-498E-AC32-E8FF9F1027C2}" presName="sibTrans" presStyleCnt="0"/>
      <dgm:spPr/>
    </dgm:pt>
    <dgm:pt modelId="{B6260E69-8495-41B1-B1B7-43443FBA04AA}" type="pres">
      <dgm:prSet presAssocID="{6CD05C58-8E6A-43AB-8C23-6B5DD4EF69D0}" presName="node" presStyleLbl="node1" presStyleIdx="1" presStyleCnt="5">
        <dgm:presLayoutVars>
          <dgm:bulletEnabled val="1"/>
        </dgm:presLayoutVars>
      </dgm:prSet>
      <dgm:spPr/>
      <dgm:t>
        <a:bodyPr/>
        <a:lstStyle/>
        <a:p>
          <a:endParaRPr lang="en-US"/>
        </a:p>
      </dgm:t>
    </dgm:pt>
    <dgm:pt modelId="{A3AC4914-9279-43C9-9740-EC7D076F411B}" type="pres">
      <dgm:prSet presAssocID="{AF7704F8-C097-4D38-8535-6309A21E8F4F}" presName="sibTrans" presStyleCnt="0"/>
      <dgm:spPr/>
    </dgm:pt>
    <dgm:pt modelId="{45924672-4E81-477C-9538-2DB73C0177A9}" type="pres">
      <dgm:prSet presAssocID="{9D9D6B11-2EA3-49EA-9DC6-142B9FB391DB}" presName="node" presStyleLbl="node1" presStyleIdx="2" presStyleCnt="5">
        <dgm:presLayoutVars>
          <dgm:bulletEnabled val="1"/>
        </dgm:presLayoutVars>
      </dgm:prSet>
      <dgm:spPr/>
      <dgm:t>
        <a:bodyPr/>
        <a:lstStyle/>
        <a:p>
          <a:endParaRPr lang="en-US"/>
        </a:p>
      </dgm:t>
    </dgm:pt>
    <dgm:pt modelId="{6141A152-1226-4A1E-8576-88EF021F7ED9}" type="pres">
      <dgm:prSet presAssocID="{16364EB6-DDE2-4317-9211-BFCCA8328350}" presName="sibTrans" presStyleCnt="0"/>
      <dgm:spPr/>
    </dgm:pt>
    <dgm:pt modelId="{ABD783E5-8D9D-4640-8C0C-DA88EA18F606}" type="pres">
      <dgm:prSet presAssocID="{4AD786CA-D080-482D-A3B0-AABB8AC6756B}" presName="node" presStyleLbl="node1" presStyleIdx="3" presStyleCnt="5">
        <dgm:presLayoutVars>
          <dgm:bulletEnabled val="1"/>
        </dgm:presLayoutVars>
      </dgm:prSet>
      <dgm:spPr/>
      <dgm:t>
        <a:bodyPr/>
        <a:lstStyle/>
        <a:p>
          <a:endParaRPr lang="en-US"/>
        </a:p>
      </dgm:t>
    </dgm:pt>
    <dgm:pt modelId="{C28DB485-6C06-4092-AC2D-17DA3693E6D0}" type="pres">
      <dgm:prSet presAssocID="{86835C62-039B-4A41-86E1-8D527606B75A}" presName="sibTrans" presStyleCnt="0"/>
      <dgm:spPr/>
    </dgm:pt>
    <dgm:pt modelId="{D532F83A-D62F-4DDB-A7D7-B78D78849ABC}" type="pres">
      <dgm:prSet presAssocID="{CC979A6D-6262-41EB-95C6-56D536AD20A2}" presName="node" presStyleLbl="node1" presStyleIdx="4" presStyleCnt="5">
        <dgm:presLayoutVars>
          <dgm:bulletEnabled val="1"/>
        </dgm:presLayoutVars>
      </dgm:prSet>
      <dgm:spPr/>
      <dgm:t>
        <a:bodyPr/>
        <a:lstStyle/>
        <a:p>
          <a:endParaRPr lang="en-US"/>
        </a:p>
      </dgm:t>
    </dgm:pt>
  </dgm:ptLst>
  <dgm:cxnLst>
    <dgm:cxn modelId="{391A0B4A-8E64-4415-874A-60DA700BF464}" type="presOf" srcId="{9D9D6B11-2EA3-49EA-9DC6-142B9FB391DB}" destId="{45924672-4E81-477C-9538-2DB73C0177A9}" srcOrd="0" destOrd="0" presId="urn:microsoft.com/office/officeart/2005/8/layout/default"/>
    <dgm:cxn modelId="{38CA37B9-C0E5-403D-8DBA-6F22755A2499}" srcId="{A0A935B6-75EE-49B1-8FFE-FA7CD727DF68}" destId="{7767648F-0614-4947-8410-46CAEEAB2022}" srcOrd="0" destOrd="0" parTransId="{D389E435-6B53-4331-A9E3-C926E2BAAEFF}" sibTransId="{7454BA4A-B8A3-498E-AC32-E8FF9F1027C2}"/>
    <dgm:cxn modelId="{F8994336-A06F-40B7-BD95-E8C0076DC108}" type="presOf" srcId="{4AD786CA-D080-482D-A3B0-AABB8AC6756B}" destId="{ABD783E5-8D9D-4640-8C0C-DA88EA18F606}" srcOrd="0" destOrd="0" presId="urn:microsoft.com/office/officeart/2005/8/layout/default"/>
    <dgm:cxn modelId="{62DCD7D7-15E7-449C-A128-093D1D8C3B66}" srcId="{A0A935B6-75EE-49B1-8FFE-FA7CD727DF68}" destId="{CC979A6D-6262-41EB-95C6-56D536AD20A2}" srcOrd="4" destOrd="0" parTransId="{F2BE7006-4E48-4DB0-BBDE-7D3B7670A514}" sibTransId="{6902C9EE-C967-40AB-A73F-6540ED4B053E}"/>
    <dgm:cxn modelId="{7A6F0DE2-A45B-4FB5-B289-BBFEF25EBBBD}" type="presOf" srcId="{6CD05C58-8E6A-43AB-8C23-6B5DD4EF69D0}" destId="{B6260E69-8495-41B1-B1B7-43443FBA04AA}" srcOrd="0" destOrd="0" presId="urn:microsoft.com/office/officeart/2005/8/layout/default"/>
    <dgm:cxn modelId="{4169EA99-088E-493C-BC21-6067A3A815B3}" srcId="{A0A935B6-75EE-49B1-8FFE-FA7CD727DF68}" destId="{6CD05C58-8E6A-43AB-8C23-6B5DD4EF69D0}" srcOrd="1" destOrd="0" parTransId="{27C754BF-010D-4F1D-9DAF-61D7DD878F2F}" sibTransId="{AF7704F8-C097-4D38-8535-6309A21E8F4F}"/>
    <dgm:cxn modelId="{AA557A79-4AC3-4838-9C1E-BE8E10D3FADC}" type="presOf" srcId="{A0A935B6-75EE-49B1-8FFE-FA7CD727DF68}" destId="{7079EEFC-E727-4B55-AA9C-7E772871214D}" srcOrd="0" destOrd="0" presId="urn:microsoft.com/office/officeart/2005/8/layout/default"/>
    <dgm:cxn modelId="{08FAA5C1-2331-4102-8553-7668AA300EBF}" srcId="{A0A935B6-75EE-49B1-8FFE-FA7CD727DF68}" destId="{9D9D6B11-2EA3-49EA-9DC6-142B9FB391DB}" srcOrd="2" destOrd="0" parTransId="{5BC22355-EA0B-4FA4-9632-BF57BC5D7961}" sibTransId="{16364EB6-DDE2-4317-9211-BFCCA8328350}"/>
    <dgm:cxn modelId="{51247BB1-01C1-4B6F-A4C8-E1F8F6A4E949}" srcId="{A0A935B6-75EE-49B1-8FFE-FA7CD727DF68}" destId="{4AD786CA-D080-482D-A3B0-AABB8AC6756B}" srcOrd="3" destOrd="0" parTransId="{29C63AEE-3BC7-4C72-89F9-F6DD1E26FE74}" sibTransId="{86835C62-039B-4A41-86E1-8D527606B75A}"/>
    <dgm:cxn modelId="{F04C8540-FD66-46C0-A6AB-B7D8D0DE11C3}" type="presOf" srcId="{CC979A6D-6262-41EB-95C6-56D536AD20A2}" destId="{D532F83A-D62F-4DDB-A7D7-B78D78849ABC}" srcOrd="0" destOrd="0" presId="urn:microsoft.com/office/officeart/2005/8/layout/default"/>
    <dgm:cxn modelId="{9CE759C2-3368-41CE-8B2C-162E990B67ED}" type="presOf" srcId="{7767648F-0614-4947-8410-46CAEEAB2022}" destId="{FEF8985C-A5C1-4ABE-BF48-13D6D91A9558}" srcOrd="0" destOrd="0" presId="urn:microsoft.com/office/officeart/2005/8/layout/default"/>
    <dgm:cxn modelId="{D22ED33F-874A-4B37-8C03-7C27BD46E933}" type="presParOf" srcId="{7079EEFC-E727-4B55-AA9C-7E772871214D}" destId="{FEF8985C-A5C1-4ABE-BF48-13D6D91A9558}" srcOrd="0" destOrd="0" presId="urn:microsoft.com/office/officeart/2005/8/layout/default"/>
    <dgm:cxn modelId="{06D4DE0F-D4CC-4ADD-97B0-E45248A26DCD}" type="presParOf" srcId="{7079EEFC-E727-4B55-AA9C-7E772871214D}" destId="{F6C5A555-DDDF-4AB2-ADDE-8C2F13F66859}" srcOrd="1" destOrd="0" presId="urn:microsoft.com/office/officeart/2005/8/layout/default"/>
    <dgm:cxn modelId="{8265728F-A0B4-411B-9178-3AA59CC369E6}" type="presParOf" srcId="{7079EEFC-E727-4B55-AA9C-7E772871214D}" destId="{B6260E69-8495-41B1-B1B7-43443FBA04AA}" srcOrd="2" destOrd="0" presId="urn:microsoft.com/office/officeart/2005/8/layout/default"/>
    <dgm:cxn modelId="{473BA3D8-B815-4AD9-B52C-98E5871921AA}" type="presParOf" srcId="{7079EEFC-E727-4B55-AA9C-7E772871214D}" destId="{A3AC4914-9279-43C9-9740-EC7D076F411B}" srcOrd="3" destOrd="0" presId="urn:microsoft.com/office/officeart/2005/8/layout/default"/>
    <dgm:cxn modelId="{D79B23F5-3F59-4197-91F1-3AF5AA3BD9C4}" type="presParOf" srcId="{7079EEFC-E727-4B55-AA9C-7E772871214D}" destId="{45924672-4E81-477C-9538-2DB73C0177A9}" srcOrd="4" destOrd="0" presId="urn:microsoft.com/office/officeart/2005/8/layout/default"/>
    <dgm:cxn modelId="{FF88E38B-4537-4C12-AD4B-9BCA23D18B47}" type="presParOf" srcId="{7079EEFC-E727-4B55-AA9C-7E772871214D}" destId="{6141A152-1226-4A1E-8576-88EF021F7ED9}" srcOrd="5" destOrd="0" presId="urn:microsoft.com/office/officeart/2005/8/layout/default"/>
    <dgm:cxn modelId="{E0EB2B50-BA38-4997-B6FA-6094013C0094}" type="presParOf" srcId="{7079EEFC-E727-4B55-AA9C-7E772871214D}" destId="{ABD783E5-8D9D-4640-8C0C-DA88EA18F606}" srcOrd="6" destOrd="0" presId="urn:microsoft.com/office/officeart/2005/8/layout/default"/>
    <dgm:cxn modelId="{BBEEC32C-6023-489A-ACBA-34B994E8B7E2}" type="presParOf" srcId="{7079EEFC-E727-4B55-AA9C-7E772871214D}" destId="{C28DB485-6C06-4092-AC2D-17DA3693E6D0}" srcOrd="7" destOrd="0" presId="urn:microsoft.com/office/officeart/2005/8/layout/default"/>
    <dgm:cxn modelId="{813100BD-685C-400A-838A-EC4FD4FFF764}" type="presParOf" srcId="{7079EEFC-E727-4B55-AA9C-7E772871214D}" destId="{D532F83A-D62F-4DDB-A7D7-B78D78849ABC}" srcOrd="8"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8985C-A5C1-4ABE-BF48-13D6D91A9558}">
      <dsp:nvSpPr>
        <dsp:cNvPr id="0" name=""/>
        <dsp:cNvSpPr/>
      </dsp:nvSpPr>
      <dsp:spPr>
        <a:xfrm>
          <a:off x="576986" y="2951"/>
          <a:ext cx="2359248" cy="1415549"/>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Terminology</a:t>
          </a:r>
        </a:p>
      </dsp:txBody>
      <dsp:txXfrm>
        <a:off x="576986" y="2951"/>
        <a:ext cx="2359248" cy="1415549"/>
      </dsp:txXfrm>
    </dsp:sp>
    <dsp:sp modelId="{B6260E69-8495-41B1-B1B7-43443FBA04AA}">
      <dsp:nvSpPr>
        <dsp:cNvPr id="0" name=""/>
        <dsp:cNvSpPr/>
      </dsp:nvSpPr>
      <dsp:spPr>
        <a:xfrm>
          <a:off x="3172160" y="2951"/>
          <a:ext cx="2359248" cy="141554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Creating a safe and non-discriminatory environment</a:t>
          </a:r>
        </a:p>
      </dsp:txBody>
      <dsp:txXfrm>
        <a:off x="3172160" y="2951"/>
        <a:ext cx="2359248" cy="1415549"/>
      </dsp:txXfrm>
    </dsp:sp>
    <dsp:sp modelId="{45924672-4E81-477C-9538-2DB73C0177A9}">
      <dsp:nvSpPr>
        <dsp:cNvPr id="0" name=""/>
        <dsp:cNvSpPr/>
      </dsp:nvSpPr>
      <dsp:spPr>
        <a:xfrm>
          <a:off x="576986" y="1654425"/>
          <a:ext cx="2359248" cy="1415549"/>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Identification Documents, Names, and Pronouns</a:t>
          </a:r>
        </a:p>
      </dsp:txBody>
      <dsp:txXfrm>
        <a:off x="576986" y="1654425"/>
        <a:ext cx="2359248" cy="1415549"/>
      </dsp:txXfrm>
    </dsp:sp>
    <dsp:sp modelId="{ABD783E5-8D9D-4640-8C0C-DA88EA18F606}">
      <dsp:nvSpPr>
        <dsp:cNvPr id="0" name=""/>
        <dsp:cNvSpPr/>
      </dsp:nvSpPr>
      <dsp:spPr>
        <a:xfrm>
          <a:off x="3172160" y="1654425"/>
          <a:ext cx="2359248" cy="1415549"/>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Sex-segregated activities and facilities</a:t>
          </a:r>
        </a:p>
      </dsp:txBody>
      <dsp:txXfrm>
        <a:off x="3172160" y="1654425"/>
        <a:ext cx="2359248" cy="1415549"/>
      </dsp:txXfrm>
    </dsp:sp>
    <dsp:sp modelId="{D532F83A-D62F-4DDB-A7D7-B78D78849ABC}">
      <dsp:nvSpPr>
        <dsp:cNvPr id="0" name=""/>
        <dsp:cNvSpPr/>
      </dsp:nvSpPr>
      <dsp:spPr>
        <a:xfrm>
          <a:off x="1874573" y="3305899"/>
          <a:ext cx="2359248" cy="1415549"/>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Privacy and education records</a:t>
          </a:r>
        </a:p>
      </dsp:txBody>
      <dsp:txXfrm>
        <a:off x="1874573" y="3305899"/>
        <a:ext cx="2359248" cy="141554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5"/>
            <a:ext cx="660654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5"/>
            <a:ext cx="54406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620" y="2313433"/>
            <a:ext cx="338099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3"/>
            <a:ext cx="3380994"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8620" y="402337"/>
            <a:ext cx="699516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620" y="2313433"/>
            <a:ext cx="699516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3"/>
            <a:ext cx="2487168"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3"/>
            <a:ext cx="1787652"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10/18/2017</a:t>
            </a:fld>
            <a:endParaRPr lang="en-US"/>
          </a:p>
        </p:txBody>
      </p:sp>
      <p:sp>
        <p:nvSpPr>
          <p:cNvPr id="6" name="Holder 6"/>
          <p:cNvSpPr>
            <a:spLocks noGrp="1"/>
          </p:cNvSpPr>
          <p:nvPr>
            <p:ph type="sldNum" sz="quarter" idx="7"/>
          </p:nvPr>
        </p:nvSpPr>
        <p:spPr>
          <a:xfrm>
            <a:off x="5596128" y="9354313"/>
            <a:ext cx="1787652"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52">
        <a:defRPr>
          <a:latin typeface="+mn-lt"/>
          <a:ea typeface="+mn-ea"/>
          <a:cs typeface="+mn-cs"/>
        </a:defRPr>
      </a:lvl2pPr>
      <a:lvl3pPr marL="914504">
        <a:defRPr>
          <a:latin typeface="+mn-lt"/>
          <a:ea typeface="+mn-ea"/>
          <a:cs typeface="+mn-cs"/>
        </a:defRPr>
      </a:lvl3pPr>
      <a:lvl4pPr marL="1371757">
        <a:defRPr>
          <a:latin typeface="+mn-lt"/>
          <a:ea typeface="+mn-ea"/>
          <a:cs typeface="+mn-cs"/>
        </a:defRPr>
      </a:lvl4pPr>
      <a:lvl5pPr marL="1829009">
        <a:defRPr>
          <a:latin typeface="+mn-lt"/>
          <a:ea typeface="+mn-ea"/>
          <a:cs typeface="+mn-cs"/>
        </a:defRPr>
      </a:lvl5pPr>
      <a:lvl6pPr marL="2286261">
        <a:defRPr>
          <a:latin typeface="+mn-lt"/>
          <a:ea typeface="+mn-ea"/>
          <a:cs typeface="+mn-cs"/>
        </a:defRPr>
      </a:lvl6pPr>
      <a:lvl7pPr marL="2743513">
        <a:defRPr>
          <a:latin typeface="+mn-lt"/>
          <a:ea typeface="+mn-ea"/>
          <a:cs typeface="+mn-cs"/>
        </a:defRPr>
      </a:lvl7pPr>
      <a:lvl8pPr marL="3200766">
        <a:defRPr>
          <a:latin typeface="+mn-lt"/>
          <a:ea typeface="+mn-ea"/>
          <a:cs typeface="+mn-cs"/>
        </a:defRPr>
      </a:lvl8pPr>
      <a:lvl9pPr marL="3658018">
        <a:defRPr>
          <a:latin typeface="+mn-lt"/>
          <a:ea typeface="+mn-ea"/>
          <a:cs typeface="+mn-cs"/>
        </a:defRPr>
      </a:lvl9pPr>
    </p:bodyStyle>
    <p:otherStyle>
      <a:lvl1pPr marL="0">
        <a:defRPr>
          <a:latin typeface="+mn-lt"/>
          <a:ea typeface="+mn-ea"/>
          <a:cs typeface="+mn-cs"/>
        </a:defRPr>
      </a:lvl1pPr>
      <a:lvl2pPr marL="457252">
        <a:defRPr>
          <a:latin typeface="+mn-lt"/>
          <a:ea typeface="+mn-ea"/>
          <a:cs typeface="+mn-cs"/>
        </a:defRPr>
      </a:lvl2pPr>
      <a:lvl3pPr marL="914504">
        <a:defRPr>
          <a:latin typeface="+mn-lt"/>
          <a:ea typeface="+mn-ea"/>
          <a:cs typeface="+mn-cs"/>
        </a:defRPr>
      </a:lvl3pPr>
      <a:lvl4pPr marL="1371757">
        <a:defRPr>
          <a:latin typeface="+mn-lt"/>
          <a:ea typeface="+mn-ea"/>
          <a:cs typeface="+mn-cs"/>
        </a:defRPr>
      </a:lvl4pPr>
      <a:lvl5pPr marL="1829009">
        <a:defRPr>
          <a:latin typeface="+mn-lt"/>
          <a:ea typeface="+mn-ea"/>
          <a:cs typeface="+mn-cs"/>
        </a:defRPr>
      </a:lvl5pPr>
      <a:lvl6pPr marL="2286261">
        <a:defRPr>
          <a:latin typeface="+mn-lt"/>
          <a:ea typeface="+mn-ea"/>
          <a:cs typeface="+mn-cs"/>
        </a:defRPr>
      </a:lvl6pPr>
      <a:lvl7pPr marL="2743513">
        <a:defRPr>
          <a:latin typeface="+mn-lt"/>
          <a:ea typeface="+mn-ea"/>
          <a:cs typeface="+mn-cs"/>
        </a:defRPr>
      </a:lvl7pPr>
      <a:lvl8pPr marL="3200766">
        <a:defRPr>
          <a:latin typeface="+mn-lt"/>
          <a:ea typeface="+mn-ea"/>
          <a:cs typeface="+mn-cs"/>
        </a:defRPr>
      </a:lvl8pPr>
      <a:lvl9pPr marL="365801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hyperlink" Target="https://www2.ed.gov/about/offices/list/ocr/lgbt.html" TargetMode="External"/><Relationship Id="rId4" Type="http://schemas.openxmlformats.org/officeDocument/2006/relationships/hyperlink" Target="mailto:Ed.Language.Assistance@ed.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jpg"/><Relationship Id="rId7" Type="http://schemas.openxmlformats.org/officeDocument/2006/relationships/diagramLayout" Target="../diagrams/layout1.xml"/><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diagramData" Target="../diagrams/data1.xml"/><Relationship Id="rId5" Type="http://schemas.openxmlformats.org/officeDocument/2006/relationships/hyperlink" Target="mailto:education@usdoj.gov" TargetMode="External"/><Relationship Id="rId10" Type="http://schemas.microsoft.com/office/2007/relationships/diagramDrawing" Target="../diagrams/drawing1.xml"/><Relationship Id="rId4" Type="http://schemas.openxmlformats.org/officeDocument/2006/relationships/hyperlink" Target="mailto:ocr@ed.gov" TargetMode="External"/><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1450" y="263525"/>
            <a:ext cx="927100" cy="93345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185468" y="894333"/>
            <a:ext cx="1709420" cy="382156"/>
          </a:xfrm>
          <a:prstGeom prst="rect">
            <a:avLst/>
          </a:prstGeom>
        </p:spPr>
        <p:txBody>
          <a:bodyPr vert="horz" wrap="square" lIns="0" tIns="12700" rIns="0" bIns="0" rtlCol="0">
            <a:spAutoFit/>
          </a:bodyPr>
          <a:lstStyle/>
          <a:p>
            <a:pPr marL="12701">
              <a:spcBef>
                <a:spcPts val="100"/>
              </a:spcBef>
            </a:pPr>
            <a:r>
              <a:rPr sz="1200" b="1" spc="-5" dirty="0">
                <a:solidFill>
                  <a:srgbClr val="0F233D"/>
                </a:solidFill>
                <a:latin typeface="Calibri"/>
                <a:cs typeface="Calibri"/>
              </a:rPr>
              <a:t>U.S. Department of</a:t>
            </a:r>
            <a:r>
              <a:rPr sz="1200" b="1" spc="-10" dirty="0">
                <a:solidFill>
                  <a:srgbClr val="0F233D"/>
                </a:solidFill>
                <a:latin typeface="Calibri"/>
                <a:cs typeface="Calibri"/>
              </a:rPr>
              <a:t> </a:t>
            </a:r>
            <a:r>
              <a:rPr sz="1200" b="1" spc="-5" dirty="0">
                <a:solidFill>
                  <a:srgbClr val="0F233D"/>
                </a:solidFill>
                <a:latin typeface="Calibri"/>
                <a:cs typeface="Calibri"/>
              </a:rPr>
              <a:t>Justice</a:t>
            </a:r>
            <a:endParaRPr sz="1200">
              <a:latin typeface="Calibri"/>
              <a:cs typeface="Calibri"/>
            </a:endParaRPr>
          </a:p>
          <a:p>
            <a:pPr marL="12701">
              <a:spcBef>
                <a:spcPts val="25"/>
              </a:spcBef>
            </a:pPr>
            <a:r>
              <a:rPr sz="1200" i="1" spc="-5" dirty="0">
                <a:solidFill>
                  <a:srgbClr val="0F233D"/>
                </a:solidFill>
                <a:latin typeface="Calibri"/>
                <a:cs typeface="Calibri"/>
              </a:rPr>
              <a:t>Civil Rights</a:t>
            </a:r>
            <a:r>
              <a:rPr sz="1200" i="1" spc="-40" dirty="0">
                <a:solidFill>
                  <a:srgbClr val="0F233D"/>
                </a:solidFill>
                <a:latin typeface="Calibri"/>
                <a:cs typeface="Calibri"/>
              </a:rPr>
              <a:t> </a:t>
            </a:r>
            <a:r>
              <a:rPr sz="1200" i="1" spc="-5" dirty="0">
                <a:solidFill>
                  <a:srgbClr val="0F233D"/>
                </a:solidFill>
                <a:latin typeface="Calibri"/>
                <a:cs typeface="Calibri"/>
              </a:rPr>
              <a:t>Division</a:t>
            </a:r>
            <a:endParaRPr sz="1200">
              <a:latin typeface="Calibri"/>
              <a:cs typeface="Calibri"/>
            </a:endParaRPr>
          </a:p>
        </p:txBody>
      </p:sp>
      <p:sp>
        <p:nvSpPr>
          <p:cNvPr id="4" name="object 4"/>
          <p:cNvSpPr/>
          <p:nvPr/>
        </p:nvSpPr>
        <p:spPr>
          <a:xfrm>
            <a:off x="6591300" y="238125"/>
            <a:ext cx="933450" cy="9525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4613528" y="894333"/>
            <a:ext cx="1915795" cy="382156"/>
          </a:xfrm>
          <a:prstGeom prst="rect">
            <a:avLst/>
          </a:prstGeom>
        </p:spPr>
        <p:txBody>
          <a:bodyPr vert="horz" wrap="square" lIns="0" tIns="12700" rIns="0" bIns="0" rtlCol="0">
            <a:spAutoFit/>
          </a:bodyPr>
          <a:lstStyle/>
          <a:p>
            <a:pPr marL="12701">
              <a:spcBef>
                <a:spcPts val="100"/>
              </a:spcBef>
            </a:pPr>
            <a:r>
              <a:rPr sz="1200" b="1" dirty="0">
                <a:solidFill>
                  <a:srgbClr val="0F233D"/>
                </a:solidFill>
                <a:latin typeface="Calibri"/>
                <a:cs typeface="Calibri"/>
              </a:rPr>
              <a:t>U.S. </a:t>
            </a:r>
            <a:r>
              <a:rPr sz="1200" b="1" spc="-5" dirty="0">
                <a:solidFill>
                  <a:srgbClr val="0F233D"/>
                </a:solidFill>
                <a:latin typeface="Calibri"/>
                <a:cs typeface="Calibri"/>
              </a:rPr>
              <a:t>Department of</a:t>
            </a:r>
            <a:r>
              <a:rPr sz="1200" b="1" spc="-40" dirty="0">
                <a:solidFill>
                  <a:srgbClr val="0F233D"/>
                </a:solidFill>
                <a:latin typeface="Calibri"/>
                <a:cs typeface="Calibri"/>
              </a:rPr>
              <a:t> </a:t>
            </a:r>
            <a:r>
              <a:rPr sz="1200" b="1" spc="-5" dirty="0">
                <a:solidFill>
                  <a:srgbClr val="0F233D"/>
                </a:solidFill>
                <a:latin typeface="Calibri"/>
                <a:cs typeface="Calibri"/>
              </a:rPr>
              <a:t>Education</a:t>
            </a:r>
            <a:endParaRPr sz="1200">
              <a:latin typeface="Calibri"/>
              <a:cs typeface="Calibri"/>
            </a:endParaRPr>
          </a:p>
          <a:p>
            <a:pPr marL="621101">
              <a:spcBef>
                <a:spcPts val="25"/>
              </a:spcBef>
            </a:pPr>
            <a:r>
              <a:rPr sz="1200" i="1" spc="-5" dirty="0">
                <a:solidFill>
                  <a:srgbClr val="0F233D"/>
                </a:solidFill>
                <a:latin typeface="Calibri"/>
                <a:cs typeface="Calibri"/>
              </a:rPr>
              <a:t>Office for Civil</a:t>
            </a:r>
            <a:r>
              <a:rPr sz="1200" i="1" spc="-55" dirty="0">
                <a:solidFill>
                  <a:srgbClr val="0F233D"/>
                </a:solidFill>
                <a:latin typeface="Calibri"/>
                <a:cs typeface="Calibri"/>
              </a:rPr>
              <a:t> </a:t>
            </a:r>
            <a:r>
              <a:rPr sz="1200" i="1" spc="-5" dirty="0">
                <a:solidFill>
                  <a:srgbClr val="0F233D"/>
                </a:solidFill>
                <a:latin typeface="Calibri"/>
                <a:cs typeface="Calibri"/>
              </a:rPr>
              <a:t>Rights</a:t>
            </a:r>
            <a:endParaRPr sz="1200">
              <a:latin typeface="Calibri"/>
              <a:cs typeface="Calibri"/>
            </a:endParaRPr>
          </a:p>
        </p:txBody>
      </p:sp>
      <p:sp>
        <p:nvSpPr>
          <p:cNvPr id="6" name="object 6"/>
          <p:cNvSpPr txBox="1"/>
          <p:nvPr/>
        </p:nvSpPr>
        <p:spPr>
          <a:xfrm>
            <a:off x="902004" y="1392682"/>
            <a:ext cx="5958840" cy="7546168"/>
          </a:xfrm>
          <a:prstGeom prst="rect">
            <a:avLst/>
          </a:prstGeom>
        </p:spPr>
        <p:txBody>
          <a:bodyPr vert="horz" wrap="square" lIns="0" tIns="7620" rIns="0" bIns="0" rtlCol="0">
            <a:spAutoFit/>
          </a:bodyPr>
          <a:lstStyle/>
          <a:p>
            <a:pPr marL="2029057" marR="1471463" indent="-539812">
              <a:lnSpc>
                <a:spcPct val="102499"/>
              </a:lnSpc>
              <a:spcBef>
                <a:spcPts val="60"/>
              </a:spcBef>
            </a:pPr>
            <a:r>
              <a:rPr sz="1200" b="1" spc="-5" dirty="0">
                <a:latin typeface="Calibri"/>
                <a:cs typeface="Calibri"/>
              </a:rPr>
              <a:t>Dear Colleague Letter on Transgender Students  </a:t>
            </a:r>
            <a:r>
              <a:rPr sz="1200" b="1" u="sng" spc="-5" dirty="0">
                <a:latin typeface="Calibri"/>
                <a:cs typeface="Calibri"/>
              </a:rPr>
              <a:t>Notice </a:t>
            </a:r>
            <a:r>
              <a:rPr sz="1200" b="1" u="sng" dirty="0">
                <a:latin typeface="Calibri"/>
                <a:cs typeface="Calibri"/>
              </a:rPr>
              <a:t>of </a:t>
            </a:r>
            <a:r>
              <a:rPr sz="1200" b="1" u="sng" spc="-5" dirty="0">
                <a:latin typeface="Calibri"/>
                <a:cs typeface="Calibri"/>
              </a:rPr>
              <a:t>Language</a:t>
            </a:r>
            <a:r>
              <a:rPr sz="1200" b="1" u="sng" spc="-15" dirty="0">
                <a:latin typeface="Calibri"/>
                <a:cs typeface="Calibri"/>
              </a:rPr>
              <a:t> </a:t>
            </a:r>
            <a:r>
              <a:rPr sz="1200" b="1" u="sng" spc="-5" dirty="0">
                <a:latin typeface="Calibri"/>
                <a:cs typeface="Calibri"/>
              </a:rPr>
              <a:t>Assistance</a:t>
            </a:r>
            <a:endParaRPr sz="1200" dirty="0">
              <a:latin typeface="Calibri"/>
              <a:cs typeface="Calibri"/>
            </a:endParaRPr>
          </a:p>
          <a:p>
            <a:pPr marL="12701" marR="11431">
              <a:lnSpc>
                <a:spcPct val="101400"/>
              </a:lnSpc>
              <a:spcBef>
                <a:spcPts val="590"/>
              </a:spcBef>
            </a:pPr>
            <a:r>
              <a:rPr sz="1100" dirty="0">
                <a:latin typeface="Calibri"/>
                <a:cs typeface="Calibri"/>
              </a:rPr>
              <a:t>If you </a:t>
            </a:r>
            <a:r>
              <a:rPr sz="1100" spc="-5" dirty="0">
                <a:latin typeface="Calibri"/>
                <a:cs typeface="Calibri"/>
              </a:rPr>
              <a:t>have difficulty understanding English, you may, free </a:t>
            </a:r>
            <a:r>
              <a:rPr sz="1100" dirty="0">
                <a:latin typeface="Calibri"/>
                <a:cs typeface="Calibri"/>
              </a:rPr>
              <a:t>of </a:t>
            </a:r>
            <a:r>
              <a:rPr sz="1100" spc="-5" dirty="0">
                <a:latin typeface="Calibri"/>
                <a:cs typeface="Calibri"/>
              </a:rPr>
              <a:t>charge, request language assistance  services for </a:t>
            </a:r>
            <a:r>
              <a:rPr sz="1100" dirty="0">
                <a:latin typeface="Calibri"/>
                <a:cs typeface="Calibri"/>
              </a:rPr>
              <a:t>this </a:t>
            </a:r>
            <a:r>
              <a:rPr sz="1100" spc="-5" dirty="0">
                <a:latin typeface="Calibri"/>
                <a:cs typeface="Calibri"/>
              </a:rPr>
              <a:t>Department information by </a:t>
            </a:r>
            <a:r>
              <a:rPr sz="1100" dirty="0">
                <a:latin typeface="Calibri"/>
                <a:cs typeface="Calibri"/>
              </a:rPr>
              <a:t>calling </a:t>
            </a:r>
            <a:r>
              <a:rPr sz="1100" spc="-5" dirty="0">
                <a:latin typeface="Calibri"/>
                <a:cs typeface="Calibri"/>
              </a:rPr>
              <a:t>1-800-USA-LEARN (1-800-872-5327) </a:t>
            </a:r>
            <a:r>
              <a:rPr sz="1100" spc="-10" dirty="0">
                <a:latin typeface="Calibri"/>
                <a:cs typeface="Calibri"/>
              </a:rPr>
              <a:t>(TTY: </a:t>
            </a:r>
            <a:r>
              <a:rPr sz="1100" spc="-5" dirty="0">
                <a:latin typeface="Calibri"/>
                <a:cs typeface="Calibri"/>
              </a:rPr>
              <a:t>1-800-877-  8339), </a:t>
            </a:r>
            <a:r>
              <a:rPr sz="1100" dirty="0">
                <a:latin typeface="Calibri"/>
                <a:cs typeface="Calibri"/>
              </a:rPr>
              <a:t>or </a:t>
            </a:r>
            <a:r>
              <a:rPr sz="1100" spc="-5" dirty="0">
                <a:latin typeface="Calibri"/>
                <a:cs typeface="Calibri"/>
              </a:rPr>
              <a:t>email us </a:t>
            </a:r>
            <a:r>
              <a:rPr sz="1100" dirty="0">
                <a:latin typeface="Calibri"/>
                <a:cs typeface="Calibri"/>
              </a:rPr>
              <a:t>at:</a:t>
            </a:r>
            <a:r>
              <a:rPr sz="1100" spc="15" dirty="0">
                <a:latin typeface="Calibri"/>
                <a:cs typeface="Calibri"/>
              </a:rPr>
              <a:t> </a:t>
            </a:r>
            <a:r>
              <a:rPr sz="1100" u="sng" spc="-5" dirty="0">
                <a:latin typeface="Calibri"/>
                <a:cs typeface="Calibri"/>
                <a:hlinkClick r:id="rId4"/>
              </a:rPr>
              <a:t>Ed.Language.Assistance@ed.gov</a:t>
            </a:r>
            <a:r>
              <a:rPr sz="1100" spc="-5" dirty="0">
                <a:latin typeface="Calibri"/>
                <a:cs typeface="Calibri"/>
                <a:hlinkClick r:id="rId4"/>
              </a:rPr>
              <a:t>.</a:t>
            </a:r>
            <a:endParaRPr sz="1100" dirty="0">
              <a:latin typeface="Calibri"/>
              <a:cs typeface="Calibri"/>
            </a:endParaRPr>
          </a:p>
          <a:p>
            <a:pPr>
              <a:spcBef>
                <a:spcPts val="45"/>
              </a:spcBef>
            </a:pPr>
            <a:endParaRPr sz="1000" dirty="0">
              <a:latin typeface="Times New Roman"/>
              <a:cs typeface="Times New Roman"/>
            </a:endParaRPr>
          </a:p>
          <a:p>
            <a:pPr marL="12701" marR="5081">
              <a:lnSpc>
                <a:spcPct val="101899"/>
              </a:lnSpc>
            </a:pPr>
            <a:r>
              <a:rPr sz="1100" b="1" dirty="0">
                <a:latin typeface="Calibri"/>
                <a:cs typeface="Calibri"/>
              </a:rPr>
              <a:t>Aviso a </a:t>
            </a:r>
            <a:r>
              <a:rPr sz="1100" b="1" spc="-5" dirty="0">
                <a:latin typeface="Calibri"/>
                <a:cs typeface="Calibri"/>
              </a:rPr>
              <a:t>personas con dominio limitado del idioma inglés: </a:t>
            </a:r>
            <a:r>
              <a:rPr sz="1100" spc="-5" dirty="0">
                <a:latin typeface="Calibri"/>
                <a:cs typeface="Calibri"/>
              </a:rPr>
              <a:t>Si usted </a:t>
            </a:r>
            <a:r>
              <a:rPr sz="1100" dirty="0">
                <a:latin typeface="Calibri"/>
                <a:cs typeface="Calibri"/>
              </a:rPr>
              <a:t>tiene </a:t>
            </a:r>
            <a:r>
              <a:rPr sz="1100" spc="-5" dirty="0">
                <a:latin typeface="Calibri"/>
                <a:cs typeface="Calibri"/>
              </a:rPr>
              <a:t>alguna dificultad </a:t>
            </a:r>
            <a:r>
              <a:rPr sz="1100" dirty="0">
                <a:latin typeface="Calibri"/>
                <a:cs typeface="Calibri"/>
              </a:rPr>
              <a:t>en </a:t>
            </a:r>
            <a:r>
              <a:rPr sz="1100" spc="-5" dirty="0">
                <a:latin typeface="Calibri"/>
                <a:cs typeface="Calibri"/>
              </a:rPr>
              <a:t>entender </a:t>
            </a:r>
            <a:r>
              <a:rPr sz="1100" dirty="0">
                <a:latin typeface="Calibri"/>
                <a:cs typeface="Calibri"/>
              </a:rPr>
              <a:t>el  idioma inglés, puede, </a:t>
            </a:r>
            <a:r>
              <a:rPr sz="1100" spc="-5" dirty="0">
                <a:latin typeface="Calibri"/>
                <a:cs typeface="Calibri"/>
              </a:rPr>
              <a:t>sin </a:t>
            </a:r>
            <a:r>
              <a:rPr sz="1100" spc="-10" dirty="0">
                <a:latin typeface="Calibri"/>
                <a:cs typeface="Calibri"/>
              </a:rPr>
              <a:t>costo </a:t>
            </a:r>
            <a:r>
              <a:rPr sz="1100" spc="-5" dirty="0">
                <a:latin typeface="Calibri"/>
                <a:cs typeface="Calibri"/>
              </a:rPr>
              <a:t>alguno, solicitar asistencia lingüística con respecto </a:t>
            </a:r>
            <a:r>
              <a:rPr sz="1100" dirty="0">
                <a:latin typeface="Calibri"/>
                <a:cs typeface="Calibri"/>
              </a:rPr>
              <a:t>a esta </a:t>
            </a:r>
            <a:r>
              <a:rPr sz="1100" spc="-5" dirty="0">
                <a:latin typeface="Calibri"/>
                <a:cs typeface="Calibri"/>
              </a:rPr>
              <a:t>información  </a:t>
            </a:r>
            <a:r>
              <a:rPr sz="1100" dirty="0">
                <a:latin typeface="Calibri"/>
                <a:cs typeface="Calibri"/>
              </a:rPr>
              <a:t>llamando </a:t>
            </a:r>
            <a:r>
              <a:rPr sz="1100" spc="-5" dirty="0">
                <a:latin typeface="Calibri"/>
                <a:cs typeface="Calibri"/>
              </a:rPr>
              <a:t>al 1-800-USA-LEARN (1-800-872-5327) (TTY: 1-800-877-8339), </a:t>
            </a:r>
            <a:r>
              <a:rPr sz="1100" dirty="0">
                <a:latin typeface="Calibri"/>
                <a:cs typeface="Calibri"/>
              </a:rPr>
              <a:t>o envíe </a:t>
            </a:r>
            <a:r>
              <a:rPr sz="1100" spc="-10" dirty="0">
                <a:latin typeface="Calibri"/>
                <a:cs typeface="Calibri"/>
              </a:rPr>
              <a:t>un </a:t>
            </a:r>
            <a:r>
              <a:rPr sz="1100" spc="-5" dirty="0">
                <a:latin typeface="Calibri"/>
                <a:cs typeface="Calibri"/>
              </a:rPr>
              <a:t>mensaje de correo  electrónico a:</a:t>
            </a:r>
            <a:r>
              <a:rPr sz="1100" spc="60" dirty="0">
                <a:latin typeface="Calibri"/>
                <a:cs typeface="Calibri"/>
              </a:rPr>
              <a:t> </a:t>
            </a:r>
            <a:r>
              <a:rPr sz="1100" u="sng" spc="-5" dirty="0">
                <a:latin typeface="Calibri"/>
                <a:cs typeface="Calibri"/>
                <a:hlinkClick r:id="rId4"/>
              </a:rPr>
              <a:t>Ed.Language.Assistance@ed.gov</a:t>
            </a:r>
            <a:r>
              <a:rPr sz="1100" spc="-5" dirty="0">
                <a:latin typeface="Calibri"/>
                <a:cs typeface="Calibri"/>
              </a:rPr>
              <a:t>.</a:t>
            </a:r>
            <a:endParaRPr sz="1100" dirty="0">
              <a:latin typeface="Calibri"/>
              <a:cs typeface="Calibri"/>
            </a:endParaRPr>
          </a:p>
          <a:p>
            <a:pPr>
              <a:spcBef>
                <a:spcPts val="50"/>
              </a:spcBef>
            </a:pPr>
            <a:endParaRPr sz="1100" dirty="0">
              <a:latin typeface="Times New Roman"/>
              <a:cs typeface="Times New Roman"/>
            </a:endParaRPr>
          </a:p>
          <a:p>
            <a:pPr marL="12701" marR="64776" algn="just">
              <a:lnSpc>
                <a:spcPct val="109400"/>
              </a:lnSpc>
            </a:pPr>
            <a:r>
              <a:rPr sz="1100" b="1" spc="-5" dirty="0">
                <a:latin typeface="MS Gothic"/>
                <a:cs typeface="MS Gothic"/>
              </a:rPr>
              <a:t>給英語能力有限人士的通</a:t>
            </a:r>
            <a:r>
              <a:rPr sz="1100" b="1" dirty="0">
                <a:latin typeface="MS Gothic"/>
                <a:cs typeface="MS Gothic"/>
              </a:rPr>
              <a:t>知</a:t>
            </a:r>
            <a:r>
              <a:rPr sz="1100" b="1" dirty="0">
                <a:latin typeface="Calibri"/>
                <a:cs typeface="Calibri"/>
              </a:rPr>
              <a:t>:</a:t>
            </a:r>
            <a:r>
              <a:rPr sz="1100" b="1" spc="30" dirty="0">
                <a:latin typeface="Calibri"/>
                <a:cs typeface="Calibri"/>
              </a:rPr>
              <a:t> </a:t>
            </a:r>
            <a:r>
              <a:rPr sz="1100" dirty="0">
                <a:latin typeface="MS Gothic"/>
                <a:cs typeface="MS Gothic"/>
              </a:rPr>
              <a:t>如果</a:t>
            </a:r>
            <a:r>
              <a:rPr sz="1100" spc="-15" dirty="0">
                <a:latin typeface="MS Gothic"/>
                <a:cs typeface="MS Gothic"/>
              </a:rPr>
              <a:t>您</a:t>
            </a:r>
            <a:r>
              <a:rPr sz="1100" dirty="0">
                <a:latin typeface="MS Gothic"/>
                <a:cs typeface="MS Gothic"/>
              </a:rPr>
              <a:t>不懂</a:t>
            </a:r>
            <a:r>
              <a:rPr sz="1100" spc="-15" dirty="0">
                <a:latin typeface="MS Gothic"/>
                <a:cs typeface="MS Gothic"/>
              </a:rPr>
              <a:t>英</a:t>
            </a:r>
            <a:r>
              <a:rPr sz="1100" dirty="0">
                <a:latin typeface="MS Gothic"/>
                <a:cs typeface="MS Gothic"/>
              </a:rPr>
              <a:t>語，</a:t>
            </a:r>
            <a:r>
              <a:rPr sz="1100" spc="-280" dirty="0">
                <a:latin typeface="MS Gothic"/>
                <a:cs typeface="MS Gothic"/>
              </a:rPr>
              <a:t> </a:t>
            </a:r>
            <a:r>
              <a:rPr sz="1100" spc="-15" dirty="0">
                <a:latin typeface="MS Gothic"/>
                <a:cs typeface="MS Gothic"/>
              </a:rPr>
              <a:t>或</a:t>
            </a:r>
            <a:r>
              <a:rPr sz="1100" dirty="0">
                <a:latin typeface="MS Gothic"/>
                <a:cs typeface="MS Gothic"/>
              </a:rPr>
              <a:t>者使用</a:t>
            </a:r>
            <a:r>
              <a:rPr sz="1100" spc="-15" dirty="0">
                <a:latin typeface="MS Gothic"/>
                <a:cs typeface="MS Gothic"/>
              </a:rPr>
              <a:t>英</a:t>
            </a:r>
            <a:r>
              <a:rPr sz="1100" dirty="0">
                <a:latin typeface="SimSun"/>
                <a:cs typeface="SimSun"/>
              </a:rPr>
              <a:t>语有</a:t>
            </a:r>
            <a:r>
              <a:rPr sz="1100" spc="-15" dirty="0">
                <a:latin typeface="SimSun"/>
                <a:cs typeface="SimSun"/>
              </a:rPr>
              <a:t>困</a:t>
            </a:r>
            <a:r>
              <a:rPr sz="1100" dirty="0">
                <a:latin typeface="SimSun"/>
                <a:cs typeface="SimSun"/>
              </a:rPr>
              <a:t>难</a:t>
            </a:r>
            <a:r>
              <a:rPr sz="1100" dirty="0">
                <a:latin typeface="MS Gothic"/>
                <a:cs typeface="MS Gothic"/>
              </a:rPr>
              <a:t>，</a:t>
            </a:r>
            <a:r>
              <a:rPr sz="1100" spc="-15" dirty="0">
                <a:latin typeface="MS Gothic"/>
                <a:cs typeface="MS Gothic"/>
              </a:rPr>
              <a:t>您可</a:t>
            </a:r>
            <a:r>
              <a:rPr sz="1100" dirty="0">
                <a:latin typeface="MS Gothic"/>
                <a:cs typeface="MS Gothic"/>
              </a:rPr>
              <a:t>以要求</a:t>
            </a:r>
            <a:r>
              <a:rPr sz="1100" spc="-15" dirty="0">
                <a:latin typeface="MS Gothic"/>
                <a:cs typeface="MS Gothic"/>
              </a:rPr>
              <a:t>獲</a:t>
            </a:r>
            <a:r>
              <a:rPr sz="1100" dirty="0">
                <a:latin typeface="MS Gothic"/>
                <a:cs typeface="MS Gothic"/>
              </a:rPr>
              <a:t>得向</a:t>
            </a:r>
            <a:r>
              <a:rPr sz="1100" spc="-15" dirty="0">
                <a:latin typeface="MS Gothic"/>
                <a:cs typeface="MS Gothic"/>
              </a:rPr>
              <a:t>大</a:t>
            </a:r>
            <a:r>
              <a:rPr sz="1100" dirty="0">
                <a:latin typeface="MS Gothic"/>
                <a:cs typeface="MS Gothic"/>
              </a:rPr>
              <a:t>眾提 供的語</a:t>
            </a:r>
            <a:r>
              <a:rPr sz="1100" spc="-15" dirty="0">
                <a:latin typeface="MS Gothic"/>
                <a:cs typeface="MS Gothic"/>
              </a:rPr>
              <a:t>言</a:t>
            </a:r>
            <a:r>
              <a:rPr sz="1100" dirty="0">
                <a:latin typeface="MS Gothic"/>
                <a:cs typeface="MS Gothic"/>
              </a:rPr>
              <a:t>協助</a:t>
            </a:r>
            <a:r>
              <a:rPr sz="1100" spc="-15" dirty="0">
                <a:latin typeface="MS Gothic"/>
                <a:cs typeface="MS Gothic"/>
              </a:rPr>
              <a:t>服</a:t>
            </a:r>
            <a:r>
              <a:rPr sz="1100" dirty="0">
                <a:latin typeface="MS Gothic"/>
                <a:cs typeface="MS Gothic"/>
              </a:rPr>
              <a:t>務，</a:t>
            </a:r>
            <a:r>
              <a:rPr sz="1100" spc="-15" dirty="0">
                <a:latin typeface="MS Gothic"/>
                <a:cs typeface="MS Gothic"/>
              </a:rPr>
              <a:t>幫助</a:t>
            </a:r>
            <a:r>
              <a:rPr sz="1100" dirty="0">
                <a:latin typeface="MS Gothic"/>
                <a:cs typeface="MS Gothic"/>
              </a:rPr>
              <a:t>您理解</a:t>
            </a:r>
            <a:r>
              <a:rPr sz="1100" spc="-15" dirty="0">
                <a:latin typeface="MS Gothic"/>
                <a:cs typeface="MS Gothic"/>
              </a:rPr>
              <a:t>教</a:t>
            </a:r>
            <a:r>
              <a:rPr sz="1100" dirty="0">
                <a:latin typeface="MS Gothic"/>
                <a:cs typeface="MS Gothic"/>
              </a:rPr>
              <a:t>育部</a:t>
            </a:r>
            <a:r>
              <a:rPr sz="1100" spc="-15" dirty="0">
                <a:latin typeface="MS Gothic"/>
                <a:cs typeface="MS Gothic"/>
              </a:rPr>
              <a:t>資</a:t>
            </a:r>
            <a:r>
              <a:rPr sz="1100" dirty="0">
                <a:latin typeface="MS Gothic"/>
                <a:cs typeface="MS Gothic"/>
              </a:rPr>
              <a:t>訊。</a:t>
            </a:r>
            <a:r>
              <a:rPr sz="1100" spc="-15" dirty="0">
                <a:latin typeface="MS Gothic"/>
                <a:cs typeface="MS Gothic"/>
              </a:rPr>
              <a:t>這些</a:t>
            </a:r>
            <a:r>
              <a:rPr sz="1100" dirty="0">
                <a:latin typeface="MS Gothic"/>
                <a:cs typeface="MS Gothic"/>
              </a:rPr>
              <a:t>語言協</a:t>
            </a:r>
            <a:r>
              <a:rPr sz="1100" spc="-15" dirty="0">
                <a:latin typeface="MS Gothic"/>
                <a:cs typeface="MS Gothic"/>
              </a:rPr>
              <a:t>助</a:t>
            </a:r>
            <a:r>
              <a:rPr sz="1100" dirty="0">
                <a:latin typeface="MS Gothic"/>
                <a:cs typeface="MS Gothic"/>
              </a:rPr>
              <a:t>服務</a:t>
            </a:r>
            <a:r>
              <a:rPr sz="1100" spc="-15" dirty="0">
                <a:latin typeface="MS Gothic"/>
                <a:cs typeface="MS Gothic"/>
              </a:rPr>
              <a:t>均</a:t>
            </a:r>
            <a:r>
              <a:rPr sz="1100" dirty="0">
                <a:latin typeface="MS Gothic"/>
                <a:cs typeface="MS Gothic"/>
              </a:rPr>
              <a:t>可免</a:t>
            </a:r>
            <a:r>
              <a:rPr sz="1100" spc="-15" dirty="0">
                <a:latin typeface="MS Gothic"/>
                <a:cs typeface="MS Gothic"/>
              </a:rPr>
              <a:t>費提</a:t>
            </a:r>
            <a:r>
              <a:rPr sz="1100" dirty="0">
                <a:latin typeface="MS Gothic"/>
                <a:cs typeface="MS Gothic"/>
              </a:rPr>
              <a:t>供。如</a:t>
            </a:r>
            <a:r>
              <a:rPr sz="1100" spc="-15" dirty="0">
                <a:latin typeface="MS Gothic"/>
                <a:cs typeface="MS Gothic"/>
              </a:rPr>
              <a:t>果</a:t>
            </a:r>
            <a:r>
              <a:rPr sz="1100" dirty="0">
                <a:latin typeface="MS Gothic"/>
                <a:cs typeface="MS Gothic"/>
              </a:rPr>
              <a:t>您需</a:t>
            </a:r>
            <a:r>
              <a:rPr sz="1100" spc="-15" dirty="0">
                <a:latin typeface="MS Gothic"/>
                <a:cs typeface="MS Gothic"/>
              </a:rPr>
              <a:t>要</a:t>
            </a:r>
            <a:r>
              <a:rPr sz="1100" dirty="0">
                <a:latin typeface="MS Gothic"/>
                <a:cs typeface="MS Gothic"/>
              </a:rPr>
              <a:t>有關 口譯或</a:t>
            </a:r>
            <a:r>
              <a:rPr sz="1100" spc="-15" dirty="0">
                <a:latin typeface="MS Gothic"/>
                <a:cs typeface="MS Gothic"/>
              </a:rPr>
              <a:t>筆</a:t>
            </a:r>
            <a:r>
              <a:rPr sz="1100" dirty="0">
                <a:latin typeface="MS Gothic"/>
                <a:cs typeface="MS Gothic"/>
              </a:rPr>
              <a:t>譯服</a:t>
            </a:r>
            <a:r>
              <a:rPr sz="1100" spc="-15" dirty="0">
                <a:latin typeface="MS Gothic"/>
                <a:cs typeface="MS Gothic"/>
              </a:rPr>
              <a:t>務</a:t>
            </a:r>
            <a:r>
              <a:rPr sz="1100" dirty="0">
                <a:latin typeface="MS Gothic"/>
                <a:cs typeface="MS Gothic"/>
              </a:rPr>
              <a:t>的詳</a:t>
            </a:r>
            <a:r>
              <a:rPr sz="1100" spc="-15" dirty="0">
                <a:latin typeface="MS Gothic"/>
                <a:cs typeface="MS Gothic"/>
              </a:rPr>
              <a:t>細資</a:t>
            </a:r>
            <a:r>
              <a:rPr sz="1100" dirty="0">
                <a:latin typeface="MS Gothic"/>
                <a:cs typeface="MS Gothic"/>
              </a:rPr>
              <a:t>訊，請</a:t>
            </a:r>
            <a:r>
              <a:rPr sz="1100" spc="-15" dirty="0">
                <a:latin typeface="MS Gothic"/>
                <a:cs typeface="MS Gothic"/>
              </a:rPr>
              <a:t>致</a:t>
            </a:r>
            <a:r>
              <a:rPr sz="1100" dirty="0">
                <a:latin typeface="MS Gothic"/>
                <a:cs typeface="MS Gothic"/>
              </a:rPr>
              <a:t>電</a:t>
            </a:r>
            <a:r>
              <a:rPr sz="1100" spc="-265" dirty="0">
                <a:latin typeface="MS Gothic"/>
                <a:cs typeface="MS Gothic"/>
              </a:rPr>
              <a:t> </a:t>
            </a:r>
            <a:r>
              <a:rPr sz="1100" spc="-5" dirty="0">
                <a:latin typeface="Calibri"/>
                <a:cs typeface="Calibri"/>
              </a:rPr>
              <a:t>1-800-USA-LEARN</a:t>
            </a:r>
            <a:r>
              <a:rPr sz="1100" spc="10" dirty="0">
                <a:latin typeface="Calibri"/>
                <a:cs typeface="Calibri"/>
              </a:rPr>
              <a:t> </a:t>
            </a:r>
            <a:r>
              <a:rPr sz="1100" spc="-5" dirty="0">
                <a:latin typeface="Calibri"/>
                <a:cs typeface="Calibri"/>
              </a:rPr>
              <a:t>(1-800-872-5327)</a:t>
            </a:r>
            <a:r>
              <a:rPr sz="1100" spc="15" dirty="0">
                <a:latin typeface="Calibri"/>
                <a:cs typeface="Calibri"/>
              </a:rPr>
              <a:t> </a:t>
            </a:r>
            <a:r>
              <a:rPr sz="1100" dirty="0">
                <a:latin typeface="Calibri"/>
                <a:cs typeface="Calibri"/>
              </a:rPr>
              <a:t>(</a:t>
            </a:r>
            <a:r>
              <a:rPr sz="1100" spc="-15" dirty="0">
                <a:latin typeface="MS Gothic"/>
                <a:cs typeface="MS Gothic"/>
              </a:rPr>
              <a:t>聽</a:t>
            </a:r>
            <a:r>
              <a:rPr sz="1100" dirty="0">
                <a:latin typeface="MS Gothic"/>
                <a:cs typeface="MS Gothic"/>
              </a:rPr>
              <a:t>語障人</a:t>
            </a:r>
            <a:r>
              <a:rPr sz="1100" spc="-15" dirty="0">
                <a:latin typeface="MS Gothic"/>
                <a:cs typeface="MS Gothic"/>
              </a:rPr>
              <a:t>士</a:t>
            </a:r>
            <a:r>
              <a:rPr sz="1100" dirty="0">
                <a:latin typeface="MS Gothic"/>
                <a:cs typeface="MS Gothic"/>
              </a:rPr>
              <a:t>專線</a:t>
            </a:r>
            <a:r>
              <a:rPr sz="1100" spc="-5" dirty="0">
                <a:latin typeface="MS Gothic"/>
                <a:cs typeface="MS Gothic"/>
              </a:rPr>
              <a:t>：</a:t>
            </a:r>
            <a:r>
              <a:rPr sz="1100" spc="-5" dirty="0">
                <a:latin typeface="Calibri"/>
                <a:cs typeface="Calibri"/>
              </a:rPr>
              <a:t>1-800-  877-8339),</a:t>
            </a:r>
            <a:r>
              <a:rPr sz="1100" spc="-15" dirty="0">
                <a:latin typeface="MS Gothic"/>
                <a:cs typeface="MS Gothic"/>
              </a:rPr>
              <a:t>或</a:t>
            </a:r>
            <a:r>
              <a:rPr sz="1100" dirty="0">
                <a:latin typeface="MS Gothic"/>
                <a:cs typeface="MS Gothic"/>
              </a:rPr>
              <a:t>電郵</a:t>
            </a:r>
            <a:r>
              <a:rPr sz="1100" dirty="0">
                <a:latin typeface="Calibri"/>
                <a:cs typeface="Calibri"/>
              </a:rPr>
              <a:t>:</a:t>
            </a:r>
            <a:r>
              <a:rPr sz="1100" spc="25" dirty="0">
                <a:latin typeface="Calibri"/>
                <a:cs typeface="Calibri"/>
              </a:rPr>
              <a:t> </a:t>
            </a:r>
            <a:r>
              <a:rPr sz="1100" u="sng" spc="-5" dirty="0">
                <a:latin typeface="Calibri"/>
                <a:cs typeface="Calibri"/>
                <a:hlinkClick r:id="rId4"/>
              </a:rPr>
              <a:t>Ed.Language.Assistance@ed.gov</a:t>
            </a:r>
            <a:r>
              <a:rPr sz="1100" dirty="0">
                <a:latin typeface="MS Gothic"/>
                <a:cs typeface="MS Gothic"/>
              </a:rPr>
              <a:t>。</a:t>
            </a:r>
          </a:p>
          <a:p>
            <a:pPr>
              <a:spcBef>
                <a:spcPts val="45"/>
              </a:spcBef>
            </a:pPr>
            <a:endParaRPr sz="1150" dirty="0">
              <a:latin typeface="Times New Roman"/>
              <a:cs typeface="Times New Roman"/>
            </a:endParaRPr>
          </a:p>
          <a:p>
            <a:pPr marL="12701" marR="21592">
              <a:lnSpc>
                <a:spcPct val="101600"/>
              </a:lnSpc>
              <a:tabLst>
                <a:tab pos="5126941" algn="l"/>
              </a:tabLst>
            </a:pPr>
            <a:r>
              <a:rPr sz="1100" b="1" spc="-5" dirty="0">
                <a:latin typeface="Calibri"/>
                <a:cs typeface="Calibri"/>
              </a:rPr>
              <a:t>Thông báo dành </a:t>
            </a:r>
            <a:r>
              <a:rPr sz="1100" b="1" dirty="0">
                <a:latin typeface="Calibri"/>
                <a:cs typeface="Calibri"/>
              </a:rPr>
              <a:t>cho </a:t>
            </a:r>
            <a:r>
              <a:rPr sz="1100" b="1" spc="-5" dirty="0">
                <a:latin typeface="Calibri"/>
                <a:cs typeface="Calibri"/>
              </a:rPr>
              <a:t>những người </a:t>
            </a:r>
            <a:r>
              <a:rPr sz="1100" b="1" dirty="0">
                <a:latin typeface="Calibri"/>
                <a:cs typeface="Calibri"/>
              </a:rPr>
              <a:t>có </a:t>
            </a:r>
            <a:r>
              <a:rPr sz="1100" b="1" spc="-5" dirty="0">
                <a:latin typeface="Calibri"/>
                <a:cs typeface="Calibri"/>
              </a:rPr>
              <a:t>khả năng </a:t>
            </a:r>
            <a:r>
              <a:rPr sz="1100" b="1" dirty="0">
                <a:latin typeface="Calibri"/>
                <a:cs typeface="Calibri"/>
              </a:rPr>
              <a:t>Anh ngữ </a:t>
            </a:r>
            <a:r>
              <a:rPr sz="1100" b="1" spc="-5" dirty="0">
                <a:latin typeface="Calibri"/>
                <a:cs typeface="Calibri"/>
              </a:rPr>
              <a:t>hạn chế: </a:t>
            </a:r>
            <a:r>
              <a:rPr sz="1100" dirty="0">
                <a:latin typeface="Calibri"/>
                <a:cs typeface="Calibri"/>
              </a:rPr>
              <a:t>Nếu </a:t>
            </a:r>
            <a:r>
              <a:rPr sz="1100" spc="-5" dirty="0">
                <a:latin typeface="Calibri"/>
                <a:cs typeface="Calibri"/>
              </a:rPr>
              <a:t>quý </a:t>
            </a:r>
            <a:r>
              <a:rPr sz="1100" dirty="0">
                <a:latin typeface="Calibri"/>
                <a:cs typeface="Calibri"/>
              </a:rPr>
              <a:t>vị gặp khó khăn </a:t>
            </a:r>
            <a:r>
              <a:rPr sz="1100" spc="-5" dirty="0">
                <a:latin typeface="Calibri"/>
                <a:cs typeface="Calibri"/>
              </a:rPr>
              <a:t>trong việc  hiểu Anh ngữ </a:t>
            </a:r>
            <a:r>
              <a:rPr sz="1100" dirty="0">
                <a:latin typeface="Calibri"/>
                <a:cs typeface="Calibri"/>
              </a:rPr>
              <a:t>thì </a:t>
            </a:r>
            <a:r>
              <a:rPr sz="1100" spc="-5" dirty="0">
                <a:latin typeface="Calibri"/>
                <a:cs typeface="Calibri"/>
              </a:rPr>
              <a:t>quý </a:t>
            </a:r>
            <a:r>
              <a:rPr sz="1100" dirty="0">
                <a:latin typeface="Calibri"/>
                <a:cs typeface="Calibri"/>
              </a:rPr>
              <a:t>vị có </a:t>
            </a:r>
            <a:r>
              <a:rPr sz="1100" spc="-5" dirty="0">
                <a:latin typeface="Calibri"/>
                <a:cs typeface="Calibri"/>
              </a:rPr>
              <a:t>thể </a:t>
            </a:r>
            <a:r>
              <a:rPr sz="1100" dirty="0">
                <a:latin typeface="Calibri"/>
                <a:cs typeface="Calibri"/>
              </a:rPr>
              <a:t>yêu cầu các </a:t>
            </a:r>
            <a:r>
              <a:rPr sz="1100" spc="-5" dirty="0">
                <a:latin typeface="Calibri"/>
                <a:cs typeface="Calibri"/>
              </a:rPr>
              <a:t>dịch </a:t>
            </a:r>
            <a:r>
              <a:rPr sz="1100" dirty="0">
                <a:latin typeface="Calibri"/>
                <a:cs typeface="Calibri"/>
              </a:rPr>
              <a:t>vụ </a:t>
            </a:r>
            <a:r>
              <a:rPr sz="1100" spc="-5" dirty="0">
                <a:latin typeface="Calibri"/>
                <a:cs typeface="Calibri"/>
              </a:rPr>
              <a:t>hỗ trợ ngôn ngữ </a:t>
            </a:r>
            <a:r>
              <a:rPr sz="1100" dirty="0">
                <a:latin typeface="Calibri"/>
                <a:cs typeface="Calibri"/>
              </a:rPr>
              <a:t>cho các tin tức của </a:t>
            </a:r>
            <a:r>
              <a:rPr sz="1100" spc="-10" dirty="0">
                <a:latin typeface="Calibri"/>
                <a:cs typeface="Calibri"/>
              </a:rPr>
              <a:t>Bộ </a:t>
            </a:r>
            <a:r>
              <a:rPr sz="1100" spc="-5" dirty="0">
                <a:latin typeface="Calibri"/>
                <a:cs typeface="Calibri"/>
              </a:rPr>
              <a:t>dành cho công  chúng. Các dịch </a:t>
            </a:r>
            <a:r>
              <a:rPr sz="1100" dirty="0">
                <a:latin typeface="Calibri"/>
                <a:cs typeface="Calibri"/>
              </a:rPr>
              <a:t>vụ </a:t>
            </a:r>
            <a:r>
              <a:rPr sz="1100" spc="-10" dirty="0">
                <a:latin typeface="Calibri"/>
                <a:cs typeface="Calibri"/>
              </a:rPr>
              <a:t>hỗ </a:t>
            </a:r>
            <a:r>
              <a:rPr sz="1100" dirty="0">
                <a:latin typeface="Calibri"/>
                <a:cs typeface="Calibri"/>
              </a:rPr>
              <a:t>trợ </a:t>
            </a:r>
            <a:r>
              <a:rPr sz="1100" spc="-5" dirty="0">
                <a:latin typeface="Calibri"/>
                <a:cs typeface="Calibri"/>
              </a:rPr>
              <a:t>ngôn ngữ </a:t>
            </a:r>
            <a:r>
              <a:rPr sz="1100" dirty="0">
                <a:latin typeface="Calibri"/>
                <a:cs typeface="Calibri"/>
              </a:rPr>
              <a:t>này </a:t>
            </a:r>
            <a:r>
              <a:rPr sz="1100" spc="-5" dirty="0">
                <a:latin typeface="Calibri"/>
                <a:cs typeface="Calibri"/>
              </a:rPr>
              <a:t>đều </a:t>
            </a:r>
            <a:r>
              <a:rPr sz="1100" dirty="0">
                <a:latin typeface="Calibri"/>
                <a:cs typeface="Calibri"/>
              </a:rPr>
              <a:t>miễn </a:t>
            </a:r>
            <a:r>
              <a:rPr sz="1100" spc="-5" dirty="0">
                <a:latin typeface="Calibri"/>
                <a:cs typeface="Calibri"/>
              </a:rPr>
              <a:t>phí. Nếu quý </a:t>
            </a:r>
            <a:r>
              <a:rPr sz="1100" dirty="0">
                <a:latin typeface="Calibri"/>
                <a:cs typeface="Calibri"/>
              </a:rPr>
              <a:t>vị </a:t>
            </a:r>
            <a:r>
              <a:rPr sz="1100" spc="-5" dirty="0">
                <a:latin typeface="Calibri"/>
                <a:cs typeface="Calibri"/>
              </a:rPr>
              <a:t>muốn biết thêm </a:t>
            </a:r>
            <a:r>
              <a:rPr sz="1100" dirty="0">
                <a:latin typeface="Calibri"/>
                <a:cs typeface="Calibri"/>
              </a:rPr>
              <a:t>chi </a:t>
            </a:r>
            <a:r>
              <a:rPr sz="1100" spc="-5" dirty="0">
                <a:latin typeface="Calibri"/>
                <a:cs typeface="Calibri"/>
              </a:rPr>
              <a:t>tiết về các dịch </a:t>
            </a:r>
            <a:r>
              <a:rPr sz="1100" dirty="0">
                <a:latin typeface="Calibri"/>
                <a:cs typeface="Calibri"/>
              </a:rPr>
              <a:t>vụ  </a:t>
            </a:r>
            <a:r>
              <a:rPr sz="1100" spc="-5" dirty="0">
                <a:latin typeface="Calibri"/>
                <a:cs typeface="Calibri"/>
              </a:rPr>
              <a:t>phiên dịch </a:t>
            </a:r>
            <a:r>
              <a:rPr sz="1100" dirty="0">
                <a:latin typeface="Calibri"/>
                <a:cs typeface="Calibri"/>
              </a:rPr>
              <a:t>hay </a:t>
            </a:r>
            <a:r>
              <a:rPr sz="1100" spc="-5" dirty="0">
                <a:latin typeface="Calibri"/>
                <a:cs typeface="Calibri"/>
              </a:rPr>
              <a:t>thông dịch, xin vui lòng gọi </a:t>
            </a:r>
            <a:r>
              <a:rPr sz="1100" spc="-10" dirty="0">
                <a:latin typeface="Calibri"/>
                <a:cs typeface="Calibri"/>
              </a:rPr>
              <a:t>số </a:t>
            </a:r>
            <a:r>
              <a:rPr sz="1100" spc="-5" dirty="0">
                <a:latin typeface="Calibri"/>
                <a:cs typeface="Calibri"/>
              </a:rPr>
              <a:t>1-800-USA-LEARN</a:t>
            </a:r>
            <a:r>
              <a:rPr sz="1100" spc="180" dirty="0">
                <a:latin typeface="Calibri"/>
                <a:cs typeface="Calibri"/>
              </a:rPr>
              <a:t> </a:t>
            </a:r>
            <a:r>
              <a:rPr sz="1100" spc="-5" dirty="0">
                <a:latin typeface="Calibri"/>
                <a:cs typeface="Calibri"/>
              </a:rPr>
              <a:t>(1-800-872-5327)</a:t>
            </a:r>
            <a:r>
              <a:rPr sz="1100" dirty="0">
                <a:latin typeface="Calibri"/>
                <a:cs typeface="Calibri"/>
              </a:rPr>
              <a:t> </a:t>
            </a:r>
            <a:r>
              <a:rPr sz="1100" spc="-5" dirty="0">
                <a:latin typeface="Calibri"/>
                <a:cs typeface="Calibri"/>
              </a:rPr>
              <a:t>(TTY:	1-800-877-  8339), </a:t>
            </a:r>
            <a:r>
              <a:rPr sz="1100" dirty="0">
                <a:latin typeface="Calibri"/>
                <a:cs typeface="Calibri"/>
              </a:rPr>
              <a:t>hoặc </a:t>
            </a:r>
            <a:r>
              <a:rPr sz="1100" spc="-5" dirty="0">
                <a:latin typeface="Calibri"/>
                <a:cs typeface="Calibri"/>
              </a:rPr>
              <a:t>email:</a:t>
            </a:r>
            <a:r>
              <a:rPr sz="1100" spc="50" dirty="0">
                <a:latin typeface="Calibri"/>
                <a:cs typeface="Calibri"/>
              </a:rPr>
              <a:t> </a:t>
            </a:r>
            <a:r>
              <a:rPr sz="1100" u="sng" spc="-5" dirty="0">
                <a:latin typeface="Calibri"/>
                <a:cs typeface="Calibri"/>
                <a:hlinkClick r:id="rId4"/>
              </a:rPr>
              <a:t>Ed.Language.Assistance@ed.gov</a:t>
            </a:r>
            <a:r>
              <a:rPr sz="1100" spc="-5" dirty="0">
                <a:latin typeface="Calibri"/>
                <a:cs typeface="Calibri"/>
              </a:rPr>
              <a:t>.</a:t>
            </a:r>
            <a:endParaRPr sz="1100" dirty="0">
              <a:latin typeface="Calibri"/>
              <a:cs typeface="Calibri"/>
            </a:endParaRPr>
          </a:p>
          <a:p>
            <a:pPr>
              <a:lnSpc>
                <a:spcPct val="100000"/>
              </a:lnSpc>
            </a:pPr>
            <a:endParaRPr sz="1150" dirty="0">
              <a:latin typeface="Times New Roman"/>
              <a:cs typeface="Times New Roman"/>
            </a:endParaRPr>
          </a:p>
          <a:p>
            <a:pPr marL="12701" marR="135270">
              <a:lnSpc>
                <a:spcPct val="108400"/>
              </a:lnSpc>
            </a:pPr>
            <a:r>
              <a:rPr sz="1100" b="1" spc="-10" dirty="0">
                <a:latin typeface="Adobe Gothic Std B"/>
                <a:cs typeface="Adobe Gothic Std B"/>
              </a:rPr>
              <a:t>영어</a:t>
            </a:r>
            <a:r>
              <a:rPr sz="1100" b="1" spc="-15" dirty="0">
                <a:latin typeface="Adobe Gothic Std B"/>
                <a:cs typeface="Adobe Gothic Std B"/>
              </a:rPr>
              <a:t> 미숙자를</a:t>
            </a:r>
            <a:r>
              <a:rPr sz="1100" b="1" spc="-30" dirty="0">
                <a:latin typeface="Adobe Gothic Std B"/>
                <a:cs typeface="Adobe Gothic Std B"/>
              </a:rPr>
              <a:t> </a:t>
            </a:r>
            <a:r>
              <a:rPr sz="1100" b="1" spc="-10" dirty="0">
                <a:latin typeface="Adobe Gothic Std B"/>
                <a:cs typeface="Adobe Gothic Std B"/>
              </a:rPr>
              <a:t>위한</a:t>
            </a:r>
            <a:r>
              <a:rPr sz="1100" b="1" spc="-15" dirty="0">
                <a:latin typeface="Adobe Gothic Std B"/>
                <a:cs typeface="Adobe Gothic Std B"/>
              </a:rPr>
              <a:t> </a:t>
            </a:r>
            <a:r>
              <a:rPr sz="1100" b="1" spc="-10" dirty="0">
                <a:latin typeface="Adobe Gothic Std B"/>
                <a:cs typeface="Adobe Gothic Std B"/>
              </a:rPr>
              <a:t>공고</a:t>
            </a:r>
            <a:r>
              <a:rPr sz="1100" b="1" spc="-10" dirty="0">
                <a:latin typeface="Calibri"/>
                <a:cs typeface="Calibri"/>
              </a:rPr>
              <a:t>:</a:t>
            </a:r>
            <a:r>
              <a:rPr sz="1100" b="1" spc="-5" dirty="0">
                <a:latin typeface="Calibri"/>
                <a:cs typeface="Calibri"/>
              </a:rPr>
              <a:t> </a:t>
            </a:r>
            <a:r>
              <a:rPr sz="1100" dirty="0">
                <a:latin typeface="Malgun Gothic"/>
                <a:cs typeface="Malgun Gothic"/>
              </a:rPr>
              <a:t>영어를</a:t>
            </a:r>
            <a:r>
              <a:rPr sz="1100" spc="-155" dirty="0">
                <a:latin typeface="Malgun Gothic"/>
                <a:cs typeface="Malgun Gothic"/>
              </a:rPr>
              <a:t> </a:t>
            </a:r>
            <a:r>
              <a:rPr sz="1100" dirty="0">
                <a:latin typeface="Malgun Gothic"/>
                <a:cs typeface="Malgun Gothic"/>
              </a:rPr>
              <a:t>이해하는</a:t>
            </a:r>
            <a:r>
              <a:rPr sz="1100" spc="-140" dirty="0">
                <a:latin typeface="Malgun Gothic"/>
                <a:cs typeface="Malgun Gothic"/>
              </a:rPr>
              <a:t> </a:t>
            </a:r>
            <a:r>
              <a:rPr sz="1100" dirty="0">
                <a:latin typeface="Malgun Gothic"/>
                <a:cs typeface="Malgun Gothic"/>
              </a:rPr>
              <a:t>데</a:t>
            </a:r>
            <a:r>
              <a:rPr sz="1100" spc="-150" dirty="0">
                <a:latin typeface="Malgun Gothic"/>
                <a:cs typeface="Malgun Gothic"/>
              </a:rPr>
              <a:t> </a:t>
            </a:r>
            <a:r>
              <a:rPr sz="1100" dirty="0">
                <a:latin typeface="Malgun Gothic"/>
                <a:cs typeface="Malgun Gothic"/>
              </a:rPr>
              <a:t>어려움이</a:t>
            </a:r>
            <a:r>
              <a:rPr sz="1100" spc="-140" dirty="0">
                <a:latin typeface="Malgun Gothic"/>
                <a:cs typeface="Malgun Gothic"/>
              </a:rPr>
              <a:t> </a:t>
            </a:r>
            <a:r>
              <a:rPr sz="1100" spc="-5" dirty="0">
                <a:latin typeface="Malgun Gothic"/>
                <a:cs typeface="Malgun Gothic"/>
              </a:rPr>
              <a:t>있으신</a:t>
            </a:r>
            <a:r>
              <a:rPr sz="1100" spc="-155" dirty="0">
                <a:latin typeface="Malgun Gothic"/>
                <a:cs typeface="Malgun Gothic"/>
              </a:rPr>
              <a:t> </a:t>
            </a:r>
            <a:r>
              <a:rPr sz="1100" dirty="0">
                <a:latin typeface="Malgun Gothic"/>
                <a:cs typeface="Malgun Gothic"/>
              </a:rPr>
              <a:t>경우</a:t>
            </a:r>
            <a:r>
              <a:rPr sz="1100" dirty="0">
                <a:latin typeface="Calibri"/>
                <a:cs typeface="Calibri"/>
              </a:rPr>
              <a:t>,</a:t>
            </a:r>
            <a:r>
              <a:rPr sz="1100" spc="-15" dirty="0">
                <a:latin typeface="Calibri"/>
                <a:cs typeface="Calibri"/>
              </a:rPr>
              <a:t> </a:t>
            </a:r>
            <a:r>
              <a:rPr sz="1100" dirty="0">
                <a:latin typeface="Malgun Gothic"/>
                <a:cs typeface="Malgun Gothic"/>
              </a:rPr>
              <a:t>교육부</a:t>
            </a:r>
            <a:r>
              <a:rPr sz="1100" spc="-150" dirty="0">
                <a:latin typeface="Malgun Gothic"/>
                <a:cs typeface="Malgun Gothic"/>
              </a:rPr>
              <a:t> </a:t>
            </a:r>
            <a:r>
              <a:rPr sz="1100" dirty="0">
                <a:latin typeface="Malgun Gothic"/>
                <a:cs typeface="Malgun Gothic"/>
              </a:rPr>
              <a:t>정보</a:t>
            </a:r>
            <a:r>
              <a:rPr sz="1100" spc="-140" dirty="0">
                <a:latin typeface="Malgun Gothic"/>
                <a:cs typeface="Malgun Gothic"/>
              </a:rPr>
              <a:t> </a:t>
            </a:r>
            <a:r>
              <a:rPr sz="1100" spc="-5" dirty="0">
                <a:latin typeface="Malgun Gothic"/>
                <a:cs typeface="Malgun Gothic"/>
              </a:rPr>
              <a:t>센터에</a:t>
            </a:r>
            <a:r>
              <a:rPr sz="1100" spc="-155" dirty="0">
                <a:latin typeface="Malgun Gothic"/>
                <a:cs typeface="Malgun Gothic"/>
              </a:rPr>
              <a:t> </a:t>
            </a:r>
            <a:r>
              <a:rPr sz="1100" dirty="0">
                <a:latin typeface="Malgun Gothic"/>
                <a:cs typeface="Malgun Gothic"/>
              </a:rPr>
              <a:t>일반인  대상</a:t>
            </a:r>
            <a:r>
              <a:rPr sz="1100" spc="-140" dirty="0">
                <a:latin typeface="Malgun Gothic"/>
                <a:cs typeface="Malgun Gothic"/>
              </a:rPr>
              <a:t> </a:t>
            </a:r>
            <a:r>
              <a:rPr sz="1100" spc="-5" dirty="0">
                <a:latin typeface="Malgun Gothic"/>
                <a:cs typeface="Malgun Gothic"/>
              </a:rPr>
              <a:t>언어</a:t>
            </a:r>
            <a:r>
              <a:rPr sz="1100" spc="-145" dirty="0">
                <a:latin typeface="Malgun Gothic"/>
                <a:cs typeface="Malgun Gothic"/>
              </a:rPr>
              <a:t> </a:t>
            </a:r>
            <a:r>
              <a:rPr sz="1100" spc="-5" dirty="0">
                <a:latin typeface="Malgun Gothic"/>
                <a:cs typeface="Malgun Gothic"/>
              </a:rPr>
              <a:t>지원</a:t>
            </a:r>
            <a:r>
              <a:rPr sz="1100" spc="-140" dirty="0">
                <a:latin typeface="Malgun Gothic"/>
                <a:cs typeface="Malgun Gothic"/>
              </a:rPr>
              <a:t> </a:t>
            </a:r>
            <a:r>
              <a:rPr sz="1100" dirty="0">
                <a:latin typeface="Malgun Gothic"/>
                <a:cs typeface="Malgun Gothic"/>
              </a:rPr>
              <a:t>서비스를</a:t>
            </a:r>
            <a:r>
              <a:rPr sz="1100" spc="-150" dirty="0">
                <a:latin typeface="Malgun Gothic"/>
                <a:cs typeface="Malgun Gothic"/>
              </a:rPr>
              <a:t> </a:t>
            </a:r>
            <a:r>
              <a:rPr sz="1100" dirty="0">
                <a:latin typeface="Malgun Gothic"/>
                <a:cs typeface="Malgun Gothic"/>
              </a:rPr>
              <a:t>요청하실</a:t>
            </a:r>
            <a:r>
              <a:rPr sz="1100" spc="-155" dirty="0">
                <a:latin typeface="Malgun Gothic"/>
                <a:cs typeface="Malgun Gothic"/>
              </a:rPr>
              <a:t> </a:t>
            </a:r>
            <a:r>
              <a:rPr sz="1100" dirty="0">
                <a:latin typeface="Malgun Gothic"/>
                <a:cs typeface="Malgun Gothic"/>
              </a:rPr>
              <a:t>수</a:t>
            </a:r>
            <a:r>
              <a:rPr sz="1100" spc="-155" dirty="0">
                <a:latin typeface="Malgun Gothic"/>
                <a:cs typeface="Malgun Gothic"/>
              </a:rPr>
              <a:t> </a:t>
            </a:r>
            <a:r>
              <a:rPr sz="1100" dirty="0">
                <a:latin typeface="Malgun Gothic"/>
                <a:cs typeface="Malgun Gothic"/>
              </a:rPr>
              <a:t>있습니다</a:t>
            </a:r>
            <a:r>
              <a:rPr sz="1100" dirty="0">
                <a:latin typeface="Calibri"/>
                <a:cs typeface="Calibri"/>
              </a:rPr>
              <a:t>.</a:t>
            </a:r>
            <a:r>
              <a:rPr sz="1100" spc="-20" dirty="0">
                <a:latin typeface="Calibri"/>
                <a:cs typeface="Calibri"/>
              </a:rPr>
              <a:t> </a:t>
            </a:r>
            <a:r>
              <a:rPr sz="1100" spc="-5" dirty="0">
                <a:latin typeface="Malgun Gothic"/>
                <a:cs typeface="Malgun Gothic"/>
              </a:rPr>
              <a:t>이러한</a:t>
            </a:r>
            <a:r>
              <a:rPr sz="1100" spc="-140" dirty="0">
                <a:latin typeface="Malgun Gothic"/>
                <a:cs typeface="Malgun Gothic"/>
              </a:rPr>
              <a:t> </a:t>
            </a:r>
            <a:r>
              <a:rPr sz="1100" spc="-5" dirty="0">
                <a:latin typeface="Malgun Gothic"/>
                <a:cs typeface="Malgun Gothic"/>
              </a:rPr>
              <a:t>언어</a:t>
            </a:r>
            <a:r>
              <a:rPr sz="1100" spc="-140" dirty="0">
                <a:latin typeface="Malgun Gothic"/>
                <a:cs typeface="Malgun Gothic"/>
              </a:rPr>
              <a:t> </a:t>
            </a:r>
            <a:r>
              <a:rPr sz="1100" spc="-5" dirty="0">
                <a:latin typeface="Malgun Gothic"/>
                <a:cs typeface="Malgun Gothic"/>
              </a:rPr>
              <a:t>지원</a:t>
            </a:r>
            <a:r>
              <a:rPr sz="1100" spc="-140" dirty="0">
                <a:latin typeface="Malgun Gothic"/>
                <a:cs typeface="Malgun Gothic"/>
              </a:rPr>
              <a:t> </a:t>
            </a:r>
            <a:r>
              <a:rPr sz="1100" dirty="0">
                <a:latin typeface="Malgun Gothic"/>
                <a:cs typeface="Malgun Gothic"/>
              </a:rPr>
              <a:t>서비스는</a:t>
            </a:r>
            <a:r>
              <a:rPr sz="1100" spc="-150" dirty="0">
                <a:latin typeface="Malgun Gothic"/>
                <a:cs typeface="Malgun Gothic"/>
              </a:rPr>
              <a:t> </a:t>
            </a:r>
            <a:r>
              <a:rPr sz="1100" dirty="0">
                <a:latin typeface="Malgun Gothic"/>
                <a:cs typeface="Malgun Gothic"/>
              </a:rPr>
              <a:t>무료로</a:t>
            </a:r>
            <a:r>
              <a:rPr sz="1100" spc="-155" dirty="0">
                <a:latin typeface="Malgun Gothic"/>
                <a:cs typeface="Malgun Gothic"/>
              </a:rPr>
              <a:t> </a:t>
            </a:r>
            <a:r>
              <a:rPr sz="1100" dirty="0">
                <a:latin typeface="Malgun Gothic"/>
                <a:cs typeface="Malgun Gothic"/>
              </a:rPr>
              <a:t>제공됩니다</a:t>
            </a:r>
            <a:r>
              <a:rPr sz="1100" dirty="0">
                <a:latin typeface="Calibri"/>
                <a:cs typeface="Calibri"/>
              </a:rPr>
              <a:t>.  </a:t>
            </a:r>
            <a:r>
              <a:rPr sz="1100" dirty="0">
                <a:latin typeface="Malgun Gothic"/>
                <a:cs typeface="Malgun Gothic"/>
              </a:rPr>
              <a:t>통역이나</a:t>
            </a:r>
            <a:r>
              <a:rPr sz="1100" spc="-150" dirty="0">
                <a:latin typeface="Malgun Gothic"/>
                <a:cs typeface="Malgun Gothic"/>
              </a:rPr>
              <a:t> </a:t>
            </a:r>
            <a:r>
              <a:rPr sz="1100" dirty="0">
                <a:latin typeface="Malgun Gothic"/>
                <a:cs typeface="Malgun Gothic"/>
              </a:rPr>
              <a:t>번역</a:t>
            </a:r>
            <a:r>
              <a:rPr sz="1100" spc="-150" dirty="0">
                <a:latin typeface="Malgun Gothic"/>
                <a:cs typeface="Malgun Gothic"/>
              </a:rPr>
              <a:t> </a:t>
            </a:r>
            <a:r>
              <a:rPr sz="1100" dirty="0">
                <a:latin typeface="Malgun Gothic"/>
                <a:cs typeface="Malgun Gothic"/>
              </a:rPr>
              <a:t>서비스에</a:t>
            </a:r>
            <a:r>
              <a:rPr sz="1100" spc="-145" dirty="0">
                <a:latin typeface="Malgun Gothic"/>
                <a:cs typeface="Malgun Gothic"/>
              </a:rPr>
              <a:t> </a:t>
            </a:r>
            <a:r>
              <a:rPr sz="1100" dirty="0">
                <a:latin typeface="Malgun Gothic"/>
                <a:cs typeface="Malgun Gothic"/>
              </a:rPr>
              <a:t>대해</a:t>
            </a:r>
            <a:r>
              <a:rPr sz="1100" spc="-135" dirty="0">
                <a:latin typeface="Malgun Gothic"/>
                <a:cs typeface="Malgun Gothic"/>
              </a:rPr>
              <a:t> </a:t>
            </a:r>
            <a:r>
              <a:rPr sz="1100" spc="-5" dirty="0">
                <a:latin typeface="Malgun Gothic"/>
                <a:cs typeface="Malgun Gothic"/>
              </a:rPr>
              <a:t>자세한</a:t>
            </a:r>
            <a:r>
              <a:rPr sz="1100" spc="-150" dirty="0">
                <a:latin typeface="Malgun Gothic"/>
                <a:cs typeface="Malgun Gothic"/>
              </a:rPr>
              <a:t> </a:t>
            </a:r>
            <a:r>
              <a:rPr sz="1100" dirty="0">
                <a:latin typeface="Malgun Gothic"/>
                <a:cs typeface="Malgun Gothic"/>
              </a:rPr>
              <a:t>정보가</a:t>
            </a:r>
            <a:r>
              <a:rPr sz="1100" spc="-150" dirty="0">
                <a:latin typeface="Malgun Gothic"/>
                <a:cs typeface="Malgun Gothic"/>
              </a:rPr>
              <a:t> </a:t>
            </a:r>
            <a:r>
              <a:rPr sz="1100" dirty="0">
                <a:latin typeface="Malgun Gothic"/>
                <a:cs typeface="Malgun Gothic"/>
              </a:rPr>
              <a:t>필요하신</a:t>
            </a:r>
            <a:r>
              <a:rPr sz="1100" spc="-135" dirty="0">
                <a:latin typeface="Malgun Gothic"/>
                <a:cs typeface="Malgun Gothic"/>
              </a:rPr>
              <a:t> </a:t>
            </a:r>
            <a:r>
              <a:rPr sz="1100" spc="-5" dirty="0">
                <a:latin typeface="Malgun Gothic"/>
                <a:cs typeface="Malgun Gothic"/>
              </a:rPr>
              <a:t>경우</a:t>
            </a:r>
            <a:r>
              <a:rPr sz="1100" spc="-5" dirty="0">
                <a:latin typeface="Calibri"/>
                <a:cs typeface="Calibri"/>
              </a:rPr>
              <a:t>,</a:t>
            </a:r>
            <a:r>
              <a:rPr sz="1100" dirty="0">
                <a:latin typeface="Calibri"/>
                <a:cs typeface="Calibri"/>
              </a:rPr>
              <a:t> </a:t>
            </a:r>
            <a:r>
              <a:rPr sz="1100" dirty="0">
                <a:latin typeface="Malgun Gothic"/>
                <a:cs typeface="Malgun Gothic"/>
              </a:rPr>
              <a:t>전화번호</a:t>
            </a:r>
            <a:r>
              <a:rPr sz="1100" spc="-145" dirty="0">
                <a:latin typeface="Malgun Gothic"/>
                <a:cs typeface="Malgun Gothic"/>
              </a:rPr>
              <a:t> </a:t>
            </a:r>
            <a:r>
              <a:rPr sz="1100" spc="-5" dirty="0">
                <a:latin typeface="Calibri"/>
                <a:cs typeface="Calibri"/>
              </a:rPr>
              <a:t>1-800-USA-LEARN</a:t>
            </a:r>
            <a:r>
              <a:rPr sz="1100" spc="-15" dirty="0">
                <a:latin typeface="Calibri"/>
                <a:cs typeface="Calibri"/>
              </a:rPr>
              <a:t> </a:t>
            </a:r>
            <a:r>
              <a:rPr sz="1100" spc="-5" dirty="0">
                <a:latin typeface="Calibri"/>
                <a:cs typeface="Calibri"/>
              </a:rPr>
              <a:t>(1-800-  872-5327) </a:t>
            </a:r>
            <a:r>
              <a:rPr sz="1100" spc="-5" dirty="0">
                <a:latin typeface="Malgun Gothic"/>
                <a:cs typeface="Malgun Gothic"/>
              </a:rPr>
              <a:t>또는 청각 장애인용 </a:t>
            </a:r>
            <a:r>
              <a:rPr sz="1100" dirty="0">
                <a:latin typeface="Malgun Gothic"/>
                <a:cs typeface="Malgun Gothic"/>
              </a:rPr>
              <a:t>전화번호 </a:t>
            </a:r>
            <a:r>
              <a:rPr sz="1100" spc="-5" dirty="0">
                <a:latin typeface="Calibri"/>
                <a:cs typeface="Calibri"/>
              </a:rPr>
              <a:t>1-800-877-8339 </a:t>
            </a:r>
            <a:r>
              <a:rPr sz="1100" dirty="0">
                <a:latin typeface="Malgun Gothic"/>
                <a:cs typeface="Malgun Gothic"/>
              </a:rPr>
              <a:t>또는 이메일주소  </a:t>
            </a:r>
            <a:r>
              <a:rPr sz="1100" u="sng" spc="-5" dirty="0">
                <a:latin typeface="Calibri"/>
                <a:cs typeface="Calibri"/>
                <a:hlinkClick r:id="rId4"/>
              </a:rPr>
              <a:t>Ed.Language.Assistance@ed.gov</a:t>
            </a:r>
            <a:r>
              <a:rPr sz="1100" spc="-5" dirty="0">
                <a:latin typeface="Calibri"/>
                <a:cs typeface="Calibri"/>
                <a:hlinkClick r:id="rId4"/>
              </a:rPr>
              <a:t> </a:t>
            </a:r>
            <a:r>
              <a:rPr sz="1100" spc="-5" dirty="0">
                <a:latin typeface="Malgun Gothic"/>
                <a:cs typeface="Malgun Gothic"/>
              </a:rPr>
              <a:t>으로 연락하시기</a:t>
            </a:r>
            <a:r>
              <a:rPr sz="1100" spc="-245" dirty="0">
                <a:latin typeface="Malgun Gothic"/>
                <a:cs typeface="Malgun Gothic"/>
              </a:rPr>
              <a:t> </a:t>
            </a:r>
            <a:r>
              <a:rPr sz="1100" dirty="0">
                <a:latin typeface="Malgun Gothic"/>
                <a:cs typeface="Malgun Gothic"/>
              </a:rPr>
              <a:t>바랍니다</a:t>
            </a:r>
            <a:r>
              <a:rPr sz="1100" dirty="0">
                <a:latin typeface="Calibri"/>
                <a:cs typeface="Calibri"/>
              </a:rPr>
              <a:t>.</a:t>
            </a:r>
          </a:p>
          <a:p>
            <a:pPr>
              <a:lnSpc>
                <a:spcPct val="100000"/>
              </a:lnSpc>
            </a:pPr>
            <a:endParaRPr sz="1700" dirty="0">
              <a:latin typeface="Times New Roman"/>
              <a:cs typeface="Times New Roman"/>
            </a:endParaRPr>
          </a:p>
          <a:p>
            <a:pPr marL="12701" marR="5716">
              <a:lnSpc>
                <a:spcPct val="101800"/>
              </a:lnSpc>
            </a:pPr>
            <a:r>
              <a:rPr sz="1100" b="1" spc="-5" dirty="0">
                <a:latin typeface="Calibri"/>
                <a:cs typeface="Calibri"/>
              </a:rPr>
              <a:t>Paunawa </a:t>
            </a:r>
            <a:r>
              <a:rPr sz="1100" b="1" dirty="0">
                <a:latin typeface="Calibri"/>
                <a:cs typeface="Calibri"/>
              </a:rPr>
              <a:t>sa mga </a:t>
            </a:r>
            <a:r>
              <a:rPr sz="1100" b="1" spc="-5" dirty="0">
                <a:latin typeface="Calibri"/>
                <a:cs typeface="Calibri"/>
              </a:rPr>
              <a:t>Taong Limitado ang Kaalaman </a:t>
            </a:r>
            <a:r>
              <a:rPr sz="1100" b="1" dirty="0">
                <a:latin typeface="Calibri"/>
                <a:cs typeface="Calibri"/>
              </a:rPr>
              <a:t>sa </a:t>
            </a:r>
            <a:r>
              <a:rPr sz="1100" b="1" spc="-5" dirty="0">
                <a:latin typeface="Calibri"/>
                <a:cs typeface="Calibri"/>
              </a:rPr>
              <a:t>English: </a:t>
            </a:r>
            <a:r>
              <a:rPr sz="1100" dirty="0">
                <a:latin typeface="Calibri"/>
                <a:cs typeface="Calibri"/>
              </a:rPr>
              <a:t>Kung </a:t>
            </a:r>
            <a:r>
              <a:rPr sz="1100" spc="-5" dirty="0">
                <a:latin typeface="Calibri"/>
                <a:cs typeface="Calibri"/>
              </a:rPr>
              <a:t>nahihirapan kayong makaintindi ng  English, </a:t>
            </a:r>
            <a:r>
              <a:rPr sz="1100" dirty="0">
                <a:latin typeface="Calibri"/>
                <a:cs typeface="Calibri"/>
              </a:rPr>
              <a:t>maaari </a:t>
            </a:r>
            <a:r>
              <a:rPr sz="1100" spc="-5" dirty="0">
                <a:latin typeface="Calibri"/>
                <a:cs typeface="Calibri"/>
              </a:rPr>
              <a:t>kayong humingi ng </a:t>
            </a:r>
            <a:r>
              <a:rPr sz="1100" dirty="0">
                <a:latin typeface="Calibri"/>
                <a:cs typeface="Calibri"/>
              </a:rPr>
              <a:t>tulong </a:t>
            </a:r>
            <a:r>
              <a:rPr sz="1100" spc="-5" dirty="0">
                <a:latin typeface="Calibri"/>
                <a:cs typeface="Calibri"/>
              </a:rPr>
              <a:t>ukol dito </a:t>
            </a:r>
            <a:r>
              <a:rPr sz="1100" spc="-10" dirty="0">
                <a:latin typeface="Calibri"/>
                <a:cs typeface="Calibri"/>
              </a:rPr>
              <a:t>sa </a:t>
            </a:r>
            <a:r>
              <a:rPr sz="1100" spc="-5" dirty="0">
                <a:latin typeface="Calibri"/>
                <a:cs typeface="Calibri"/>
              </a:rPr>
              <a:t>inpormasyon ng Kagawaran </a:t>
            </a:r>
            <a:r>
              <a:rPr sz="1100" dirty="0">
                <a:latin typeface="Calibri"/>
                <a:cs typeface="Calibri"/>
              </a:rPr>
              <a:t>mula </a:t>
            </a:r>
            <a:r>
              <a:rPr sz="1100" spc="-5" dirty="0">
                <a:latin typeface="Calibri"/>
                <a:cs typeface="Calibri"/>
              </a:rPr>
              <a:t>sa nagbibigay ng  serbisyo na pagtulong kaugnay ng wika. </a:t>
            </a:r>
            <a:r>
              <a:rPr sz="1100" dirty="0">
                <a:latin typeface="Calibri"/>
                <a:cs typeface="Calibri"/>
              </a:rPr>
              <a:t>Ang </a:t>
            </a:r>
            <a:r>
              <a:rPr sz="1100" spc="-5" dirty="0">
                <a:latin typeface="Calibri"/>
                <a:cs typeface="Calibri"/>
              </a:rPr>
              <a:t>serbisyo na pagtulong kaugnay ng wika </a:t>
            </a:r>
            <a:r>
              <a:rPr sz="1100" dirty="0">
                <a:latin typeface="Calibri"/>
                <a:cs typeface="Calibri"/>
              </a:rPr>
              <a:t>ay libre. Kung  kailangan </a:t>
            </a:r>
            <a:r>
              <a:rPr sz="1100" spc="-5" dirty="0">
                <a:latin typeface="Calibri"/>
                <a:cs typeface="Calibri"/>
              </a:rPr>
              <a:t>ninyo ng dagdag na impormasyon tungkol </a:t>
            </a:r>
            <a:r>
              <a:rPr sz="1100" spc="-10" dirty="0">
                <a:latin typeface="Calibri"/>
                <a:cs typeface="Calibri"/>
              </a:rPr>
              <a:t>sa </a:t>
            </a:r>
            <a:r>
              <a:rPr sz="1100" dirty="0">
                <a:latin typeface="Calibri"/>
                <a:cs typeface="Calibri"/>
              </a:rPr>
              <a:t>mga </a:t>
            </a:r>
            <a:r>
              <a:rPr sz="1100" spc="-5" dirty="0">
                <a:latin typeface="Calibri"/>
                <a:cs typeface="Calibri"/>
              </a:rPr>
              <a:t>serbisyo kaugnay ng </a:t>
            </a:r>
            <a:r>
              <a:rPr sz="1100" dirty="0">
                <a:latin typeface="Calibri"/>
                <a:cs typeface="Calibri"/>
              </a:rPr>
              <a:t>pagpapaliwanag o  </a:t>
            </a:r>
            <a:r>
              <a:rPr sz="1100" spc="-5" dirty="0">
                <a:latin typeface="Calibri"/>
                <a:cs typeface="Calibri"/>
              </a:rPr>
              <a:t>pagsasalin, mangyari lamang </a:t>
            </a:r>
            <a:r>
              <a:rPr sz="1100" dirty="0">
                <a:latin typeface="Calibri"/>
                <a:cs typeface="Calibri"/>
              </a:rPr>
              <a:t>tumawag </a:t>
            </a:r>
            <a:r>
              <a:rPr sz="1100" spc="-5" dirty="0">
                <a:latin typeface="Calibri"/>
                <a:cs typeface="Calibri"/>
              </a:rPr>
              <a:t>sa 1-800-USA-LEARN (1-800-872-5327) (TTY: 1-800-877-8339), </a:t>
            </a:r>
            <a:r>
              <a:rPr sz="1100" dirty="0">
                <a:latin typeface="Calibri"/>
                <a:cs typeface="Calibri"/>
              </a:rPr>
              <a:t>o  </a:t>
            </a:r>
            <a:r>
              <a:rPr sz="1100" spc="-5" dirty="0">
                <a:latin typeface="Calibri"/>
                <a:cs typeface="Calibri"/>
              </a:rPr>
              <a:t>mag-email </a:t>
            </a:r>
            <a:r>
              <a:rPr sz="1100" spc="-10" dirty="0">
                <a:latin typeface="Calibri"/>
                <a:cs typeface="Calibri"/>
              </a:rPr>
              <a:t>sa:</a:t>
            </a:r>
            <a:r>
              <a:rPr sz="1100" spc="50" dirty="0">
                <a:latin typeface="Calibri"/>
                <a:cs typeface="Calibri"/>
              </a:rPr>
              <a:t> </a:t>
            </a:r>
            <a:r>
              <a:rPr sz="1100" u="sng" spc="-5" dirty="0">
                <a:latin typeface="Calibri"/>
                <a:cs typeface="Calibri"/>
                <a:hlinkClick r:id="rId4"/>
              </a:rPr>
              <a:t>Ed.Language.Assistance@ed.gov</a:t>
            </a:r>
            <a:r>
              <a:rPr sz="1100" spc="-5" dirty="0">
                <a:latin typeface="Calibri"/>
                <a:cs typeface="Calibri"/>
              </a:rPr>
              <a:t>.</a:t>
            </a:r>
            <a:endParaRPr sz="1100" dirty="0">
              <a:latin typeface="Calibri"/>
              <a:cs typeface="Calibri"/>
            </a:endParaRPr>
          </a:p>
          <a:p>
            <a:pPr>
              <a:spcBef>
                <a:spcPts val="30"/>
              </a:spcBef>
            </a:pPr>
            <a:endParaRPr sz="1150" dirty="0">
              <a:latin typeface="Times New Roman"/>
              <a:cs typeface="Times New Roman"/>
            </a:endParaRPr>
          </a:p>
          <a:p>
            <a:pPr marL="12701" marR="430579">
              <a:lnSpc>
                <a:spcPct val="100899"/>
              </a:lnSpc>
            </a:pPr>
            <a:r>
              <a:rPr sz="1100" b="1" spc="-5" dirty="0">
                <a:latin typeface="Calibri"/>
                <a:cs typeface="Calibri"/>
              </a:rPr>
              <a:t>Уведомление </a:t>
            </a:r>
            <a:r>
              <a:rPr sz="1100" b="1" dirty="0">
                <a:latin typeface="Calibri"/>
                <a:cs typeface="Calibri"/>
              </a:rPr>
              <a:t>для лиц с </a:t>
            </a:r>
            <a:r>
              <a:rPr sz="1100" b="1" spc="-5" dirty="0">
                <a:latin typeface="Calibri"/>
                <a:cs typeface="Calibri"/>
              </a:rPr>
              <a:t>ограниченным знанием английского языка: </a:t>
            </a:r>
            <a:r>
              <a:rPr sz="1100" spc="-5" dirty="0">
                <a:latin typeface="Calibri"/>
                <a:cs typeface="Calibri"/>
              </a:rPr>
              <a:t>Если вы испытываете  трудности </a:t>
            </a:r>
            <a:r>
              <a:rPr sz="1100" dirty="0">
                <a:latin typeface="Calibri"/>
                <a:cs typeface="Calibri"/>
              </a:rPr>
              <a:t>в </a:t>
            </a:r>
            <a:r>
              <a:rPr sz="1100" spc="-5" dirty="0">
                <a:latin typeface="Calibri"/>
                <a:cs typeface="Calibri"/>
              </a:rPr>
              <a:t>понимании английского </a:t>
            </a:r>
            <a:r>
              <a:rPr sz="1100" dirty="0">
                <a:latin typeface="Calibri"/>
                <a:cs typeface="Calibri"/>
              </a:rPr>
              <a:t>языка, вы </a:t>
            </a:r>
            <a:r>
              <a:rPr sz="1100" spc="-5" dirty="0">
                <a:latin typeface="Calibri"/>
                <a:cs typeface="Calibri"/>
              </a:rPr>
              <a:t>можете попросить, </a:t>
            </a:r>
            <a:r>
              <a:rPr sz="1100" dirty="0">
                <a:latin typeface="Calibri"/>
                <a:cs typeface="Calibri"/>
              </a:rPr>
              <a:t>чтобы </a:t>
            </a:r>
            <a:r>
              <a:rPr sz="1100" spc="-5" dirty="0">
                <a:latin typeface="Calibri"/>
                <a:cs typeface="Calibri"/>
              </a:rPr>
              <a:t>вам</a:t>
            </a:r>
            <a:r>
              <a:rPr sz="1100" spc="135" dirty="0">
                <a:latin typeface="Calibri"/>
                <a:cs typeface="Calibri"/>
              </a:rPr>
              <a:t> </a:t>
            </a:r>
            <a:r>
              <a:rPr sz="1100" spc="-5" dirty="0">
                <a:latin typeface="Calibri"/>
                <a:cs typeface="Calibri"/>
              </a:rPr>
              <a:t>предоставили</a:t>
            </a:r>
            <a:endParaRPr sz="1100" dirty="0">
              <a:latin typeface="Calibri"/>
              <a:cs typeface="Calibri"/>
            </a:endParaRPr>
          </a:p>
          <a:p>
            <a:pPr marL="12701" marR="48901">
              <a:lnSpc>
                <a:spcPts val="1350"/>
              </a:lnSpc>
              <a:spcBef>
                <a:spcPts val="40"/>
              </a:spcBef>
            </a:pPr>
            <a:r>
              <a:rPr sz="1100" spc="-5" dirty="0">
                <a:latin typeface="Calibri"/>
                <a:cs typeface="Calibri"/>
              </a:rPr>
              <a:t>перевод информации, которую Министерство Образования доводит до всеобщего сведения. Этот  перевод предоставляется бесплатно. Если </a:t>
            </a:r>
            <a:r>
              <a:rPr sz="1100" dirty="0">
                <a:latin typeface="Calibri"/>
                <a:cs typeface="Calibri"/>
              </a:rPr>
              <a:t>вы </a:t>
            </a:r>
            <a:r>
              <a:rPr sz="1100" spc="-5" dirty="0">
                <a:latin typeface="Calibri"/>
                <a:cs typeface="Calibri"/>
              </a:rPr>
              <a:t>хотите получить более подробную информацию</a:t>
            </a:r>
            <a:r>
              <a:rPr sz="1100" spc="165" dirty="0">
                <a:latin typeface="Calibri"/>
                <a:cs typeface="Calibri"/>
              </a:rPr>
              <a:t> </a:t>
            </a:r>
            <a:r>
              <a:rPr sz="1100" dirty="0">
                <a:latin typeface="Calibri"/>
                <a:cs typeface="Calibri"/>
              </a:rPr>
              <a:t>об</a:t>
            </a:r>
          </a:p>
          <a:p>
            <a:pPr marL="12701" marR="114313">
              <a:lnSpc>
                <a:spcPts val="1340"/>
              </a:lnSpc>
            </a:pPr>
            <a:r>
              <a:rPr sz="1100" dirty="0">
                <a:latin typeface="Calibri"/>
                <a:cs typeface="Calibri"/>
              </a:rPr>
              <a:t>услугах </a:t>
            </a:r>
            <a:r>
              <a:rPr sz="1100" spc="-5" dirty="0">
                <a:latin typeface="Calibri"/>
                <a:cs typeface="Calibri"/>
              </a:rPr>
              <a:t>устного </a:t>
            </a:r>
            <a:r>
              <a:rPr sz="1100" dirty="0">
                <a:latin typeface="Calibri"/>
                <a:cs typeface="Calibri"/>
              </a:rPr>
              <a:t>и </a:t>
            </a:r>
            <a:r>
              <a:rPr sz="1100" spc="-5" dirty="0">
                <a:latin typeface="Calibri"/>
                <a:cs typeface="Calibri"/>
              </a:rPr>
              <a:t>письменного перевода, звоните </a:t>
            </a:r>
            <a:r>
              <a:rPr sz="1100" dirty="0">
                <a:latin typeface="Calibri"/>
                <a:cs typeface="Calibri"/>
              </a:rPr>
              <a:t>по </a:t>
            </a:r>
            <a:r>
              <a:rPr sz="1100" spc="-5" dirty="0">
                <a:latin typeface="Calibri"/>
                <a:cs typeface="Calibri"/>
              </a:rPr>
              <a:t>телефону 1-800-USA-LEARN (1-800-872-5327)  (служба для слабослышащих: 1-800-877-8339), </a:t>
            </a:r>
            <a:r>
              <a:rPr sz="1100" dirty="0">
                <a:latin typeface="Calibri"/>
                <a:cs typeface="Calibri"/>
              </a:rPr>
              <a:t>или </a:t>
            </a:r>
            <a:r>
              <a:rPr sz="1100" spc="-5" dirty="0">
                <a:latin typeface="Calibri"/>
                <a:cs typeface="Calibri"/>
              </a:rPr>
              <a:t>отправьте сообщение </a:t>
            </a:r>
            <a:r>
              <a:rPr sz="1100" dirty="0">
                <a:latin typeface="Calibri"/>
                <a:cs typeface="Calibri"/>
              </a:rPr>
              <a:t>по адресу:  </a:t>
            </a:r>
            <a:r>
              <a:rPr sz="1100" u="sng" spc="-5" dirty="0">
                <a:latin typeface="Calibri"/>
                <a:cs typeface="Calibri"/>
                <a:hlinkClick r:id="rId4"/>
              </a:rPr>
              <a:t>Ed.Language.Assistance@ed.gov</a:t>
            </a:r>
            <a:r>
              <a:rPr sz="1100" spc="-5" dirty="0">
                <a:latin typeface="Calibri"/>
                <a:cs typeface="Calibri"/>
                <a:hlinkClick r:id="rId4"/>
              </a:rPr>
              <a:t>.</a:t>
            </a:r>
            <a:endParaRPr sz="1100" dirty="0">
              <a:latin typeface="Calibri"/>
              <a:cs typeface="Calibri"/>
            </a:endParaRPr>
          </a:p>
        </p:txBody>
      </p:sp>
      <p:sp>
        <p:nvSpPr>
          <p:cNvPr id="7" name="TextBox 6">
            <a:extLst>
              <a:ext uri="{FF2B5EF4-FFF2-40B4-BE49-F238E27FC236}">
                <a16:creationId xmlns:a16="http://schemas.microsoft.com/office/drawing/2014/main" id="{6DD16B37-FDE8-4BF1-A99D-2C034488E8F2}"/>
              </a:ext>
            </a:extLst>
          </p:cNvPr>
          <p:cNvSpPr txBox="1"/>
          <p:nvPr/>
        </p:nvSpPr>
        <p:spPr>
          <a:xfrm>
            <a:off x="902004" y="2743201"/>
            <a:ext cx="5879796" cy="175471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en-US" sz="3601" dirty="0"/>
          </a:p>
          <a:p>
            <a:pPr algn="ctr"/>
            <a:r>
              <a:rPr lang="en-US" sz="3601" dirty="0">
                <a:latin typeface="Adobe Fan Heiti Std B" panose="020B0700000000000000" pitchFamily="34" charset="-128"/>
                <a:ea typeface="Adobe Fan Heiti Std B" panose="020B0700000000000000" pitchFamily="34" charset="-128"/>
              </a:rPr>
              <a:t>“Dear Colleague Letter”</a:t>
            </a:r>
          </a:p>
          <a:p>
            <a:pPr algn="ctr"/>
            <a:endParaRPr lang="en-US" sz="3601" dirty="0"/>
          </a:p>
        </p:txBody>
      </p:sp>
      <p:sp>
        <p:nvSpPr>
          <p:cNvPr id="9" name="TextBox 8">
            <a:extLst>
              <a:ext uri="{FF2B5EF4-FFF2-40B4-BE49-F238E27FC236}">
                <a16:creationId xmlns:a16="http://schemas.microsoft.com/office/drawing/2014/main" id="{84F52B2E-5AB0-40D4-B901-E8D044D55E7A}"/>
              </a:ext>
            </a:extLst>
          </p:cNvPr>
          <p:cNvSpPr txBox="1"/>
          <p:nvPr/>
        </p:nvSpPr>
        <p:spPr>
          <a:xfrm>
            <a:off x="609600" y="5715001"/>
            <a:ext cx="64770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en-US" dirty="0">
              <a:solidFill>
                <a:srgbClr val="0070C1"/>
              </a:solidFill>
              <a:latin typeface="Helvetica" panose="020B0604020202020204" pitchFamily="34" charset="0"/>
            </a:endParaRPr>
          </a:p>
          <a:p>
            <a:pPr algn="ctr"/>
            <a:r>
              <a:rPr lang="en-US" dirty="0">
                <a:solidFill>
                  <a:srgbClr val="0070C1"/>
                </a:solidFill>
                <a:latin typeface="Helvetica" panose="020B0604020202020204" pitchFamily="34" charset="0"/>
                <a:hlinkClick r:id="rId5"/>
              </a:rPr>
              <a:t>https://www2.ed.gov/about/offices/list/ocr/lgbt.html</a:t>
            </a:r>
            <a:endParaRPr lang="en-US" dirty="0">
              <a:solidFill>
                <a:srgbClr val="0070C1"/>
              </a:solidFill>
              <a:latin typeface="Helvetica" panose="020B0604020202020204" pitchFamily="34" charset="0"/>
            </a:endParaRPr>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D27FAFD-4C45-4F01-8431-EB731BA6D1AE}"/>
              </a:ext>
            </a:extLst>
          </p:cNvPr>
          <p:cNvGrpSpPr/>
          <p:nvPr/>
        </p:nvGrpSpPr>
        <p:grpSpPr>
          <a:xfrm>
            <a:off x="2706576" y="914400"/>
            <a:ext cx="2359248" cy="1415549"/>
            <a:chOff x="3172160" y="2951"/>
            <a:chExt cx="2359248" cy="1415549"/>
          </a:xfrm>
          <a:scene3d>
            <a:camera prst="orthographicFront"/>
            <a:lightRig rig="flat" dir="t"/>
          </a:scene3d>
        </p:grpSpPr>
        <p:sp>
          <p:nvSpPr>
            <p:cNvPr id="4" name="Rectangle 3">
              <a:extLst>
                <a:ext uri="{FF2B5EF4-FFF2-40B4-BE49-F238E27FC236}">
                  <a16:creationId xmlns:a16="http://schemas.microsoft.com/office/drawing/2014/main" id="{DF2396B9-FCAC-4B79-9A74-27AA5D8E8DD2}"/>
                </a:ext>
              </a:extLst>
            </p:cNvPr>
            <p:cNvSpPr/>
            <p:nvPr/>
          </p:nvSpPr>
          <p:spPr>
            <a:xfrm>
              <a:off x="3172160" y="2951"/>
              <a:ext cx="2359248" cy="1415549"/>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5" name="TextBox 4">
              <a:extLst>
                <a:ext uri="{FF2B5EF4-FFF2-40B4-BE49-F238E27FC236}">
                  <a16:creationId xmlns:a16="http://schemas.microsoft.com/office/drawing/2014/main" id="{F0569F76-F679-4789-8762-B7E379893BE4}"/>
                </a:ext>
              </a:extLst>
            </p:cNvPr>
            <p:cNvSpPr txBox="1"/>
            <p:nvPr/>
          </p:nvSpPr>
          <p:spPr>
            <a:xfrm>
              <a:off x="3172160" y="2951"/>
              <a:ext cx="2359248" cy="141554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Creating a safe and non-discriminatory environment</a:t>
              </a:r>
            </a:p>
          </p:txBody>
        </p:sp>
      </p:grpSp>
      <p:sp>
        <p:nvSpPr>
          <p:cNvPr id="6" name="TextBox 5">
            <a:extLst>
              <a:ext uri="{FF2B5EF4-FFF2-40B4-BE49-F238E27FC236}">
                <a16:creationId xmlns:a16="http://schemas.microsoft.com/office/drawing/2014/main" id="{8582F2A0-5AA2-42A9-9FFF-859E439F5C79}"/>
              </a:ext>
            </a:extLst>
          </p:cNvPr>
          <p:cNvSpPr txBox="1"/>
          <p:nvPr/>
        </p:nvSpPr>
        <p:spPr>
          <a:xfrm>
            <a:off x="609600" y="2743200"/>
            <a:ext cx="6553200" cy="1200329"/>
          </a:xfrm>
          <a:prstGeom prst="rect">
            <a:avLst/>
          </a:prstGeom>
          <a:noFill/>
        </p:spPr>
        <p:txBody>
          <a:bodyPr wrap="square" rtlCol="0">
            <a:spAutoFit/>
          </a:bodyPr>
          <a:lstStyle/>
          <a:p>
            <a:r>
              <a:rPr lang="en-US" sz="2400" dirty="0"/>
              <a:t>“A school’s failure to treat students consistent with their gender identity may create or contribute to a hostile environment in violation of Title IX.” </a:t>
            </a:r>
          </a:p>
        </p:txBody>
      </p:sp>
      <p:sp>
        <p:nvSpPr>
          <p:cNvPr id="7" name="Rectangle 6">
            <a:extLst>
              <a:ext uri="{FF2B5EF4-FFF2-40B4-BE49-F238E27FC236}">
                <a16:creationId xmlns:a16="http://schemas.microsoft.com/office/drawing/2014/main" id="{8ACD247D-8923-4351-BAB1-112B5F5C1753}"/>
              </a:ext>
            </a:extLst>
          </p:cNvPr>
          <p:cNvSpPr/>
          <p:nvPr/>
        </p:nvSpPr>
        <p:spPr>
          <a:xfrm>
            <a:off x="1972056" y="4038600"/>
            <a:ext cx="3828292"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Deadnaming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8" name="Rectangle 7">
            <a:extLst>
              <a:ext uri="{FF2B5EF4-FFF2-40B4-BE49-F238E27FC236}">
                <a16:creationId xmlns:a16="http://schemas.microsoft.com/office/drawing/2014/main" id="{473C1F6B-577D-4FAE-9E12-2F804013B97D}"/>
              </a:ext>
            </a:extLst>
          </p:cNvPr>
          <p:cNvSpPr/>
          <p:nvPr/>
        </p:nvSpPr>
        <p:spPr>
          <a:xfrm>
            <a:off x="449210" y="4953000"/>
            <a:ext cx="6873998" cy="523220"/>
          </a:xfrm>
          <a:prstGeom prst="rect">
            <a:avLst/>
          </a:prstGeom>
          <a:noFill/>
        </p:spPr>
        <p:txBody>
          <a:bodyPr wrap="none" lIns="91440" tIns="45720" rIns="91440" bIns="45720">
            <a:spAutoFit/>
          </a:bodyPr>
          <a:lstStyle/>
          <a:p>
            <a:pPr algn="ctr"/>
            <a:r>
              <a:rPr 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Referring to a person by their previous name</a:t>
            </a:r>
          </a:p>
        </p:txBody>
      </p:sp>
      <p:sp>
        <p:nvSpPr>
          <p:cNvPr id="13" name="TextBox 12">
            <a:extLst>
              <a:ext uri="{FF2B5EF4-FFF2-40B4-BE49-F238E27FC236}">
                <a16:creationId xmlns:a16="http://schemas.microsoft.com/office/drawing/2014/main" id="{5E1BB977-1EE0-499D-B782-5333C3410DE6}"/>
              </a:ext>
            </a:extLst>
          </p:cNvPr>
          <p:cNvSpPr txBox="1"/>
          <p:nvPr/>
        </p:nvSpPr>
        <p:spPr>
          <a:xfrm>
            <a:off x="609600" y="5715000"/>
            <a:ext cx="6553200" cy="1938992"/>
          </a:xfrm>
          <a:prstGeom prst="rect">
            <a:avLst/>
          </a:prstGeom>
          <a:noFill/>
        </p:spPr>
        <p:txBody>
          <a:bodyPr wrap="square" rtlCol="0">
            <a:spAutoFit/>
          </a:bodyPr>
          <a:lstStyle/>
          <a:p>
            <a:pPr marL="342900" indent="-342900">
              <a:buAutoNum type="arabicPeriod"/>
            </a:pPr>
            <a:r>
              <a:rPr lang="en-US" sz="2400" dirty="0"/>
              <a:t>Demonstrates thoughtlessness and a lack of respect.</a:t>
            </a:r>
          </a:p>
          <a:p>
            <a:pPr marL="342900" indent="-342900">
              <a:buAutoNum type="arabicPeriod"/>
            </a:pPr>
            <a:r>
              <a:rPr lang="en-US" sz="2400" dirty="0"/>
              <a:t>May cause emotional pain and/or trauma.</a:t>
            </a:r>
          </a:p>
          <a:p>
            <a:pPr marL="342900" indent="-342900">
              <a:buAutoNum type="arabicPeriod"/>
            </a:pPr>
            <a:r>
              <a:rPr lang="en-US" sz="2400" dirty="0"/>
              <a:t>“Outs” the person without their consent.</a:t>
            </a:r>
          </a:p>
          <a:p>
            <a:pPr marL="342900" indent="-342900">
              <a:buAutoNum type="arabicPeriod"/>
            </a:pPr>
            <a:r>
              <a:rPr lang="en-US" sz="2400" dirty="0"/>
              <a:t>May endanger the person.</a:t>
            </a:r>
          </a:p>
        </p:txBody>
      </p:sp>
    </p:spTree>
    <p:extLst>
      <p:ext uri="{BB962C8B-B14F-4D97-AF65-F5344CB8AC3E}">
        <p14:creationId xmlns:p14="http://schemas.microsoft.com/office/powerpoint/2010/main" val="151413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fade">
                                      <p:cBhvr>
                                        <p:cTn id="18" dur="5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fade">
                                      <p:cBhvr>
                                        <p:cTn id="23" dur="500"/>
                                        <p:tgtEl>
                                          <p:spTgt spid="1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fade">
                                      <p:cBhvr>
                                        <p:cTn id="28" dur="500"/>
                                        <p:tgtEl>
                                          <p:spTgt spid="1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45F4C3-CB84-4051-983E-75C666961BE2}"/>
              </a:ext>
            </a:extLst>
          </p:cNvPr>
          <p:cNvGrpSpPr/>
          <p:nvPr/>
        </p:nvGrpSpPr>
        <p:grpSpPr>
          <a:xfrm>
            <a:off x="2706576" y="914400"/>
            <a:ext cx="2359248" cy="1415549"/>
            <a:chOff x="3172160" y="2951"/>
            <a:chExt cx="2359248" cy="1415549"/>
          </a:xfrm>
          <a:scene3d>
            <a:camera prst="orthographicFront"/>
            <a:lightRig rig="flat" dir="t"/>
          </a:scene3d>
        </p:grpSpPr>
        <p:sp>
          <p:nvSpPr>
            <p:cNvPr id="3" name="Rectangle 2">
              <a:extLst>
                <a:ext uri="{FF2B5EF4-FFF2-40B4-BE49-F238E27FC236}">
                  <a16:creationId xmlns:a16="http://schemas.microsoft.com/office/drawing/2014/main" id="{B36CD259-BB0A-4AF0-BD68-329220822BCE}"/>
                </a:ext>
              </a:extLst>
            </p:cNvPr>
            <p:cNvSpPr/>
            <p:nvPr/>
          </p:nvSpPr>
          <p:spPr>
            <a:xfrm>
              <a:off x="3172160" y="2951"/>
              <a:ext cx="2359248" cy="1415549"/>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4" name="TextBox 3">
              <a:extLst>
                <a:ext uri="{FF2B5EF4-FFF2-40B4-BE49-F238E27FC236}">
                  <a16:creationId xmlns:a16="http://schemas.microsoft.com/office/drawing/2014/main" id="{527899A1-1471-46E3-8E4F-907F4DDA3188}"/>
                </a:ext>
              </a:extLst>
            </p:cNvPr>
            <p:cNvSpPr txBox="1"/>
            <p:nvPr/>
          </p:nvSpPr>
          <p:spPr>
            <a:xfrm>
              <a:off x="3172160" y="2951"/>
              <a:ext cx="2359248" cy="141554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Creating a safe and non-discriminatory environment</a:t>
              </a:r>
            </a:p>
          </p:txBody>
        </p:sp>
      </p:grpSp>
      <p:sp>
        <p:nvSpPr>
          <p:cNvPr id="5" name="TextBox 4">
            <a:extLst>
              <a:ext uri="{FF2B5EF4-FFF2-40B4-BE49-F238E27FC236}">
                <a16:creationId xmlns:a16="http://schemas.microsoft.com/office/drawing/2014/main" id="{B2700C23-FF8B-46B8-8D26-9FE3D33261A6}"/>
              </a:ext>
            </a:extLst>
          </p:cNvPr>
          <p:cNvSpPr txBox="1"/>
          <p:nvPr/>
        </p:nvSpPr>
        <p:spPr>
          <a:xfrm>
            <a:off x="609600" y="2743200"/>
            <a:ext cx="6553200" cy="1200329"/>
          </a:xfrm>
          <a:prstGeom prst="rect">
            <a:avLst/>
          </a:prstGeom>
          <a:noFill/>
        </p:spPr>
        <p:txBody>
          <a:bodyPr wrap="square" rtlCol="0">
            <a:spAutoFit/>
          </a:bodyPr>
          <a:lstStyle/>
          <a:p>
            <a:r>
              <a:rPr lang="en-US" sz="2400" dirty="0"/>
              <a:t>“A school’s failure to treat students consistent with their gender identity may create or contribute to a hostile environment in violation of Title IX.” </a:t>
            </a:r>
          </a:p>
        </p:txBody>
      </p:sp>
      <p:sp>
        <p:nvSpPr>
          <p:cNvPr id="6" name="Rectangle 5">
            <a:extLst>
              <a:ext uri="{FF2B5EF4-FFF2-40B4-BE49-F238E27FC236}">
                <a16:creationId xmlns:a16="http://schemas.microsoft.com/office/drawing/2014/main" id="{9D6F99F0-48F6-462B-8DD1-AAF7B6983CDF}"/>
              </a:ext>
            </a:extLst>
          </p:cNvPr>
          <p:cNvSpPr/>
          <p:nvPr/>
        </p:nvSpPr>
        <p:spPr>
          <a:xfrm>
            <a:off x="1829101" y="4038600"/>
            <a:ext cx="4114203"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Misgendering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8" name="Rectangle 7">
            <a:extLst>
              <a:ext uri="{FF2B5EF4-FFF2-40B4-BE49-F238E27FC236}">
                <a16:creationId xmlns:a16="http://schemas.microsoft.com/office/drawing/2014/main" id="{CA7B0837-4618-468B-A5B4-4B52C3C8024C}"/>
              </a:ext>
            </a:extLst>
          </p:cNvPr>
          <p:cNvSpPr/>
          <p:nvPr/>
        </p:nvSpPr>
        <p:spPr>
          <a:xfrm>
            <a:off x="594095" y="4953000"/>
            <a:ext cx="6584238" cy="523220"/>
          </a:xfrm>
          <a:prstGeom prst="rect">
            <a:avLst/>
          </a:prstGeom>
          <a:noFill/>
        </p:spPr>
        <p:txBody>
          <a:bodyPr wrap="none" lIns="91440" tIns="45720" rIns="91440" bIns="45720">
            <a:spAutoFit/>
          </a:bodyPr>
          <a:lstStyle/>
          <a:p>
            <a:pPr algn="ctr"/>
            <a:r>
              <a:rPr 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Referring to a person by the wrong pronoun</a:t>
            </a:r>
          </a:p>
        </p:txBody>
      </p:sp>
      <p:sp>
        <p:nvSpPr>
          <p:cNvPr id="10" name="TextBox 9">
            <a:extLst>
              <a:ext uri="{FF2B5EF4-FFF2-40B4-BE49-F238E27FC236}">
                <a16:creationId xmlns:a16="http://schemas.microsoft.com/office/drawing/2014/main" id="{D5CDA354-C1AD-40A2-85E3-B127EEFCE10D}"/>
              </a:ext>
            </a:extLst>
          </p:cNvPr>
          <p:cNvSpPr txBox="1"/>
          <p:nvPr/>
        </p:nvSpPr>
        <p:spPr>
          <a:xfrm>
            <a:off x="609600" y="5715000"/>
            <a:ext cx="6553200" cy="1938992"/>
          </a:xfrm>
          <a:prstGeom prst="rect">
            <a:avLst/>
          </a:prstGeom>
          <a:noFill/>
        </p:spPr>
        <p:txBody>
          <a:bodyPr wrap="square" rtlCol="0">
            <a:spAutoFit/>
          </a:bodyPr>
          <a:lstStyle/>
          <a:p>
            <a:pPr marL="342900" indent="-342900">
              <a:buAutoNum type="arabicPeriod"/>
            </a:pPr>
            <a:r>
              <a:rPr lang="en-US" sz="2400" dirty="0"/>
              <a:t>Demonstrates thoughtlessness and a lack of respect.</a:t>
            </a:r>
          </a:p>
          <a:p>
            <a:pPr marL="342900" indent="-342900">
              <a:buAutoNum type="arabicPeriod"/>
            </a:pPr>
            <a:r>
              <a:rPr lang="en-US" sz="2400" dirty="0"/>
              <a:t>May cause emotional pain and/or trauma.</a:t>
            </a:r>
          </a:p>
          <a:p>
            <a:pPr marL="342900" indent="-342900">
              <a:buAutoNum type="arabicPeriod"/>
            </a:pPr>
            <a:r>
              <a:rPr lang="en-US" sz="2400" dirty="0"/>
              <a:t>“Outs” the person without their consent.</a:t>
            </a:r>
          </a:p>
          <a:p>
            <a:pPr marL="342900" indent="-342900">
              <a:buAutoNum type="arabicPeriod"/>
            </a:pPr>
            <a:r>
              <a:rPr lang="en-US" sz="2400" dirty="0"/>
              <a:t>May endanger the person.</a:t>
            </a:r>
          </a:p>
        </p:txBody>
      </p:sp>
    </p:spTree>
    <p:extLst>
      <p:ext uri="{BB962C8B-B14F-4D97-AF65-F5344CB8AC3E}">
        <p14:creationId xmlns:p14="http://schemas.microsoft.com/office/powerpoint/2010/main" val="131815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uiExpan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646F0BA-4AFE-428A-959E-9A07C3F7978D}"/>
              </a:ext>
            </a:extLst>
          </p:cNvPr>
          <p:cNvGrpSpPr/>
          <p:nvPr/>
        </p:nvGrpSpPr>
        <p:grpSpPr>
          <a:xfrm>
            <a:off x="2706576" y="641851"/>
            <a:ext cx="2359248" cy="1415549"/>
            <a:chOff x="576986" y="1654425"/>
            <a:chExt cx="2359248" cy="1415549"/>
          </a:xfrm>
          <a:scene3d>
            <a:camera prst="orthographicFront"/>
            <a:lightRig rig="flat" dir="t"/>
          </a:scene3d>
        </p:grpSpPr>
        <p:sp>
          <p:nvSpPr>
            <p:cNvPr id="3" name="Rectangle 2">
              <a:extLst>
                <a:ext uri="{FF2B5EF4-FFF2-40B4-BE49-F238E27FC236}">
                  <a16:creationId xmlns:a16="http://schemas.microsoft.com/office/drawing/2014/main" id="{CF2F8430-87EC-45D2-9177-B0500A149371}"/>
                </a:ext>
              </a:extLst>
            </p:cNvPr>
            <p:cNvSpPr/>
            <p:nvPr/>
          </p:nvSpPr>
          <p:spPr>
            <a:xfrm>
              <a:off x="576986" y="1654425"/>
              <a:ext cx="2359248" cy="1415549"/>
            </a:xfrm>
            <a:prstGeom prst="rect">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4" name="TextBox 3">
              <a:extLst>
                <a:ext uri="{FF2B5EF4-FFF2-40B4-BE49-F238E27FC236}">
                  <a16:creationId xmlns:a16="http://schemas.microsoft.com/office/drawing/2014/main" id="{30D0B52A-F0F7-4424-A2E1-A0E0590E9129}"/>
                </a:ext>
              </a:extLst>
            </p:cNvPr>
            <p:cNvSpPr txBox="1"/>
            <p:nvPr/>
          </p:nvSpPr>
          <p:spPr>
            <a:xfrm>
              <a:off x="576986" y="1654425"/>
              <a:ext cx="2359248" cy="141554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Identification Documents, Names, and Pronouns</a:t>
              </a:r>
            </a:p>
          </p:txBody>
        </p:sp>
      </p:grpSp>
      <p:sp>
        <p:nvSpPr>
          <p:cNvPr id="5" name="TextBox 4">
            <a:extLst>
              <a:ext uri="{FF2B5EF4-FFF2-40B4-BE49-F238E27FC236}">
                <a16:creationId xmlns:a16="http://schemas.microsoft.com/office/drawing/2014/main" id="{A231B65D-A470-44E8-9CF5-CFA3439BA613}"/>
              </a:ext>
            </a:extLst>
          </p:cNvPr>
          <p:cNvSpPr txBox="1"/>
          <p:nvPr/>
        </p:nvSpPr>
        <p:spPr>
          <a:xfrm>
            <a:off x="609600" y="2743200"/>
            <a:ext cx="6553200" cy="1938992"/>
          </a:xfrm>
          <a:prstGeom prst="rect">
            <a:avLst/>
          </a:prstGeom>
          <a:noFill/>
        </p:spPr>
        <p:txBody>
          <a:bodyPr wrap="square" rtlCol="0">
            <a:spAutoFit/>
          </a:bodyPr>
          <a:lstStyle/>
          <a:p>
            <a:r>
              <a:rPr lang="en-US" dirty="0"/>
              <a:t>“</a:t>
            </a:r>
            <a:r>
              <a:rPr lang="en-US" sz="2400" dirty="0"/>
              <a:t>The Departments have resolved Title IX investigations with agreements committing that school staff and contractors will use pronouns and names consistent with a transgender student’s gender identity.”</a:t>
            </a:r>
          </a:p>
        </p:txBody>
      </p:sp>
      <p:sp>
        <p:nvSpPr>
          <p:cNvPr id="6" name="Rectangle 5">
            <a:extLst>
              <a:ext uri="{FF2B5EF4-FFF2-40B4-BE49-F238E27FC236}">
                <a16:creationId xmlns:a16="http://schemas.microsoft.com/office/drawing/2014/main" id="{47C9C521-D28C-4A6D-9ABB-ED4E9001ECBC}"/>
              </a:ext>
            </a:extLst>
          </p:cNvPr>
          <p:cNvSpPr/>
          <p:nvPr/>
        </p:nvSpPr>
        <p:spPr>
          <a:xfrm>
            <a:off x="609600" y="4800600"/>
            <a:ext cx="6553200" cy="1200329"/>
          </a:xfrm>
          <a:prstGeom prst="rect">
            <a:avLst/>
          </a:prstGeom>
          <a:noFill/>
        </p:spPr>
        <p:txBody>
          <a:bodyPr wrap="square" lIns="91440" tIns="45720" rIns="91440" bIns="45720">
            <a:spAutoFit/>
          </a:bodyPr>
          <a:lstStyle/>
          <a:p>
            <a:r>
              <a:rPr lang="en-US" sz="2400" dirty="0">
                <a:ln w="0"/>
                <a:effectLst>
                  <a:outerShdw blurRad="38100" dist="19050" dir="2700000" algn="tl" rotWithShape="0">
                    <a:schemeClr val="dk1">
                      <a:alpha val="40000"/>
                    </a:schemeClr>
                  </a:outerShdw>
                </a:effectLst>
              </a:rPr>
              <a:t>Regardless of what is on their official documents,</a:t>
            </a:r>
          </a:p>
          <a:p>
            <a:r>
              <a:rPr lang="en-US" sz="2400" dirty="0">
                <a:ln w="0"/>
                <a:effectLst>
                  <a:outerShdw blurRad="38100" dist="19050" dir="2700000" algn="tl" rotWithShape="0">
                    <a:schemeClr val="dk1">
                      <a:alpha val="40000"/>
                    </a:schemeClr>
                  </a:outerShdw>
                </a:effectLst>
              </a:rPr>
              <a:t>schools “must treat students consistent with their gender identity.”</a:t>
            </a:r>
          </a:p>
        </p:txBody>
      </p:sp>
      <p:sp>
        <p:nvSpPr>
          <p:cNvPr id="9" name="Rectangle 8">
            <a:extLst>
              <a:ext uri="{FF2B5EF4-FFF2-40B4-BE49-F238E27FC236}">
                <a16:creationId xmlns:a16="http://schemas.microsoft.com/office/drawing/2014/main" id="{5F5A73FB-1FA8-4E43-A4FD-93B01CA8E0B5}"/>
              </a:ext>
            </a:extLst>
          </p:cNvPr>
          <p:cNvSpPr/>
          <p:nvPr/>
        </p:nvSpPr>
        <p:spPr>
          <a:xfrm>
            <a:off x="3429000" y="5897701"/>
            <a:ext cx="1143000" cy="3170099"/>
          </a:xfrm>
          <a:prstGeom prst="rect">
            <a:avLst/>
          </a:prstGeom>
          <a:noFill/>
        </p:spPr>
        <p:txBody>
          <a:bodyPr wrap="square" lIns="91440" tIns="45720" rIns="91440" bIns="45720">
            <a:spAutoFit/>
          </a:bodyPr>
          <a:lstStyle/>
          <a:p>
            <a:pPr algn="ctr"/>
            <a:r>
              <a:rPr lang="en-US" sz="20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endParaRPr lang="en-US" sz="20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83459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80">
                                          <p:stCondLst>
                                            <p:cond delay="0"/>
                                          </p:stCondLst>
                                        </p:cTn>
                                        <p:tgtEl>
                                          <p:spTgt spid="9"/>
                                        </p:tgtEl>
                                      </p:cBhvr>
                                    </p:animEffect>
                                    <p:anim calcmode="lin" valueType="num">
                                      <p:cBhvr>
                                        <p:cTn id="1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7" dur="26">
                                          <p:stCondLst>
                                            <p:cond delay="650"/>
                                          </p:stCondLst>
                                        </p:cTn>
                                        <p:tgtEl>
                                          <p:spTgt spid="9"/>
                                        </p:tgtEl>
                                      </p:cBhvr>
                                      <p:to x="100000" y="60000"/>
                                    </p:animScale>
                                    <p:animScale>
                                      <p:cBhvr>
                                        <p:cTn id="18" dur="166" decel="50000">
                                          <p:stCondLst>
                                            <p:cond delay="676"/>
                                          </p:stCondLst>
                                        </p:cTn>
                                        <p:tgtEl>
                                          <p:spTgt spid="9"/>
                                        </p:tgtEl>
                                      </p:cBhvr>
                                      <p:to x="100000" y="100000"/>
                                    </p:animScale>
                                    <p:animScale>
                                      <p:cBhvr>
                                        <p:cTn id="19" dur="26">
                                          <p:stCondLst>
                                            <p:cond delay="1312"/>
                                          </p:stCondLst>
                                        </p:cTn>
                                        <p:tgtEl>
                                          <p:spTgt spid="9"/>
                                        </p:tgtEl>
                                      </p:cBhvr>
                                      <p:to x="100000" y="80000"/>
                                    </p:animScale>
                                    <p:animScale>
                                      <p:cBhvr>
                                        <p:cTn id="20" dur="166" decel="50000">
                                          <p:stCondLst>
                                            <p:cond delay="1338"/>
                                          </p:stCondLst>
                                        </p:cTn>
                                        <p:tgtEl>
                                          <p:spTgt spid="9"/>
                                        </p:tgtEl>
                                      </p:cBhvr>
                                      <p:to x="100000" y="100000"/>
                                    </p:animScale>
                                    <p:animScale>
                                      <p:cBhvr>
                                        <p:cTn id="21" dur="26">
                                          <p:stCondLst>
                                            <p:cond delay="1642"/>
                                          </p:stCondLst>
                                        </p:cTn>
                                        <p:tgtEl>
                                          <p:spTgt spid="9"/>
                                        </p:tgtEl>
                                      </p:cBhvr>
                                      <p:to x="100000" y="90000"/>
                                    </p:animScale>
                                    <p:animScale>
                                      <p:cBhvr>
                                        <p:cTn id="22" dur="166" decel="50000">
                                          <p:stCondLst>
                                            <p:cond delay="1668"/>
                                          </p:stCondLst>
                                        </p:cTn>
                                        <p:tgtEl>
                                          <p:spTgt spid="9"/>
                                        </p:tgtEl>
                                      </p:cBhvr>
                                      <p:to x="100000" y="100000"/>
                                    </p:animScale>
                                    <p:animScale>
                                      <p:cBhvr>
                                        <p:cTn id="23" dur="26">
                                          <p:stCondLst>
                                            <p:cond delay="1808"/>
                                          </p:stCondLst>
                                        </p:cTn>
                                        <p:tgtEl>
                                          <p:spTgt spid="9"/>
                                        </p:tgtEl>
                                      </p:cBhvr>
                                      <p:to x="100000" y="95000"/>
                                    </p:animScale>
                                    <p:animScale>
                                      <p:cBhvr>
                                        <p:cTn id="2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E755D4-B2CB-4E1D-B391-86479C23E6D2}"/>
              </a:ext>
            </a:extLst>
          </p:cNvPr>
          <p:cNvSpPr/>
          <p:nvPr/>
        </p:nvSpPr>
        <p:spPr>
          <a:xfrm>
            <a:off x="46371" y="838200"/>
            <a:ext cx="559242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“JESSICA DANIELS.”</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TextBox 4">
            <a:extLst>
              <a:ext uri="{FF2B5EF4-FFF2-40B4-BE49-F238E27FC236}">
                <a16:creationId xmlns:a16="http://schemas.microsoft.com/office/drawing/2014/main" id="{DB35DD20-7E78-4115-B842-1231ACB6A70A}"/>
              </a:ext>
            </a:extLst>
          </p:cNvPr>
          <p:cNvSpPr txBox="1"/>
          <p:nvPr/>
        </p:nvSpPr>
        <p:spPr>
          <a:xfrm>
            <a:off x="1600200" y="2286000"/>
            <a:ext cx="6019800" cy="923330"/>
          </a:xfrm>
          <a:prstGeom prst="rect">
            <a:avLst/>
          </a:prstGeom>
          <a:noFill/>
        </p:spPr>
        <p:txBody>
          <a:bodyPr wrap="square" rtlCol="0">
            <a:spAutoFit/>
          </a:bodyPr>
          <a:lstStyle/>
          <a:p>
            <a:pPr algn="ctr"/>
            <a:r>
              <a:rPr lang="en-US" sz="5400" dirty="0">
                <a:ln w="0"/>
                <a:effectLst>
                  <a:outerShdw blurRad="38100" dist="19050" dir="2700000" algn="tl" rotWithShape="0">
                    <a:schemeClr val="dk1">
                      <a:alpha val="40000"/>
                    </a:schemeClr>
                  </a:outerShdw>
                </a:effectLst>
              </a:rPr>
              <a:t>“JESSICA DANIELS?”</a:t>
            </a:r>
            <a:endParaRPr lang="en-US" sz="5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TextBox 5">
            <a:extLst>
              <a:ext uri="{FF2B5EF4-FFF2-40B4-BE49-F238E27FC236}">
                <a16:creationId xmlns:a16="http://schemas.microsoft.com/office/drawing/2014/main" id="{5A6AD586-A730-4995-84AD-0CF831B92DA5}"/>
              </a:ext>
            </a:extLst>
          </p:cNvPr>
          <p:cNvSpPr txBox="1"/>
          <p:nvPr/>
        </p:nvSpPr>
        <p:spPr>
          <a:xfrm>
            <a:off x="381000" y="3648670"/>
            <a:ext cx="6629400" cy="923330"/>
          </a:xfrm>
          <a:prstGeom prst="rect">
            <a:avLst/>
          </a:prstGeom>
          <a:noFill/>
        </p:spPr>
        <p:txBody>
          <a:bodyPr wrap="square" rtlCol="0">
            <a:spAutoFit/>
          </a:bodyPr>
          <a:lstStyle/>
          <a:p>
            <a:r>
              <a:rPr lang="en-US" sz="5400" dirty="0"/>
              <a:t>“No JESSICA DANIELS.”</a:t>
            </a:r>
          </a:p>
        </p:txBody>
      </p:sp>
      <p:pic>
        <p:nvPicPr>
          <p:cNvPr id="8" name="Picture 7">
            <a:extLst>
              <a:ext uri="{FF2B5EF4-FFF2-40B4-BE49-F238E27FC236}">
                <a16:creationId xmlns:a16="http://schemas.microsoft.com/office/drawing/2014/main" id="{00D04636-296E-4616-BCFD-751AD2388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4307" y="5029200"/>
            <a:ext cx="3182293" cy="3292028"/>
          </a:xfrm>
          <a:prstGeom prst="rect">
            <a:avLst/>
          </a:prstGeom>
        </p:spPr>
      </p:pic>
      <p:sp>
        <p:nvSpPr>
          <p:cNvPr id="9" name="TextBox 8">
            <a:extLst>
              <a:ext uri="{FF2B5EF4-FFF2-40B4-BE49-F238E27FC236}">
                <a16:creationId xmlns:a16="http://schemas.microsoft.com/office/drawing/2014/main" id="{06F85DBC-1EE0-4B91-BBBF-6594C3BABF60}"/>
              </a:ext>
            </a:extLst>
          </p:cNvPr>
          <p:cNvSpPr txBox="1"/>
          <p:nvPr/>
        </p:nvSpPr>
        <p:spPr>
          <a:xfrm>
            <a:off x="2895600" y="8534400"/>
            <a:ext cx="4648200" cy="923330"/>
          </a:xfrm>
          <a:prstGeom prst="rect">
            <a:avLst/>
          </a:prstGeom>
          <a:noFill/>
        </p:spPr>
        <p:txBody>
          <a:bodyPr wrap="square" rtlCol="0">
            <a:spAutoFit/>
          </a:bodyPr>
          <a:lstStyle/>
          <a:p>
            <a:r>
              <a:rPr lang="en-US" sz="5400" dirty="0"/>
              <a:t>JAMES DANIELS</a:t>
            </a:r>
          </a:p>
        </p:txBody>
      </p:sp>
      <p:pic>
        <p:nvPicPr>
          <p:cNvPr id="16" name="Picture 15">
            <a:extLst>
              <a:ext uri="{FF2B5EF4-FFF2-40B4-BE49-F238E27FC236}">
                <a16:creationId xmlns:a16="http://schemas.microsoft.com/office/drawing/2014/main" id="{84735FF6-6B39-4CDE-89C3-8586F09934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50" y="5867400"/>
            <a:ext cx="3067050" cy="1890736"/>
          </a:xfrm>
          <a:prstGeom prst="rect">
            <a:avLst/>
          </a:prstGeom>
        </p:spPr>
      </p:pic>
    </p:spTree>
    <p:extLst>
      <p:ext uri="{BB962C8B-B14F-4D97-AF65-F5344CB8AC3E}">
        <p14:creationId xmlns:p14="http://schemas.microsoft.com/office/powerpoint/2010/main" val="273563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BEEFC5-2184-49D1-B035-BE69CD434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 y="822960"/>
            <a:ext cx="3657600" cy="2743200"/>
          </a:xfrm>
          <a:prstGeom prst="rect">
            <a:avLst/>
          </a:prstGeom>
        </p:spPr>
      </p:pic>
      <p:sp>
        <p:nvSpPr>
          <p:cNvPr id="4" name="TextBox 3">
            <a:extLst>
              <a:ext uri="{FF2B5EF4-FFF2-40B4-BE49-F238E27FC236}">
                <a16:creationId xmlns:a16="http://schemas.microsoft.com/office/drawing/2014/main" id="{91A1B460-324C-474F-94EC-8781A8CF27BA}"/>
              </a:ext>
            </a:extLst>
          </p:cNvPr>
          <p:cNvSpPr txBox="1"/>
          <p:nvPr/>
        </p:nvSpPr>
        <p:spPr>
          <a:xfrm>
            <a:off x="457200" y="3953470"/>
            <a:ext cx="4648200" cy="923330"/>
          </a:xfrm>
          <a:prstGeom prst="rect">
            <a:avLst/>
          </a:prstGeom>
          <a:noFill/>
        </p:spPr>
        <p:txBody>
          <a:bodyPr wrap="square" rtlCol="0">
            <a:spAutoFit/>
          </a:bodyPr>
          <a:lstStyle/>
          <a:p>
            <a:r>
              <a:rPr lang="en-US" sz="5400" dirty="0"/>
              <a:t>AHYA SIMONE</a:t>
            </a:r>
          </a:p>
        </p:txBody>
      </p:sp>
      <p:pic>
        <p:nvPicPr>
          <p:cNvPr id="1026" name="Picture 2" descr="https://cache.gawkerassets.com/assets/images/lifehacker/2011/01/1300-overhear_01.jpg">
            <a:extLst>
              <a:ext uri="{FF2B5EF4-FFF2-40B4-BE49-F238E27FC236}">
                <a16:creationId xmlns:a16="http://schemas.microsoft.com/office/drawing/2014/main" id="{AAF866A9-7E02-4F3A-828E-3FECBD03D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6248400"/>
            <a:ext cx="4080747" cy="3276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4C8BFDA-0FAA-4FAA-9AC3-259EB4EA94B1}"/>
              </a:ext>
            </a:extLst>
          </p:cNvPr>
          <p:cNvSpPr txBox="1"/>
          <p:nvPr/>
        </p:nvSpPr>
        <p:spPr>
          <a:xfrm>
            <a:off x="762000" y="4944070"/>
            <a:ext cx="6172200" cy="923330"/>
          </a:xfrm>
          <a:prstGeom prst="rect">
            <a:avLst/>
          </a:prstGeom>
          <a:noFill/>
        </p:spPr>
        <p:txBody>
          <a:bodyPr wrap="square" rtlCol="0">
            <a:spAutoFit/>
          </a:bodyPr>
          <a:lstStyle/>
          <a:p>
            <a:r>
              <a:rPr lang="en-US" sz="5400" i="1" dirty="0"/>
              <a:t>“ANTHONY SIMONE”</a:t>
            </a:r>
          </a:p>
        </p:txBody>
      </p:sp>
    </p:spTree>
    <p:extLst>
      <p:ext uri="{BB962C8B-B14F-4D97-AF65-F5344CB8AC3E}">
        <p14:creationId xmlns:p14="http://schemas.microsoft.com/office/powerpoint/2010/main" val="345324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7A5E42-4B4D-48CE-88F8-CB30C8F3B429}"/>
              </a:ext>
            </a:extLst>
          </p:cNvPr>
          <p:cNvSpPr txBox="1"/>
          <p:nvPr/>
        </p:nvSpPr>
        <p:spPr>
          <a:xfrm>
            <a:off x="2857500" y="762000"/>
            <a:ext cx="2057400" cy="923330"/>
          </a:xfrm>
          <a:prstGeom prst="rect">
            <a:avLst/>
          </a:prstGeom>
          <a:noFill/>
        </p:spPr>
        <p:txBody>
          <a:bodyPr wrap="square" rtlCol="0">
            <a:spAutoFit/>
          </a:bodyPr>
          <a:lstStyle/>
          <a:p>
            <a:pPr algn="ctr"/>
            <a:r>
              <a:rPr lang="en-US" sz="5400" dirty="0"/>
              <a:t>Binary</a:t>
            </a:r>
          </a:p>
        </p:txBody>
      </p:sp>
      <p:sp>
        <p:nvSpPr>
          <p:cNvPr id="3" name="TextBox 2">
            <a:extLst>
              <a:ext uri="{FF2B5EF4-FFF2-40B4-BE49-F238E27FC236}">
                <a16:creationId xmlns:a16="http://schemas.microsoft.com/office/drawing/2014/main" id="{68AF54CB-A4E7-4DB5-905D-0FC9E4A0588F}"/>
              </a:ext>
            </a:extLst>
          </p:cNvPr>
          <p:cNvSpPr txBox="1"/>
          <p:nvPr/>
        </p:nvSpPr>
        <p:spPr>
          <a:xfrm>
            <a:off x="1333500" y="1685330"/>
            <a:ext cx="5105400" cy="923330"/>
          </a:xfrm>
          <a:prstGeom prst="rect">
            <a:avLst/>
          </a:prstGeom>
          <a:noFill/>
        </p:spPr>
        <p:txBody>
          <a:bodyPr wrap="square" rtlCol="0">
            <a:spAutoFit/>
          </a:bodyPr>
          <a:lstStyle/>
          <a:p>
            <a:r>
              <a:rPr lang="en-US" sz="5400" b="1" dirty="0">
                <a:solidFill>
                  <a:schemeClr val="accent2">
                    <a:lumMod val="60000"/>
                    <a:lumOff val="40000"/>
                  </a:schemeClr>
                </a:solidFill>
              </a:rPr>
              <a:t>FEMALE </a:t>
            </a:r>
            <a:r>
              <a:rPr lang="en-US" sz="5400" b="1" dirty="0"/>
              <a:t>or </a:t>
            </a:r>
            <a:r>
              <a:rPr lang="en-US" sz="5400" b="1" dirty="0">
                <a:solidFill>
                  <a:schemeClr val="tx2">
                    <a:lumMod val="60000"/>
                    <a:lumOff val="40000"/>
                  </a:schemeClr>
                </a:solidFill>
              </a:rPr>
              <a:t>MALE</a:t>
            </a:r>
          </a:p>
        </p:txBody>
      </p:sp>
      <p:pic>
        <p:nvPicPr>
          <p:cNvPr id="6" name="Picture 5" descr="https://complicatingqueertheory.files.wordpress.com/2013/12/screen-shot-2013-12-10-at-1-37-30-am.png">
            <a:extLst>
              <a:ext uri="{FF2B5EF4-FFF2-40B4-BE49-F238E27FC236}">
                <a16:creationId xmlns:a16="http://schemas.microsoft.com/office/drawing/2014/main" id="{6C7E14F1-FC00-44BE-AF31-06A992CCDF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88599"/>
            <a:ext cx="7772400" cy="506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1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A4FB58-B578-452D-915A-A40CF7522DA0}"/>
              </a:ext>
            </a:extLst>
          </p:cNvPr>
          <p:cNvSpPr txBox="1"/>
          <p:nvPr/>
        </p:nvSpPr>
        <p:spPr>
          <a:xfrm>
            <a:off x="533400" y="2134612"/>
            <a:ext cx="6781800" cy="707886"/>
          </a:xfrm>
          <a:prstGeom prst="rect">
            <a:avLst/>
          </a:prstGeom>
          <a:noFill/>
        </p:spPr>
        <p:txBody>
          <a:bodyPr wrap="square" rtlCol="0">
            <a:spAutoFit/>
          </a:bodyPr>
          <a:lstStyle/>
          <a:p>
            <a:r>
              <a:rPr lang="en-US" sz="4000" dirty="0"/>
              <a:t> - </a:t>
            </a:r>
            <a:r>
              <a:rPr lang="en-US" sz="3600" dirty="0"/>
              <a:t>what you look like</a:t>
            </a:r>
          </a:p>
        </p:txBody>
      </p:sp>
      <p:sp>
        <p:nvSpPr>
          <p:cNvPr id="4" name="Rectangle 3">
            <a:extLst>
              <a:ext uri="{FF2B5EF4-FFF2-40B4-BE49-F238E27FC236}">
                <a16:creationId xmlns:a16="http://schemas.microsoft.com/office/drawing/2014/main" id="{277D6A95-48B6-4C6D-B8CC-8980A5C4E49A}"/>
              </a:ext>
            </a:extLst>
          </p:cNvPr>
          <p:cNvSpPr/>
          <p:nvPr/>
        </p:nvSpPr>
        <p:spPr>
          <a:xfrm>
            <a:off x="2133600" y="914400"/>
            <a:ext cx="3581400" cy="1015663"/>
          </a:xfrm>
          <a:prstGeom prst="rect">
            <a:avLst/>
          </a:prstGeom>
          <a:noFill/>
        </p:spPr>
        <p:txBody>
          <a:bodyPr wrap="square" lIns="91440" tIns="45720" rIns="91440" bIns="45720">
            <a:spAutoFit/>
          </a:bodyPr>
          <a:lstStyle/>
          <a:p>
            <a:pPr algn="ctr"/>
            <a:r>
              <a:rPr lang="en-US" sz="6000" b="1" cap="none" spc="0" dirty="0">
                <a:ln w="22225">
                  <a:solidFill>
                    <a:schemeClr val="accent2"/>
                  </a:solidFill>
                  <a:prstDash val="solid"/>
                </a:ln>
                <a:solidFill>
                  <a:schemeClr val="accent2">
                    <a:lumMod val="40000"/>
                    <a:lumOff val="60000"/>
                  </a:schemeClr>
                </a:solidFill>
                <a:effectLst/>
              </a:rPr>
              <a:t>GENDER</a:t>
            </a:r>
          </a:p>
        </p:txBody>
      </p:sp>
      <p:pic>
        <p:nvPicPr>
          <p:cNvPr id="1028" name="Picture 4" descr="http://1.bp.blogspot.com/-6aB6K1fgYpw/VhjynZLQz1I/AAAAAAAAAl4/dDi9L7tWClM/s1600/MensFitness.jpg">
            <a:extLst>
              <a:ext uri="{FF2B5EF4-FFF2-40B4-BE49-F238E27FC236}">
                <a16:creationId xmlns:a16="http://schemas.microsoft.com/office/drawing/2014/main" id="{E9E27CB6-8661-4626-B6E6-A13E456C6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3257550"/>
            <a:ext cx="285750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g.usmagazine.com/660-width/kate-upton-sports-illustrated-swimsuit-issue-cover-2017-0ddd28fe-f588-42dd-934f-0e0f7261ed66.jpg">
            <a:extLst>
              <a:ext uri="{FF2B5EF4-FFF2-40B4-BE49-F238E27FC236}">
                <a16:creationId xmlns:a16="http://schemas.microsoft.com/office/drawing/2014/main" id="{72976E21-DCB0-4F94-B83F-AD64F9193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493077"/>
            <a:ext cx="2914650" cy="3974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87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 calcmode="lin" valueType="num">
                                      <p:cBhvr additive="base">
                                        <p:cTn id="15" dur="500" fill="hold"/>
                                        <p:tgtEl>
                                          <p:spTgt spid="1030"/>
                                        </p:tgtEl>
                                        <p:attrNameLst>
                                          <p:attrName>ppt_x</p:attrName>
                                        </p:attrNameLst>
                                      </p:cBhvr>
                                      <p:tavLst>
                                        <p:tav tm="0">
                                          <p:val>
                                            <p:strVal val="#ppt_x"/>
                                          </p:val>
                                        </p:tav>
                                        <p:tav tm="100000">
                                          <p:val>
                                            <p:strVal val="#ppt_x"/>
                                          </p:val>
                                        </p:tav>
                                      </p:tavLst>
                                    </p:anim>
                                    <p:anim calcmode="lin" valueType="num">
                                      <p:cBhvr additive="base">
                                        <p:cTn id="16"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65472A-D050-46CB-8C12-90DD71A2773B}"/>
              </a:ext>
            </a:extLst>
          </p:cNvPr>
          <p:cNvSpPr/>
          <p:nvPr/>
        </p:nvSpPr>
        <p:spPr>
          <a:xfrm>
            <a:off x="2133600" y="914400"/>
            <a:ext cx="3581400" cy="1015663"/>
          </a:xfrm>
          <a:prstGeom prst="rect">
            <a:avLst/>
          </a:prstGeom>
          <a:noFill/>
        </p:spPr>
        <p:txBody>
          <a:bodyPr wrap="square" lIns="91440" tIns="45720" rIns="91440" bIns="45720">
            <a:spAutoFit/>
          </a:bodyPr>
          <a:lstStyle/>
          <a:p>
            <a:pPr algn="ctr"/>
            <a:r>
              <a:rPr lang="en-US" sz="6000" b="1" cap="none" spc="0" dirty="0">
                <a:ln w="22225">
                  <a:solidFill>
                    <a:schemeClr val="accent2"/>
                  </a:solidFill>
                  <a:prstDash val="solid"/>
                </a:ln>
                <a:solidFill>
                  <a:schemeClr val="accent2">
                    <a:lumMod val="40000"/>
                    <a:lumOff val="60000"/>
                  </a:schemeClr>
                </a:solidFill>
                <a:effectLst/>
              </a:rPr>
              <a:t>GENDER</a:t>
            </a:r>
          </a:p>
        </p:txBody>
      </p:sp>
      <p:sp>
        <p:nvSpPr>
          <p:cNvPr id="3" name="TextBox 2">
            <a:extLst>
              <a:ext uri="{FF2B5EF4-FFF2-40B4-BE49-F238E27FC236}">
                <a16:creationId xmlns:a16="http://schemas.microsoft.com/office/drawing/2014/main" id="{EBCE53A2-4213-467D-AAD7-F4B1FD3362CE}"/>
              </a:ext>
            </a:extLst>
          </p:cNvPr>
          <p:cNvSpPr txBox="1"/>
          <p:nvPr/>
        </p:nvSpPr>
        <p:spPr>
          <a:xfrm>
            <a:off x="685800" y="2181523"/>
            <a:ext cx="6781800" cy="646331"/>
          </a:xfrm>
          <a:prstGeom prst="rect">
            <a:avLst/>
          </a:prstGeom>
          <a:noFill/>
        </p:spPr>
        <p:txBody>
          <a:bodyPr wrap="square" rtlCol="0">
            <a:spAutoFit/>
          </a:bodyPr>
          <a:lstStyle/>
          <a:p>
            <a:r>
              <a:rPr lang="en-US" sz="3600" dirty="0"/>
              <a:t> - a set of behavioral parameters</a:t>
            </a:r>
          </a:p>
        </p:txBody>
      </p:sp>
      <p:pic>
        <p:nvPicPr>
          <p:cNvPr id="4" name="Picture 3" descr="https://i.pinimg.com/originals/97/c8/5b/97c85bbf1bd048f487801d1007495f26.png">
            <a:extLst>
              <a:ext uri="{FF2B5EF4-FFF2-40B4-BE49-F238E27FC236}">
                <a16:creationId xmlns:a16="http://schemas.microsoft.com/office/drawing/2014/main" id="{FB8DB8C3-D2B8-4ACA-8B99-38707317F6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44813"/>
            <a:ext cx="7772400" cy="7113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598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3B2441-8662-4D1B-A206-7F72AD572AB5}"/>
              </a:ext>
            </a:extLst>
          </p:cNvPr>
          <p:cNvSpPr/>
          <p:nvPr/>
        </p:nvSpPr>
        <p:spPr>
          <a:xfrm>
            <a:off x="2133600" y="914400"/>
            <a:ext cx="3581400" cy="1015663"/>
          </a:xfrm>
          <a:prstGeom prst="rect">
            <a:avLst/>
          </a:prstGeom>
          <a:noFill/>
        </p:spPr>
        <p:txBody>
          <a:bodyPr wrap="square" lIns="91440" tIns="45720" rIns="91440" bIns="45720">
            <a:spAutoFit/>
          </a:bodyPr>
          <a:lstStyle/>
          <a:p>
            <a:pPr algn="ctr"/>
            <a:r>
              <a:rPr lang="en-US" sz="6000" b="1" cap="none" spc="0" dirty="0">
                <a:ln w="22225">
                  <a:solidFill>
                    <a:schemeClr val="accent2"/>
                  </a:solidFill>
                  <a:prstDash val="solid"/>
                </a:ln>
                <a:solidFill>
                  <a:schemeClr val="accent2">
                    <a:lumMod val="40000"/>
                    <a:lumOff val="60000"/>
                  </a:schemeClr>
                </a:solidFill>
                <a:effectLst/>
              </a:rPr>
              <a:t>GENDER</a:t>
            </a:r>
          </a:p>
        </p:txBody>
      </p:sp>
      <p:sp>
        <p:nvSpPr>
          <p:cNvPr id="3" name="TextBox 2">
            <a:extLst>
              <a:ext uri="{FF2B5EF4-FFF2-40B4-BE49-F238E27FC236}">
                <a16:creationId xmlns:a16="http://schemas.microsoft.com/office/drawing/2014/main" id="{D17EDBD6-A372-4112-853F-C447D19F73F8}"/>
              </a:ext>
            </a:extLst>
          </p:cNvPr>
          <p:cNvSpPr txBox="1"/>
          <p:nvPr/>
        </p:nvSpPr>
        <p:spPr>
          <a:xfrm>
            <a:off x="685800" y="2181523"/>
            <a:ext cx="6781800" cy="1200329"/>
          </a:xfrm>
          <a:prstGeom prst="rect">
            <a:avLst/>
          </a:prstGeom>
          <a:noFill/>
        </p:spPr>
        <p:txBody>
          <a:bodyPr wrap="square" rtlCol="0">
            <a:spAutoFit/>
          </a:bodyPr>
          <a:lstStyle/>
          <a:p>
            <a:r>
              <a:rPr lang="en-US" sz="3600" dirty="0"/>
              <a:t> - your own internal sense of who you are</a:t>
            </a:r>
          </a:p>
        </p:txBody>
      </p:sp>
      <p:pic>
        <p:nvPicPr>
          <p:cNvPr id="3074" name="Picture 2" descr="https://sexnotgender.files.wordpress.com/2013/01/brainsex.jpg?w=640">
            <a:extLst>
              <a:ext uri="{FF2B5EF4-FFF2-40B4-BE49-F238E27FC236}">
                <a16:creationId xmlns:a16="http://schemas.microsoft.com/office/drawing/2014/main" id="{C9C74AE0-4513-4DD5-ACEF-2F918D7B7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114800"/>
            <a:ext cx="7772401" cy="4375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72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035CAE-5E92-4957-8C0E-C6164C794C06}"/>
              </a:ext>
            </a:extLst>
          </p:cNvPr>
          <p:cNvSpPr/>
          <p:nvPr/>
        </p:nvSpPr>
        <p:spPr>
          <a:xfrm>
            <a:off x="2133600" y="914400"/>
            <a:ext cx="3581400" cy="1015663"/>
          </a:xfrm>
          <a:prstGeom prst="rect">
            <a:avLst/>
          </a:prstGeom>
          <a:noFill/>
        </p:spPr>
        <p:txBody>
          <a:bodyPr wrap="square" lIns="91440" tIns="45720" rIns="91440" bIns="45720">
            <a:spAutoFit/>
          </a:bodyPr>
          <a:lstStyle/>
          <a:p>
            <a:pPr algn="ctr"/>
            <a:r>
              <a:rPr lang="en-US" sz="6000" b="1" cap="none" spc="0" dirty="0">
                <a:ln w="22225">
                  <a:solidFill>
                    <a:schemeClr val="accent2"/>
                  </a:solidFill>
                  <a:prstDash val="solid"/>
                </a:ln>
                <a:solidFill>
                  <a:schemeClr val="accent2">
                    <a:lumMod val="40000"/>
                    <a:lumOff val="60000"/>
                  </a:schemeClr>
                </a:solidFill>
                <a:effectLst/>
              </a:rPr>
              <a:t>GENDER</a:t>
            </a:r>
          </a:p>
        </p:txBody>
      </p:sp>
      <p:sp>
        <p:nvSpPr>
          <p:cNvPr id="3" name="TextBox 2">
            <a:extLst>
              <a:ext uri="{FF2B5EF4-FFF2-40B4-BE49-F238E27FC236}">
                <a16:creationId xmlns:a16="http://schemas.microsoft.com/office/drawing/2014/main" id="{8817078E-E1DA-4F3B-AADF-DD6F0EEA42AF}"/>
              </a:ext>
            </a:extLst>
          </p:cNvPr>
          <p:cNvSpPr txBox="1"/>
          <p:nvPr/>
        </p:nvSpPr>
        <p:spPr>
          <a:xfrm>
            <a:off x="685800" y="2181523"/>
            <a:ext cx="6781800" cy="1200329"/>
          </a:xfrm>
          <a:prstGeom prst="rect">
            <a:avLst/>
          </a:prstGeom>
          <a:noFill/>
        </p:spPr>
        <p:txBody>
          <a:bodyPr wrap="square" rtlCol="0">
            <a:spAutoFit/>
          </a:bodyPr>
          <a:lstStyle/>
          <a:p>
            <a:r>
              <a:rPr lang="en-US" sz="3600" dirty="0"/>
              <a:t> - your own internal sense of who you are</a:t>
            </a:r>
          </a:p>
        </p:txBody>
      </p:sp>
      <p:sp>
        <p:nvSpPr>
          <p:cNvPr id="4" name="Rectangle 3">
            <a:extLst>
              <a:ext uri="{FF2B5EF4-FFF2-40B4-BE49-F238E27FC236}">
                <a16:creationId xmlns:a16="http://schemas.microsoft.com/office/drawing/2014/main" id="{8FDC53BB-A3EE-47A2-B2A0-C40C91F18315}"/>
              </a:ext>
            </a:extLst>
          </p:cNvPr>
          <p:cNvSpPr/>
          <p:nvPr/>
        </p:nvSpPr>
        <p:spPr>
          <a:xfrm>
            <a:off x="2310717" y="3496270"/>
            <a:ext cx="3227165"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BRAIN SEX</a:t>
            </a:r>
          </a:p>
        </p:txBody>
      </p:sp>
      <p:sp>
        <p:nvSpPr>
          <p:cNvPr id="5" name="TextBox 4">
            <a:extLst>
              <a:ext uri="{FF2B5EF4-FFF2-40B4-BE49-F238E27FC236}">
                <a16:creationId xmlns:a16="http://schemas.microsoft.com/office/drawing/2014/main" id="{D3B511F2-A09E-49BD-A03E-296052908174}"/>
              </a:ext>
            </a:extLst>
          </p:cNvPr>
          <p:cNvSpPr txBox="1"/>
          <p:nvPr/>
        </p:nvSpPr>
        <p:spPr>
          <a:xfrm>
            <a:off x="533400" y="4414421"/>
            <a:ext cx="6934200" cy="4339650"/>
          </a:xfrm>
          <a:prstGeom prst="rect">
            <a:avLst/>
          </a:prstGeom>
          <a:noFill/>
        </p:spPr>
        <p:txBody>
          <a:bodyPr wrap="square" rtlCol="0">
            <a:spAutoFit/>
          </a:bodyPr>
          <a:lstStyle/>
          <a:p>
            <a:r>
              <a:rPr lang="en-US" sz="3600" dirty="0"/>
              <a:t>Neuroscience demonstrates:</a:t>
            </a:r>
          </a:p>
          <a:p>
            <a:r>
              <a:rPr lang="en-US" sz="3000" dirty="0"/>
              <a:t> - there are physical and chemical differences between male and female brains</a:t>
            </a:r>
          </a:p>
          <a:p>
            <a:r>
              <a:rPr lang="en-US" sz="3000" dirty="0"/>
              <a:t> - differences emerge in utero </a:t>
            </a:r>
          </a:p>
          <a:p>
            <a:r>
              <a:rPr lang="en-US" sz="3000" dirty="0"/>
              <a:t> - hormones have great influence</a:t>
            </a:r>
          </a:p>
          <a:p>
            <a:r>
              <a:rPr lang="en-US" sz="3000" dirty="0"/>
              <a:t> - gender identity may begin forming in utero, in a process separate from genital development</a:t>
            </a:r>
          </a:p>
        </p:txBody>
      </p:sp>
    </p:spTree>
    <p:extLst>
      <p:ext uri="{BB962C8B-B14F-4D97-AF65-F5344CB8AC3E}">
        <p14:creationId xmlns:p14="http://schemas.microsoft.com/office/powerpoint/2010/main" val="1448660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1450" y="263525"/>
            <a:ext cx="927100" cy="93345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185468" y="894333"/>
            <a:ext cx="1709420" cy="382156"/>
          </a:xfrm>
          <a:prstGeom prst="rect">
            <a:avLst/>
          </a:prstGeom>
        </p:spPr>
        <p:txBody>
          <a:bodyPr vert="horz" wrap="square" lIns="0" tIns="12700" rIns="0" bIns="0" rtlCol="0">
            <a:spAutoFit/>
          </a:bodyPr>
          <a:lstStyle/>
          <a:p>
            <a:pPr marL="12701">
              <a:spcBef>
                <a:spcPts val="100"/>
              </a:spcBef>
            </a:pPr>
            <a:r>
              <a:rPr sz="1200" b="1" dirty="0">
                <a:solidFill>
                  <a:srgbClr val="0F233D"/>
                </a:solidFill>
                <a:latin typeface="Calibri"/>
                <a:cs typeface="Calibri"/>
              </a:rPr>
              <a:t>U.S. </a:t>
            </a:r>
            <a:r>
              <a:rPr sz="1200" b="1" spc="-5" dirty="0">
                <a:solidFill>
                  <a:srgbClr val="0F233D"/>
                </a:solidFill>
                <a:latin typeface="Calibri"/>
                <a:cs typeface="Calibri"/>
              </a:rPr>
              <a:t>Department of</a:t>
            </a:r>
            <a:r>
              <a:rPr sz="1200" b="1" spc="-30" dirty="0">
                <a:solidFill>
                  <a:srgbClr val="0F233D"/>
                </a:solidFill>
                <a:latin typeface="Calibri"/>
                <a:cs typeface="Calibri"/>
              </a:rPr>
              <a:t> </a:t>
            </a:r>
            <a:r>
              <a:rPr sz="1200" b="1" spc="-5" dirty="0">
                <a:solidFill>
                  <a:srgbClr val="0F233D"/>
                </a:solidFill>
                <a:latin typeface="Calibri"/>
                <a:cs typeface="Calibri"/>
              </a:rPr>
              <a:t>Justice</a:t>
            </a:r>
            <a:endParaRPr sz="1200" dirty="0">
              <a:latin typeface="Calibri"/>
              <a:cs typeface="Calibri"/>
            </a:endParaRPr>
          </a:p>
          <a:p>
            <a:pPr marL="12701">
              <a:spcBef>
                <a:spcPts val="25"/>
              </a:spcBef>
            </a:pPr>
            <a:r>
              <a:rPr sz="1200" i="1" spc="-5" dirty="0">
                <a:solidFill>
                  <a:srgbClr val="0F233D"/>
                </a:solidFill>
                <a:latin typeface="Calibri"/>
                <a:cs typeface="Calibri"/>
              </a:rPr>
              <a:t>Civil Rights</a:t>
            </a:r>
            <a:r>
              <a:rPr sz="1200" i="1" spc="-40" dirty="0">
                <a:solidFill>
                  <a:srgbClr val="0F233D"/>
                </a:solidFill>
                <a:latin typeface="Calibri"/>
                <a:cs typeface="Calibri"/>
              </a:rPr>
              <a:t> </a:t>
            </a:r>
            <a:r>
              <a:rPr sz="1200" i="1" spc="-5" dirty="0">
                <a:solidFill>
                  <a:srgbClr val="0F233D"/>
                </a:solidFill>
                <a:latin typeface="Calibri"/>
                <a:cs typeface="Calibri"/>
              </a:rPr>
              <a:t>Division</a:t>
            </a:r>
            <a:endParaRPr sz="1200" dirty="0">
              <a:latin typeface="Calibri"/>
              <a:cs typeface="Calibri"/>
            </a:endParaRPr>
          </a:p>
        </p:txBody>
      </p:sp>
      <p:sp>
        <p:nvSpPr>
          <p:cNvPr id="4" name="object 4"/>
          <p:cNvSpPr/>
          <p:nvPr/>
        </p:nvSpPr>
        <p:spPr>
          <a:xfrm>
            <a:off x="6591300" y="238125"/>
            <a:ext cx="933450" cy="9525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4613528" y="894333"/>
            <a:ext cx="1915795" cy="382156"/>
          </a:xfrm>
          <a:prstGeom prst="rect">
            <a:avLst/>
          </a:prstGeom>
        </p:spPr>
        <p:txBody>
          <a:bodyPr vert="horz" wrap="square" lIns="0" tIns="12700" rIns="0" bIns="0" rtlCol="0">
            <a:spAutoFit/>
          </a:bodyPr>
          <a:lstStyle/>
          <a:p>
            <a:pPr marL="12701">
              <a:spcBef>
                <a:spcPts val="100"/>
              </a:spcBef>
            </a:pPr>
            <a:r>
              <a:rPr sz="1200" b="1" dirty="0">
                <a:solidFill>
                  <a:srgbClr val="0F233D"/>
                </a:solidFill>
                <a:latin typeface="Calibri"/>
                <a:cs typeface="Calibri"/>
              </a:rPr>
              <a:t>U.S. </a:t>
            </a:r>
            <a:r>
              <a:rPr sz="1200" b="1" spc="-5" dirty="0">
                <a:solidFill>
                  <a:srgbClr val="0F233D"/>
                </a:solidFill>
                <a:latin typeface="Calibri"/>
                <a:cs typeface="Calibri"/>
              </a:rPr>
              <a:t>Department of</a:t>
            </a:r>
            <a:r>
              <a:rPr sz="1200" b="1" spc="-40" dirty="0">
                <a:solidFill>
                  <a:srgbClr val="0F233D"/>
                </a:solidFill>
                <a:latin typeface="Calibri"/>
                <a:cs typeface="Calibri"/>
              </a:rPr>
              <a:t> </a:t>
            </a:r>
            <a:r>
              <a:rPr sz="1200" b="1" spc="-5" dirty="0">
                <a:solidFill>
                  <a:srgbClr val="0F233D"/>
                </a:solidFill>
                <a:latin typeface="Calibri"/>
                <a:cs typeface="Calibri"/>
              </a:rPr>
              <a:t>Education</a:t>
            </a:r>
            <a:endParaRPr sz="1200">
              <a:latin typeface="Calibri"/>
              <a:cs typeface="Calibri"/>
            </a:endParaRPr>
          </a:p>
          <a:p>
            <a:pPr marL="621101">
              <a:spcBef>
                <a:spcPts val="25"/>
              </a:spcBef>
            </a:pPr>
            <a:r>
              <a:rPr sz="1200" i="1" spc="-5" dirty="0">
                <a:solidFill>
                  <a:srgbClr val="0F233D"/>
                </a:solidFill>
                <a:latin typeface="Calibri"/>
                <a:cs typeface="Calibri"/>
              </a:rPr>
              <a:t>Office for Civil</a:t>
            </a:r>
            <a:r>
              <a:rPr sz="1200" i="1" spc="-55" dirty="0">
                <a:solidFill>
                  <a:srgbClr val="0F233D"/>
                </a:solidFill>
                <a:latin typeface="Calibri"/>
                <a:cs typeface="Calibri"/>
              </a:rPr>
              <a:t> </a:t>
            </a:r>
            <a:r>
              <a:rPr sz="1200" i="1" spc="-5" dirty="0">
                <a:solidFill>
                  <a:srgbClr val="0F233D"/>
                </a:solidFill>
                <a:latin typeface="Calibri"/>
                <a:cs typeface="Calibri"/>
              </a:rPr>
              <a:t>Rights</a:t>
            </a:r>
            <a:endParaRPr sz="1200">
              <a:latin typeface="Calibri"/>
              <a:cs typeface="Calibri"/>
            </a:endParaRPr>
          </a:p>
        </p:txBody>
      </p:sp>
      <p:sp>
        <p:nvSpPr>
          <p:cNvPr id="6" name="object 6"/>
          <p:cNvSpPr txBox="1"/>
          <p:nvPr/>
        </p:nvSpPr>
        <p:spPr>
          <a:xfrm>
            <a:off x="3487039" y="1417066"/>
            <a:ext cx="799465" cy="182101"/>
          </a:xfrm>
          <a:prstGeom prst="rect">
            <a:avLst/>
          </a:prstGeom>
        </p:spPr>
        <p:txBody>
          <a:bodyPr vert="horz" wrap="square" lIns="0" tIns="12700" rIns="0" bIns="0" rtlCol="0">
            <a:spAutoFit/>
          </a:bodyPr>
          <a:lstStyle/>
          <a:p>
            <a:pPr marL="12701">
              <a:spcBef>
                <a:spcPts val="100"/>
              </a:spcBef>
            </a:pPr>
            <a:r>
              <a:rPr sz="1100" dirty="0">
                <a:latin typeface="Calibri"/>
                <a:cs typeface="Calibri"/>
              </a:rPr>
              <a:t>May </a:t>
            </a:r>
            <a:r>
              <a:rPr sz="1100" spc="-5" dirty="0">
                <a:latin typeface="Calibri"/>
                <a:cs typeface="Calibri"/>
              </a:rPr>
              <a:t>13,</a:t>
            </a:r>
            <a:r>
              <a:rPr sz="1100" spc="-80" dirty="0">
                <a:latin typeface="Calibri"/>
                <a:cs typeface="Calibri"/>
              </a:rPr>
              <a:t> </a:t>
            </a:r>
            <a:r>
              <a:rPr sz="1100" spc="-5" dirty="0">
                <a:latin typeface="Calibri"/>
                <a:cs typeface="Calibri"/>
              </a:rPr>
              <a:t>2016</a:t>
            </a:r>
            <a:endParaRPr sz="1100">
              <a:latin typeface="Calibri"/>
              <a:cs typeface="Calibri"/>
            </a:endParaRPr>
          </a:p>
        </p:txBody>
      </p:sp>
      <p:sp>
        <p:nvSpPr>
          <p:cNvPr id="7" name="object 7"/>
          <p:cNvSpPr txBox="1"/>
          <p:nvPr/>
        </p:nvSpPr>
        <p:spPr>
          <a:xfrm>
            <a:off x="902005" y="1766061"/>
            <a:ext cx="5965825" cy="7268208"/>
          </a:xfrm>
          <a:prstGeom prst="rect">
            <a:avLst/>
          </a:prstGeom>
        </p:spPr>
        <p:txBody>
          <a:bodyPr vert="horz" wrap="square" lIns="0" tIns="12700" rIns="0" bIns="0" rtlCol="0">
            <a:spAutoFit/>
          </a:bodyPr>
          <a:lstStyle/>
          <a:p>
            <a:pPr marL="12701">
              <a:spcBef>
                <a:spcPts val="100"/>
              </a:spcBef>
            </a:pPr>
            <a:r>
              <a:rPr sz="1100" dirty="0">
                <a:latin typeface="Calibri"/>
                <a:cs typeface="Calibri"/>
              </a:rPr>
              <a:t>Dear</a:t>
            </a:r>
            <a:r>
              <a:rPr sz="1100" spc="-70" dirty="0">
                <a:latin typeface="Calibri"/>
                <a:cs typeface="Calibri"/>
              </a:rPr>
              <a:t> </a:t>
            </a:r>
            <a:r>
              <a:rPr sz="1100" spc="-5" dirty="0">
                <a:latin typeface="Calibri"/>
                <a:cs typeface="Calibri"/>
              </a:rPr>
              <a:t>Colleague:</a:t>
            </a:r>
            <a:endParaRPr sz="1100" dirty="0">
              <a:latin typeface="Calibri"/>
              <a:cs typeface="Calibri"/>
            </a:endParaRPr>
          </a:p>
          <a:p>
            <a:pPr>
              <a:spcBef>
                <a:spcPts val="45"/>
              </a:spcBef>
            </a:pPr>
            <a:endParaRPr sz="1000" dirty="0">
              <a:latin typeface="Times New Roman"/>
              <a:cs typeface="Times New Roman"/>
            </a:endParaRPr>
          </a:p>
          <a:p>
            <a:pPr marL="12701" marR="17782">
              <a:lnSpc>
                <a:spcPct val="117000"/>
              </a:lnSpc>
              <a:spcBef>
                <a:spcPts val="5"/>
              </a:spcBef>
            </a:pPr>
            <a:r>
              <a:rPr sz="1100" spc="-5" dirty="0">
                <a:latin typeface="Calibri"/>
                <a:cs typeface="Calibri"/>
              </a:rPr>
              <a:t>Schools across </a:t>
            </a:r>
            <a:r>
              <a:rPr sz="1100" dirty="0">
                <a:latin typeface="Calibri"/>
                <a:cs typeface="Calibri"/>
              </a:rPr>
              <a:t>the </a:t>
            </a:r>
            <a:r>
              <a:rPr sz="1100" spc="-5" dirty="0">
                <a:latin typeface="Calibri"/>
                <a:cs typeface="Calibri"/>
              </a:rPr>
              <a:t>country strive to create </a:t>
            </a:r>
            <a:r>
              <a:rPr sz="1100" dirty="0">
                <a:latin typeface="Calibri"/>
                <a:cs typeface="Calibri"/>
              </a:rPr>
              <a:t>and </a:t>
            </a:r>
            <a:r>
              <a:rPr sz="1100" spc="-5" dirty="0">
                <a:latin typeface="Calibri"/>
                <a:cs typeface="Calibri"/>
              </a:rPr>
              <a:t>sustain inclusive, supportive, safe, </a:t>
            </a:r>
            <a:r>
              <a:rPr sz="1100" dirty="0">
                <a:latin typeface="Calibri"/>
                <a:cs typeface="Calibri"/>
              </a:rPr>
              <a:t>and </a:t>
            </a:r>
            <a:r>
              <a:rPr sz="1100" spc="-5" dirty="0">
                <a:latin typeface="Calibri"/>
                <a:cs typeface="Calibri"/>
              </a:rPr>
              <a:t>nondiscriminatory  communities for </a:t>
            </a:r>
            <a:r>
              <a:rPr sz="1100" dirty="0">
                <a:latin typeface="Calibri"/>
                <a:cs typeface="Calibri"/>
              </a:rPr>
              <a:t>all </a:t>
            </a:r>
            <a:r>
              <a:rPr sz="1100" spc="-5" dirty="0">
                <a:latin typeface="Calibri"/>
                <a:cs typeface="Calibri"/>
              </a:rPr>
              <a:t>students. In </a:t>
            </a:r>
            <a:r>
              <a:rPr sz="1100" dirty="0">
                <a:latin typeface="Calibri"/>
                <a:cs typeface="Calibri"/>
              </a:rPr>
              <a:t>recent years, we </a:t>
            </a:r>
            <a:r>
              <a:rPr sz="1100" spc="-5" dirty="0">
                <a:latin typeface="Calibri"/>
                <a:cs typeface="Calibri"/>
              </a:rPr>
              <a:t>have received an </a:t>
            </a:r>
            <a:r>
              <a:rPr sz="1100" dirty="0">
                <a:latin typeface="Calibri"/>
                <a:cs typeface="Calibri"/>
              </a:rPr>
              <a:t>increasing </a:t>
            </a:r>
            <a:r>
              <a:rPr sz="1100" spc="-5" dirty="0">
                <a:latin typeface="Calibri"/>
                <a:cs typeface="Calibri"/>
              </a:rPr>
              <a:t>number </a:t>
            </a:r>
            <a:r>
              <a:rPr sz="1100" dirty="0">
                <a:latin typeface="Calibri"/>
                <a:cs typeface="Calibri"/>
              </a:rPr>
              <a:t>of </a:t>
            </a:r>
            <a:r>
              <a:rPr sz="1100" spc="-5" dirty="0">
                <a:latin typeface="Calibri"/>
                <a:cs typeface="Calibri"/>
              </a:rPr>
              <a:t>questions from  </a:t>
            </a:r>
            <a:r>
              <a:rPr sz="1100" dirty="0">
                <a:latin typeface="Calibri"/>
                <a:cs typeface="Calibri"/>
              </a:rPr>
              <a:t>parents, </a:t>
            </a:r>
            <a:r>
              <a:rPr sz="1100" spc="-5" dirty="0">
                <a:latin typeface="Calibri"/>
                <a:cs typeface="Calibri"/>
              </a:rPr>
              <a:t>teachers, principals, </a:t>
            </a:r>
            <a:r>
              <a:rPr sz="1100" dirty="0">
                <a:latin typeface="Calibri"/>
                <a:cs typeface="Calibri"/>
              </a:rPr>
              <a:t>and </a:t>
            </a:r>
            <a:r>
              <a:rPr sz="1100" spc="-5" dirty="0">
                <a:latin typeface="Calibri"/>
                <a:cs typeface="Calibri"/>
              </a:rPr>
              <a:t>school superintendents about </a:t>
            </a:r>
            <a:r>
              <a:rPr sz="1100" dirty="0">
                <a:latin typeface="Calibri"/>
                <a:cs typeface="Calibri"/>
              </a:rPr>
              <a:t>civil </a:t>
            </a:r>
            <a:r>
              <a:rPr sz="1100" spc="-5" dirty="0">
                <a:latin typeface="Calibri"/>
                <a:cs typeface="Calibri"/>
              </a:rPr>
              <a:t>rights protections for transgender  students. Title IX </a:t>
            </a:r>
            <a:r>
              <a:rPr sz="1100" dirty="0">
                <a:latin typeface="Calibri"/>
                <a:cs typeface="Calibri"/>
              </a:rPr>
              <a:t>of the </a:t>
            </a:r>
            <a:r>
              <a:rPr sz="1100" spc="-5" dirty="0">
                <a:latin typeface="Calibri"/>
                <a:cs typeface="Calibri"/>
              </a:rPr>
              <a:t>Education Amendments </a:t>
            </a:r>
            <a:r>
              <a:rPr sz="1100" dirty="0">
                <a:latin typeface="Calibri"/>
                <a:cs typeface="Calibri"/>
              </a:rPr>
              <a:t>of </a:t>
            </a:r>
            <a:r>
              <a:rPr sz="1100" spc="-5" dirty="0">
                <a:latin typeface="Calibri"/>
                <a:cs typeface="Calibri"/>
              </a:rPr>
              <a:t>1972 </a:t>
            </a:r>
            <a:r>
              <a:rPr sz="1100" dirty="0">
                <a:latin typeface="Calibri"/>
                <a:cs typeface="Calibri"/>
              </a:rPr>
              <a:t>(Title IX) and its </a:t>
            </a:r>
            <a:r>
              <a:rPr sz="1100" spc="-5" dirty="0">
                <a:latin typeface="Calibri"/>
                <a:cs typeface="Calibri"/>
              </a:rPr>
              <a:t>implementing regulations  prohibit sex discrimination in </a:t>
            </a:r>
            <a:r>
              <a:rPr sz="1100" dirty="0">
                <a:latin typeface="Calibri"/>
                <a:cs typeface="Calibri"/>
              </a:rPr>
              <a:t>educational </a:t>
            </a:r>
            <a:r>
              <a:rPr sz="1100" spc="-5" dirty="0">
                <a:latin typeface="Calibri"/>
                <a:cs typeface="Calibri"/>
              </a:rPr>
              <a:t>programs and activities operated by recipients </a:t>
            </a:r>
            <a:r>
              <a:rPr sz="1100" dirty="0">
                <a:latin typeface="Calibri"/>
                <a:cs typeface="Calibri"/>
              </a:rPr>
              <a:t>of </a:t>
            </a:r>
            <a:r>
              <a:rPr sz="1100" spc="-5" dirty="0">
                <a:latin typeface="Calibri"/>
                <a:cs typeface="Calibri"/>
              </a:rPr>
              <a:t>Federal  financial assistance.</a:t>
            </a:r>
            <a:r>
              <a:rPr sz="1050" spc="-7" baseline="39682" dirty="0">
                <a:latin typeface="Calibri"/>
                <a:cs typeface="Calibri"/>
              </a:rPr>
              <a:t>1 </a:t>
            </a:r>
            <a:r>
              <a:rPr sz="1100" spc="-5" dirty="0">
                <a:latin typeface="Calibri"/>
                <a:cs typeface="Calibri"/>
              </a:rPr>
              <a:t>This prohibition encompasses discrimination </a:t>
            </a:r>
            <a:r>
              <a:rPr sz="1100" dirty="0">
                <a:latin typeface="Calibri"/>
                <a:cs typeface="Calibri"/>
              </a:rPr>
              <a:t>based on a </a:t>
            </a:r>
            <a:r>
              <a:rPr sz="1100" spc="-5" dirty="0">
                <a:latin typeface="Calibri"/>
                <a:cs typeface="Calibri"/>
              </a:rPr>
              <a:t>student’s gender identity,  including </a:t>
            </a:r>
            <a:r>
              <a:rPr sz="1100" dirty="0">
                <a:latin typeface="Calibri"/>
                <a:cs typeface="Calibri"/>
              </a:rPr>
              <a:t>discrimination </a:t>
            </a:r>
            <a:r>
              <a:rPr sz="1100" spc="-5" dirty="0">
                <a:latin typeface="Calibri"/>
                <a:cs typeface="Calibri"/>
              </a:rPr>
              <a:t>based </a:t>
            </a:r>
            <a:r>
              <a:rPr sz="1100" dirty="0">
                <a:latin typeface="Calibri"/>
                <a:cs typeface="Calibri"/>
              </a:rPr>
              <a:t>on a </a:t>
            </a:r>
            <a:r>
              <a:rPr sz="1100" spc="-5" dirty="0">
                <a:latin typeface="Calibri"/>
                <a:cs typeface="Calibri"/>
              </a:rPr>
              <a:t>student’s transgender status. This letter summarizes </a:t>
            </a:r>
            <a:r>
              <a:rPr sz="1100" dirty="0">
                <a:latin typeface="Calibri"/>
                <a:cs typeface="Calibri"/>
              </a:rPr>
              <a:t>a </a:t>
            </a:r>
            <a:r>
              <a:rPr sz="1100" spc="-5" dirty="0">
                <a:latin typeface="Calibri"/>
                <a:cs typeface="Calibri"/>
              </a:rPr>
              <a:t>school’s Title  IX obligations regarding transgender students </a:t>
            </a:r>
            <a:r>
              <a:rPr sz="1100" dirty="0">
                <a:latin typeface="Calibri"/>
                <a:cs typeface="Calibri"/>
              </a:rPr>
              <a:t>and </a:t>
            </a:r>
            <a:r>
              <a:rPr sz="1100" spc="-5" dirty="0">
                <a:latin typeface="Calibri"/>
                <a:cs typeface="Calibri"/>
              </a:rPr>
              <a:t>explains </a:t>
            </a:r>
            <a:r>
              <a:rPr sz="1100" dirty="0">
                <a:latin typeface="Calibri"/>
                <a:cs typeface="Calibri"/>
              </a:rPr>
              <a:t>how the </a:t>
            </a:r>
            <a:r>
              <a:rPr sz="1100" spc="-5" dirty="0">
                <a:latin typeface="Calibri"/>
                <a:cs typeface="Calibri"/>
              </a:rPr>
              <a:t>U.S. Department </a:t>
            </a:r>
            <a:r>
              <a:rPr sz="1100" dirty="0">
                <a:latin typeface="Calibri"/>
                <a:cs typeface="Calibri"/>
              </a:rPr>
              <a:t>of </a:t>
            </a:r>
            <a:r>
              <a:rPr sz="1100" spc="-5" dirty="0">
                <a:latin typeface="Calibri"/>
                <a:cs typeface="Calibri"/>
              </a:rPr>
              <a:t>Education (ED)  </a:t>
            </a:r>
            <a:r>
              <a:rPr sz="1100" dirty="0">
                <a:latin typeface="Calibri"/>
                <a:cs typeface="Calibri"/>
              </a:rPr>
              <a:t>and the </a:t>
            </a:r>
            <a:r>
              <a:rPr sz="1100" spc="-5" dirty="0">
                <a:latin typeface="Calibri"/>
                <a:cs typeface="Calibri"/>
              </a:rPr>
              <a:t>U.S. Department of Justice (DOJ) evaluate </a:t>
            </a:r>
            <a:r>
              <a:rPr sz="1100" dirty="0">
                <a:latin typeface="Calibri"/>
                <a:cs typeface="Calibri"/>
              </a:rPr>
              <a:t>a </a:t>
            </a:r>
            <a:r>
              <a:rPr sz="1100" spc="-5" dirty="0">
                <a:latin typeface="Calibri"/>
                <a:cs typeface="Calibri"/>
              </a:rPr>
              <a:t>school’s compliance with these</a:t>
            </a:r>
            <a:r>
              <a:rPr sz="1100" spc="185" dirty="0">
                <a:latin typeface="Calibri"/>
                <a:cs typeface="Calibri"/>
              </a:rPr>
              <a:t> </a:t>
            </a:r>
            <a:r>
              <a:rPr sz="1100" spc="-5" dirty="0">
                <a:latin typeface="Calibri"/>
                <a:cs typeface="Calibri"/>
              </a:rPr>
              <a:t>obligations.</a:t>
            </a:r>
            <a:endParaRPr sz="1100" dirty="0">
              <a:latin typeface="Calibri"/>
              <a:cs typeface="Calibri"/>
            </a:endParaRPr>
          </a:p>
          <a:p>
            <a:pPr>
              <a:spcBef>
                <a:spcPts val="55"/>
              </a:spcBef>
            </a:pPr>
            <a:endParaRPr sz="1000" dirty="0">
              <a:latin typeface="Times New Roman"/>
              <a:cs typeface="Times New Roman"/>
            </a:endParaRPr>
          </a:p>
          <a:p>
            <a:pPr marL="12701" marR="43820">
              <a:lnSpc>
                <a:spcPct val="116900"/>
              </a:lnSpc>
            </a:pPr>
            <a:r>
              <a:rPr sz="1100" dirty="0">
                <a:latin typeface="Calibri"/>
                <a:cs typeface="Calibri"/>
              </a:rPr>
              <a:t>ED and DOJ </a:t>
            </a:r>
            <a:r>
              <a:rPr sz="1100" spc="-5" dirty="0">
                <a:latin typeface="Calibri"/>
                <a:cs typeface="Calibri"/>
              </a:rPr>
              <a:t>(the Departments) have determined </a:t>
            </a:r>
            <a:r>
              <a:rPr sz="1100" dirty="0">
                <a:latin typeface="Calibri"/>
                <a:cs typeface="Calibri"/>
              </a:rPr>
              <a:t>that this </a:t>
            </a:r>
            <a:r>
              <a:rPr sz="1100" spc="-5" dirty="0">
                <a:latin typeface="Calibri"/>
                <a:cs typeface="Calibri"/>
              </a:rPr>
              <a:t>letter is </a:t>
            </a:r>
            <a:r>
              <a:rPr sz="1100" i="1" spc="-5" dirty="0">
                <a:latin typeface="Calibri"/>
                <a:cs typeface="Calibri"/>
              </a:rPr>
              <a:t>significant guidance</a:t>
            </a:r>
            <a:r>
              <a:rPr sz="1100" spc="-5" dirty="0">
                <a:latin typeface="Calibri"/>
                <a:cs typeface="Calibri"/>
              </a:rPr>
              <a:t>.</a:t>
            </a:r>
            <a:r>
              <a:rPr sz="1050" spc="-7" baseline="39682" dirty="0">
                <a:latin typeface="Calibri"/>
                <a:cs typeface="Calibri"/>
              </a:rPr>
              <a:t>2 </a:t>
            </a:r>
            <a:r>
              <a:rPr sz="1100" spc="-5" dirty="0">
                <a:latin typeface="Calibri"/>
                <a:cs typeface="Calibri"/>
              </a:rPr>
              <a:t>This guidance  </a:t>
            </a:r>
            <a:r>
              <a:rPr sz="1100" dirty="0">
                <a:latin typeface="Calibri"/>
                <a:cs typeface="Calibri"/>
              </a:rPr>
              <a:t>does </a:t>
            </a:r>
            <a:r>
              <a:rPr sz="1100" spc="-5" dirty="0">
                <a:latin typeface="Calibri"/>
                <a:cs typeface="Calibri"/>
              </a:rPr>
              <a:t>not </a:t>
            </a:r>
            <a:r>
              <a:rPr sz="1100" dirty="0">
                <a:latin typeface="Calibri"/>
                <a:cs typeface="Calibri"/>
              </a:rPr>
              <a:t>add </a:t>
            </a:r>
            <a:r>
              <a:rPr sz="1100" spc="-5" dirty="0">
                <a:latin typeface="Calibri"/>
                <a:cs typeface="Calibri"/>
              </a:rPr>
              <a:t>requirements </a:t>
            </a:r>
            <a:r>
              <a:rPr sz="1100" dirty="0">
                <a:latin typeface="Calibri"/>
                <a:cs typeface="Calibri"/>
              </a:rPr>
              <a:t>to </a:t>
            </a:r>
            <a:r>
              <a:rPr sz="1100" spc="-5" dirty="0">
                <a:latin typeface="Calibri"/>
                <a:cs typeface="Calibri"/>
              </a:rPr>
              <a:t>applicable law, but provides information </a:t>
            </a:r>
            <a:r>
              <a:rPr sz="1100" dirty="0">
                <a:latin typeface="Calibri"/>
                <a:cs typeface="Calibri"/>
              </a:rPr>
              <a:t>and </a:t>
            </a:r>
            <a:r>
              <a:rPr sz="1100" spc="-5" dirty="0">
                <a:latin typeface="Calibri"/>
                <a:cs typeface="Calibri"/>
              </a:rPr>
              <a:t>examples to inform  </a:t>
            </a:r>
            <a:r>
              <a:rPr sz="1100" dirty="0">
                <a:latin typeface="Calibri"/>
                <a:cs typeface="Calibri"/>
              </a:rPr>
              <a:t>recipients </a:t>
            </a:r>
            <a:r>
              <a:rPr sz="1100" spc="-5" dirty="0">
                <a:latin typeface="Calibri"/>
                <a:cs typeface="Calibri"/>
              </a:rPr>
              <a:t>about how </a:t>
            </a:r>
            <a:r>
              <a:rPr sz="1100" dirty="0">
                <a:latin typeface="Calibri"/>
                <a:cs typeface="Calibri"/>
              </a:rPr>
              <a:t>the Departments </a:t>
            </a:r>
            <a:r>
              <a:rPr sz="1100" spc="-5" dirty="0">
                <a:latin typeface="Calibri"/>
                <a:cs typeface="Calibri"/>
              </a:rPr>
              <a:t>evaluate whether covered entities are </a:t>
            </a:r>
            <a:r>
              <a:rPr sz="1100" dirty="0">
                <a:latin typeface="Calibri"/>
                <a:cs typeface="Calibri"/>
              </a:rPr>
              <a:t>complying </a:t>
            </a:r>
            <a:r>
              <a:rPr sz="1100" spc="-5" dirty="0">
                <a:latin typeface="Calibri"/>
                <a:cs typeface="Calibri"/>
              </a:rPr>
              <a:t>with </a:t>
            </a:r>
            <a:r>
              <a:rPr sz="1100" dirty="0">
                <a:latin typeface="Calibri"/>
                <a:cs typeface="Calibri"/>
              </a:rPr>
              <a:t>their legal  </a:t>
            </a:r>
            <a:r>
              <a:rPr sz="1100" spc="-5" dirty="0">
                <a:latin typeface="Calibri"/>
                <a:cs typeface="Calibri"/>
              </a:rPr>
              <a:t>obligations. If you have questions </a:t>
            </a:r>
            <a:r>
              <a:rPr sz="1100" dirty="0">
                <a:latin typeface="Calibri"/>
                <a:cs typeface="Calibri"/>
              </a:rPr>
              <a:t>or </a:t>
            </a:r>
            <a:r>
              <a:rPr sz="1100" spc="-5" dirty="0">
                <a:latin typeface="Calibri"/>
                <a:cs typeface="Calibri"/>
              </a:rPr>
              <a:t>are interested in </a:t>
            </a:r>
            <a:r>
              <a:rPr sz="1100" dirty="0">
                <a:latin typeface="Calibri"/>
                <a:cs typeface="Calibri"/>
              </a:rPr>
              <a:t>commenting on this </a:t>
            </a:r>
            <a:r>
              <a:rPr sz="1100" spc="-5" dirty="0">
                <a:latin typeface="Calibri"/>
                <a:cs typeface="Calibri"/>
              </a:rPr>
              <a:t>guidance, please contact </a:t>
            </a:r>
            <a:r>
              <a:rPr sz="1100" spc="-15" dirty="0">
                <a:latin typeface="Calibri"/>
                <a:cs typeface="Calibri"/>
              </a:rPr>
              <a:t>ED  </a:t>
            </a:r>
            <a:r>
              <a:rPr sz="1100" spc="-5" dirty="0">
                <a:latin typeface="Calibri"/>
                <a:cs typeface="Calibri"/>
              </a:rPr>
              <a:t>at </a:t>
            </a:r>
            <a:r>
              <a:rPr sz="1100" u="sng" spc="-5" dirty="0">
                <a:latin typeface="Calibri"/>
                <a:cs typeface="Calibri"/>
                <a:hlinkClick r:id="rId4"/>
              </a:rPr>
              <a:t>ocr@ed.gov</a:t>
            </a:r>
            <a:r>
              <a:rPr sz="1100" spc="-5" dirty="0">
                <a:latin typeface="Calibri"/>
                <a:cs typeface="Calibri"/>
                <a:hlinkClick r:id="rId4"/>
              </a:rPr>
              <a:t> </a:t>
            </a:r>
            <a:r>
              <a:rPr sz="1100" dirty="0">
                <a:latin typeface="Calibri"/>
                <a:cs typeface="Calibri"/>
              </a:rPr>
              <a:t>or </a:t>
            </a:r>
            <a:r>
              <a:rPr sz="1100" spc="-5" dirty="0">
                <a:latin typeface="Calibri"/>
                <a:cs typeface="Calibri"/>
              </a:rPr>
              <a:t>800-421-3481 (TDD 800-877-8339); </a:t>
            </a:r>
            <a:r>
              <a:rPr sz="1100" dirty="0">
                <a:latin typeface="Calibri"/>
                <a:cs typeface="Calibri"/>
              </a:rPr>
              <a:t>or DOJ </a:t>
            </a:r>
            <a:r>
              <a:rPr sz="1100" spc="-5" dirty="0">
                <a:latin typeface="Calibri"/>
                <a:cs typeface="Calibri"/>
              </a:rPr>
              <a:t>at </a:t>
            </a:r>
            <a:r>
              <a:rPr sz="1100" u="sng" spc="-5" dirty="0">
                <a:latin typeface="Calibri"/>
                <a:cs typeface="Calibri"/>
                <a:hlinkClick r:id="rId5"/>
              </a:rPr>
              <a:t>education@usdoj.gov</a:t>
            </a:r>
            <a:r>
              <a:rPr sz="1100" spc="-5" dirty="0">
                <a:latin typeface="Calibri"/>
                <a:cs typeface="Calibri"/>
                <a:hlinkClick r:id="rId5"/>
              </a:rPr>
              <a:t> </a:t>
            </a:r>
            <a:r>
              <a:rPr sz="1100" dirty="0">
                <a:latin typeface="Calibri"/>
                <a:cs typeface="Calibri"/>
              </a:rPr>
              <a:t>or </a:t>
            </a:r>
            <a:r>
              <a:rPr sz="1100" spc="-5" dirty="0">
                <a:latin typeface="Calibri"/>
                <a:cs typeface="Calibri"/>
              </a:rPr>
              <a:t>877-292-3804  (TTY:</a:t>
            </a:r>
            <a:r>
              <a:rPr sz="1100" spc="-45" dirty="0">
                <a:latin typeface="Calibri"/>
                <a:cs typeface="Calibri"/>
              </a:rPr>
              <a:t> </a:t>
            </a:r>
            <a:r>
              <a:rPr sz="1100" spc="-5" dirty="0">
                <a:latin typeface="Calibri"/>
                <a:cs typeface="Calibri"/>
              </a:rPr>
              <a:t>800-514-0383).</a:t>
            </a:r>
            <a:endParaRPr sz="1100" dirty="0">
              <a:latin typeface="Calibri"/>
              <a:cs typeface="Calibri"/>
            </a:endParaRPr>
          </a:p>
          <a:p>
            <a:pPr>
              <a:spcBef>
                <a:spcPts val="50"/>
              </a:spcBef>
            </a:pPr>
            <a:endParaRPr sz="1000" dirty="0">
              <a:latin typeface="Times New Roman"/>
              <a:cs typeface="Times New Roman"/>
            </a:endParaRPr>
          </a:p>
          <a:p>
            <a:pPr marL="12701" marR="158133">
              <a:lnSpc>
                <a:spcPct val="117000"/>
              </a:lnSpc>
            </a:pPr>
            <a:r>
              <a:rPr sz="1100" spc="-5" dirty="0">
                <a:latin typeface="Calibri"/>
                <a:cs typeface="Calibri"/>
              </a:rPr>
              <a:t>Accompanying </a:t>
            </a:r>
            <a:r>
              <a:rPr sz="1100" dirty="0">
                <a:latin typeface="Calibri"/>
                <a:cs typeface="Calibri"/>
              </a:rPr>
              <a:t>this </a:t>
            </a:r>
            <a:r>
              <a:rPr sz="1100" spc="-5" dirty="0">
                <a:latin typeface="Calibri"/>
                <a:cs typeface="Calibri"/>
              </a:rPr>
              <a:t>letter is </a:t>
            </a:r>
            <a:r>
              <a:rPr sz="1100" dirty="0">
                <a:latin typeface="Calibri"/>
                <a:cs typeface="Calibri"/>
              </a:rPr>
              <a:t>a </a:t>
            </a:r>
            <a:r>
              <a:rPr sz="1100" spc="-5" dirty="0">
                <a:latin typeface="Calibri"/>
                <a:cs typeface="Calibri"/>
              </a:rPr>
              <a:t>separate document </a:t>
            </a:r>
            <a:r>
              <a:rPr sz="1100" spc="-10" dirty="0">
                <a:latin typeface="Calibri"/>
                <a:cs typeface="Calibri"/>
              </a:rPr>
              <a:t>from </a:t>
            </a:r>
            <a:r>
              <a:rPr sz="1100" dirty="0">
                <a:latin typeface="Calibri"/>
                <a:cs typeface="Calibri"/>
              </a:rPr>
              <a:t>ED’s </a:t>
            </a:r>
            <a:r>
              <a:rPr sz="1100" spc="-5" dirty="0">
                <a:latin typeface="Calibri"/>
                <a:cs typeface="Calibri"/>
              </a:rPr>
              <a:t>Office </a:t>
            </a:r>
            <a:r>
              <a:rPr sz="1100" dirty="0">
                <a:latin typeface="Calibri"/>
                <a:cs typeface="Calibri"/>
              </a:rPr>
              <a:t>of </a:t>
            </a:r>
            <a:r>
              <a:rPr sz="1100" spc="-5" dirty="0">
                <a:latin typeface="Calibri"/>
                <a:cs typeface="Calibri"/>
              </a:rPr>
              <a:t>Elementary </a:t>
            </a:r>
            <a:r>
              <a:rPr sz="1100" dirty="0">
                <a:latin typeface="Calibri"/>
                <a:cs typeface="Calibri"/>
              </a:rPr>
              <a:t>and </a:t>
            </a:r>
            <a:r>
              <a:rPr sz="1100" spc="-5" dirty="0">
                <a:latin typeface="Calibri"/>
                <a:cs typeface="Calibri"/>
              </a:rPr>
              <a:t>Secondary  Education, </a:t>
            </a:r>
            <a:r>
              <a:rPr sz="1100" i="1" spc="-5" dirty="0">
                <a:latin typeface="Calibri"/>
                <a:cs typeface="Calibri"/>
              </a:rPr>
              <a:t>Examples of Policies and Emerging Practices for Supporting Transgender </a:t>
            </a:r>
            <a:r>
              <a:rPr sz="1100" i="1" dirty="0">
                <a:latin typeface="Calibri"/>
                <a:cs typeface="Calibri"/>
              </a:rPr>
              <a:t>Students</a:t>
            </a:r>
            <a:r>
              <a:rPr sz="1100" dirty="0">
                <a:latin typeface="Calibri"/>
                <a:cs typeface="Calibri"/>
              </a:rPr>
              <a:t>. </a:t>
            </a:r>
            <a:r>
              <a:rPr sz="1100" spc="-5" dirty="0">
                <a:latin typeface="Calibri"/>
                <a:cs typeface="Calibri"/>
              </a:rPr>
              <a:t>The  examples in </a:t>
            </a:r>
            <a:r>
              <a:rPr sz="1100" dirty="0">
                <a:latin typeface="Calibri"/>
                <a:cs typeface="Calibri"/>
              </a:rPr>
              <a:t>that </a:t>
            </a:r>
            <a:r>
              <a:rPr sz="1100" spc="-5" dirty="0">
                <a:latin typeface="Calibri"/>
                <a:cs typeface="Calibri"/>
              </a:rPr>
              <a:t>document are taken </a:t>
            </a:r>
            <a:r>
              <a:rPr sz="1100" spc="-10" dirty="0">
                <a:latin typeface="Calibri"/>
                <a:cs typeface="Calibri"/>
              </a:rPr>
              <a:t>from </a:t>
            </a:r>
            <a:r>
              <a:rPr sz="1100" spc="-5" dirty="0">
                <a:latin typeface="Calibri"/>
                <a:cs typeface="Calibri"/>
              </a:rPr>
              <a:t>policies that school districts, state </a:t>
            </a:r>
            <a:r>
              <a:rPr sz="1100" dirty="0">
                <a:latin typeface="Calibri"/>
                <a:cs typeface="Calibri"/>
              </a:rPr>
              <a:t>education </a:t>
            </a:r>
            <a:r>
              <a:rPr sz="1100" spc="-5" dirty="0">
                <a:latin typeface="Calibri"/>
                <a:cs typeface="Calibri"/>
              </a:rPr>
              <a:t>agencies, </a:t>
            </a:r>
            <a:r>
              <a:rPr sz="1100" dirty="0">
                <a:latin typeface="Calibri"/>
                <a:cs typeface="Calibri"/>
              </a:rPr>
              <a:t>and  </a:t>
            </a:r>
            <a:r>
              <a:rPr sz="1100" spc="-5" dirty="0">
                <a:latin typeface="Calibri"/>
                <a:cs typeface="Calibri"/>
              </a:rPr>
              <a:t>high school athletics associations around </a:t>
            </a:r>
            <a:r>
              <a:rPr sz="1100" dirty="0">
                <a:latin typeface="Calibri"/>
                <a:cs typeface="Calibri"/>
              </a:rPr>
              <a:t>the </a:t>
            </a:r>
            <a:r>
              <a:rPr sz="1100" spc="-5" dirty="0">
                <a:latin typeface="Calibri"/>
                <a:cs typeface="Calibri"/>
              </a:rPr>
              <a:t>country </a:t>
            </a:r>
            <a:r>
              <a:rPr sz="1100" dirty="0">
                <a:latin typeface="Calibri"/>
                <a:cs typeface="Calibri"/>
              </a:rPr>
              <a:t>have </a:t>
            </a:r>
            <a:r>
              <a:rPr sz="1100" spc="-5" dirty="0">
                <a:latin typeface="Calibri"/>
                <a:cs typeface="Calibri"/>
              </a:rPr>
              <a:t>adopted </a:t>
            </a:r>
            <a:r>
              <a:rPr sz="1100" dirty="0">
                <a:latin typeface="Calibri"/>
                <a:cs typeface="Calibri"/>
              </a:rPr>
              <a:t>to help </a:t>
            </a:r>
            <a:r>
              <a:rPr sz="1100" spc="-5" dirty="0">
                <a:latin typeface="Calibri"/>
                <a:cs typeface="Calibri"/>
              </a:rPr>
              <a:t>ensure </a:t>
            </a:r>
            <a:r>
              <a:rPr sz="1100" dirty="0">
                <a:latin typeface="Calibri"/>
                <a:cs typeface="Calibri"/>
              </a:rPr>
              <a:t>that </a:t>
            </a:r>
            <a:r>
              <a:rPr sz="1100" spc="-5" dirty="0">
                <a:latin typeface="Calibri"/>
                <a:cs typeface="Calibri"/>
              </a:rPr>
              <a:t>transgender  students enjoy </a:t>
            </a:r>
            <a:r>
              <a:rPr sz="1100" dirty="0">
                <a:latin typeface="Calibri"/>
                <a:cs typeface="Calibri"/>
              </a:rPr>
              <a:t>a </a:t>
            </a:r>
            <a:r>
              <a:rPr sz="1100" spc="-5" dirty="0">
                <a:latin typeface="Calibri"/>
                <a:cs typeface="Calibri"/>
              </a:rPr>
              <a:t>supportive </a:t>
            </a:r>
            <a:r>
              <a:rPr sz="1100" dirty="0">
                <a:latin typeface="Calibri"/>
                <a:cs typeface="Calibri"/>
              </a:rPr>
              <a:t>and </a:t>
            </a:r>
            <a:r>
              <a:rPr sz="1100" spc="-5" dirty="0">
                <a:latin typeface="Calibri"/>
                <a:cs typeface="Calibri"/>
              </a:rPr>
              <a:t>nondiscriminatory school environment. Schools are encouraged </a:t>
            </a:r>
            <a:r>
              <a:rPr sz="1100" dirty="0">
                <a:latin typeface="Calibri"/>
                <a:cs typeface="Calibri"/>
              </a:rPr>
              <a:t>to  </a:t>
            </a:r>
            <a:r>
              <a:rPr sz="1100" spc="-5" dirty="0">
                <a:latin typeface="Calibri"/>
                <a:cs typeface="Calibri"/>
              </a:rPr>
              <a:t>consult </a:t>
            </a:r>
            <a:r>
              <a:rPr sz="1100" dirty="0">
                <a:latin typeface="Calibri"/>
                <a:cs typeface="Calibri"/>
              </a:rPr>
              <a:t>that </a:t>
            </a:r>
            <a:r>
              <a:rPr sz="1100" spc="-5" dirty="0">
                <a:latin typeface="Calibri"/>
                <a:cs typeface="Calibri"/>
              </a:rPr>
              <a:t>document for </a:t>
            </a:r>
            <a:r>
              <a:rPr sz="1100" dirty="0">
                <a:latin typeface="Calibri"/>
                <a:cs typeface="Calibri"/>
              </a:rPr>
              <a:t>practical </a:t>
            </a:r>
            <a:r>
              <a:rPr sz="1100" spc="-5" dirty="0">
                <a:latin typeface="Calibri"/>
                <a:cs typeface="Calibri"/>
              </a:rPr>
              <a:t>ways </a:t>
            </a:r>
            <a:r>
              <a:rPr sz="1100" dirty="0">
                <a:latin typeface="Calibri"/>
                <a:cs typeface="Calibri"/>
              </a:rPr>
              <a:t>to </a:t>
            </a:r>
            <a:r>
              <a:rPr sz="1100" spc="-5" dirty="0">
                <a:latin typeface="Calibri"/>
                <a:cs typeface="Calibri"/>
              </a:rPr>
              <a:t>meet Title </a:t>
            </a:r>
            <a:r>
              <a:rPr sz="1100" dirty="0">
                <a:latin typeface="Calibri"/>
                <a:cs typeface="Calibri"/>
              </a:rPr>
              <a:t>IX’s</a:t>
            </a:r>
            <a:r>
              <a:rPr sz="1100" spc="55" dirty="0">
                <a:latin typeface="Calibri"/>
                <a:cs typeface="Calibri"/>
              </a:rPr>
              <a:t> </a:t>
            </a:r>
            <a:r>
              <a:rPr sz="1100" spc="-5" dirty="0">
                <a:latin typeface="Calibri"/>
                <a:cs typeface="Calibri"/>
              </a:rPr>
              <a:t>requirements.</a:t>
            </a:r>
            <a:r>
              <a:rPr sz="1050" spc="-7" baseline="39682" dirty="0">
                <a:latin typeface="Calibri"/>
                <a:cs typeface="Calibri"/>
              </a:rPr>
              <a:t>3</a:t>
            </a:r>
            <a:endParaRPr sz="1050" baseline="39682" dirty="0">
              <a:latin typeface="Calibri"/>
              <a:cs typeface="Calibri"/>
            </a:endParaRPr>
          </a:p>
          <a:p>
            <a:pPr>
              <a:spcBef>
                <a:spcPts val="40"/>
              </a:spcBef>
            </a:pPr>
            <a:endParaRPr sz="1200" dirty="0">
              <a:latin typeface="Times New Roman"/>
              <a:cs typeface="Times New Roman"/>
            </a:endParaRPr>
          </a:p>
          <a:p>
            <a:pPr marL="12701">
              <a:spcBef>
                <a:spcPts val="5"/>
              </a:spcBef>
            </a:pPr>
            <a:r>
              <a:rPr sz="1100" b="1" spc="-5" dirty="0">
                <a:latin typeface="Calibri"/>
                <a:cs typeface="Calibri"/>
              </a:rPr>
              <a:t>Terminology</a:t>
            </a:r>
            <a:endParaRPr sz="1100" dirty="0">
              <a:latin typeface="Calibri"/>
              <a:cs typeface="Calibri"/>
            </a:endParaRPr>
          </a:p>
          <a:p>
            <a:pPr>
              <a:spcBef>
                <a:spcPts val="5"/>
              </a:spcBef>
            </a:pPr>
            <a:endParaRPr sz="1100" dirty="0">
              <a:latin typeface="Times New Roman"/>
              <a:cs typeface="Times New Roman"/>
            </a:endParaRPr>
          </a:p>
          <a:p>
            <a:pPr marL="469319" marR="5081" indent="-227991">
              <a:lnSpc>
                <a:spcPct val="116399"/>
              </a:lnSpc>
              <a:buFont typeface="Symbol"/>
              <a:buChar char="◻"/>
              <a:tabLst>
                <a:tab pos="469319" algn="l"/>
                <a:tab pos="469954" algn="l"/>
              </a:tabLst>
            </a:pPr>
            <a:r>
              <a:rPr sz="1100" i="1" dirty="0">
                <a:latin typeface="Calibri"/>
                <a:cs typeface="Calibri"/>
              </a:rPr>
              <a:t>Gender </a:t>
            </a:r>
            <a:r>
              <a:rPr sz="1100" i="1" spc="-5" dirty="0">
                <a:latin typeface="Calibri"/>
                <a:cs typeface="Calibri"/>
              </a:rPr>
              <a:t>identity </a:t>
            </a:r>
            <a:r>
              <a:rPr sz="1100" spc="-5" dirty="0">
                <a:latin typeface="Calibri"/>
                <a:cs typeface="Calibri"/>
              </a:rPr>
              <a:t>refers </a:t>
            </a:r>
            <a:r>
              <a:rPr sz="1100" dirty="0">
                <a:latin typeface="Calibri"/>
                <a:cs typeface="Calibri"/>
              </a:rPr>
              <a:t>to </a:t>
            </a:r>
            <a:r>
              <a:rPr sz="1100" spc="-10" dirty="0">
                <a:latin typeface="Calibri"/>
                <a:cs typeface="Calibri"/>
              </a:rPr>
              <a:t>an </a:t>
            </a:r>
            <a:r>
              <a:rPr sz="1100" dirty="0">
                <a:latin typeface="Calibri"/>
                <a:cs typeface="Calibri"/>
              </a:rPr>
              <a:t>individual’s internal </a:t>
            </a:r>
            <a:r>
              <a:rPr sz="1100" spc="-5" dirty="0">
                <a:latin typeface="Calibri"/>
                <a:cs typeface="Calibri"/>
              </a:rPr>
              <a:t>sense </a:t>
            </a:r>
            <a:r>
              <a:rPr sz="1100" dirty="0">
                <a:latin typeface="Calibri"/>
                <a:cs typeface="Calibri"/>
              </a:rPr>
              <a:t>of </a:t>
            </a:r>
            <a:r>
              <a:rPr sz="1100" spc="-5" dirty="0">
                <a:latin typeface="Calibri"/>
                <a:cs typeface="Calibri"/>
              </a:rPr>
              <a:t>gender. </a:t>
            </a:r>
            <a:r>
              <a:rPr sz="1100" dirty="0">
                <a:latin typeface="Calibri"/>
                <a:cs typeface="Calibri"/>
              </a:rPr>
              <a:t>A </a:t>
            </a:r>
            <a:r>
              <a:rPr sz="1100" spc="-5" dirty="0">
                <a:latin typeface="Calibri"/>
                <a:cs typeface="Calibri"/>
              </a:rPr>
              <a:t>person’s gender identity </a:t>
            </a:r>
            <a:r>
              <a:rPr sz="1100" dirty="0">
                <a:latin typeface="Calibri"/>
                <a:cs typeface="Calibri"/>
              </a:rPr>
              <a:t>may  </a:t>
            </a:r>
            <a:r>
              <a:rPr sz="1100" spc="-5" dirty="0">
                <a:latin typeface="Calibri"/>
                <a:cs typeface="Calibri"/>
              </a:rPr>
              <a:t>be </a:t>
            </a:r>
            <a:r>
              <a:rPr sz="1100" dirty="0">
                <a:latin typeface="Calibri"/>
                <a:cs typeface="Calibri"/>
              </a:rPr>
              <a:t>different </a:t>
            </a:r>
            <a:r>
              <a:rPr sz="1100" spc="-5" dirty="0">
                <a:latin typeface="Calibri"/>
                <a:cs typeface="Calibri"/>
              </a:rPr>
              <a:t>from </a:t>
            </a:r>
            <a:r>
              <a:rPr sz="1100" dirty="0">
                <a:latin typeface="Calibri"/>
                <a:cs typeface="Calibri"/>
              </a:rPr>
              <a:t>or the </a:t>
            </a:r>
            <a:r>
              <a:rPr sz="1100" spc="-5" dirty="0">
                <a:latin typeface="Calibri"/>
                <a:cs typeface="Calibri"/>
              </a:rPr>
              <a:t>same as </a:t>
            </a:r>
            <a:r>
              <a:rPr sz="1100" dirty="0">
                <a:latin typeface="Calibri"/>
                <a:cs typeface="Calibri"/>
              </a:rPr>
              <a:t>the </a:t>
            </a:r>
            <a:r>
              <a:rPr sz="1100" spc="-5" dirty="0">
                <a:latin typeface="Calibri"/>
                <a:cs typeface="Calibri"/>
              </a:rPr>
              <a:t>person’s sex assigned at</a:t>
            </a:r>
            <a:r>
              <a:rPr sz="1100" spc="50" dirty="0">
                <a:latin typeface="Calibri"/>
                <a:cs typeface="Calibri"/>
              </a:rPr>
              <a:t> </a:t>
            </a:r>
            <a:r>
              <a:rPr sz="1100" spc="-5" dirty="0">
                <a:latin typeface="Calibri"/>
                <a:cs typeface="Calibri"/>
              </a:rPr>
              <a:t>birth.</a:t>
            </a:r>
            <a:endParaRPr sz="1100" dirty="0">
              <a:latin typeface="Calibri"/>
              <a:cs typeface="Calibri"/>
            </a:endParaRPr>
          </a:p>
          <a:p>
            <a:pPr>
              <a:lnSpc>
                <a:spcPct val="100000"/>
              </a:lnSpc>
              <a:buFont typeface="Symbol"/>
              <a:buChar char="◻"/>
            </a:pPr>
            <a:endParaRPr sz="1100" dirty="0">
              <a:latin typeface="Times New Roman"/>
              <a:cs typeface="Times New Roman"/>
            </a:endParaRPr>
          </a:p>
          <a:p>
            <a:pPr marL="469319" marR="402636" indent="-227991">
              <a:lnSpc>
                <a:spcPct val="116399"/>
              </a:lnSpc>
              <a:spcBef>
                <a:spcPts val="5"/>
              </a:spcBef>
              <a:buFont typeface="Symbol"/>
              <a:buChar char="◻"/>
              <a:tabLst>
                <a:tab pos="469319" algn="l"/>
                <a:tab pos="469954" algn="l"/>
              </a:tabLst>
            </a:pPr>
            <a:r>
              <a:rPr sz="1100" i="1" dirty="0">
                <a:latin typeface="Calibri"/>
                <a:cs typeface="Calibri"/>
              </a:rPr>
              <a:t>Sex </a:t>
            </a:r>
            <a:r>
              <a:rPr sz="1100" i="1" spc="-5" dirty="0">
                <a:latin typeface="Calibri"/>
                <a:cs typeface="Calibri"/>
              </a:rPr>
              <a:t>assigned at birth </a:t>
            </a:r>
            <a:r>
              <a:rPr sz="1100" spc="-5" dirty="0">
                <a:latin typeface="Calibri"/>
                <a:cs typeface="Calibri"/>
              </a:rPr>
              <a:t>refers </a:t>
            </a:r>
            <a:r>
              <a:rPr sz="1100" dirty="0">
                <a:latin typeface="Calibri"/>
                <a:cs typeface="Calibri"/>
              </a:rPr>
              <a:t>to the </a:t>
            </a:r>
            <a:r>
              <a:rPr sz="1100" spc="-5" dirty="0">
                <a:latin typeface="Calibri"/>
                <a:cs typeface="Calibri"/>
              </a:rPr>
              <a:t>sex designation recorded </a:t>
            </a:r>
            <a:r>
              <a:rPr sz="1100" dirty="0">
                <a:latin typeface="Calibri"/>
                <a:cs typeface="Calibri"/>
              </a:rPr>
              <a:t>on </a:t>
            </a:r>
            <a:r>
              <a:rPr sz="1100" spc="-5" dirty="0">
                <a:latin typeface="Calibri"/>
                <a:cs typeface="Calibri"/>
              </a:rPr>
              <a:t>an infant’s </a:t>
            </a:r>
            <a:r>
              <a:rPr sz="1100" dirty="0">
                <a:latin typeface="Calibri"/>
                <a:cs typeface="Calibri"/>
              </a:rPr>
              <a:t>birth </a:t>
            </a:r>
            <a:r>
              <a:rPr sz="1100" spc="-5" dirty="0">
                <a:latin typeface="Calibri"/>
                <a:cs typeface="Calibri"/>
              </a:rPr>
              <a:t>certificate  should such </a:t>
            </a:r>
            <a:r>
              <a:rPr sz="1100" dirty="0">
                <a:latin typeface="Calibri"/>
                <a:cs typeface="Calibri"/>
              </a:rPr>
              <a:t>a </a:t>
            </a:r>
            <a:r>
              <a:rPr sz="1100" spc="-5" dirty="0">
                <a:latin typeface="Calibri"/>
                <a:cs typeface="Calibri"/>
              </a:rPr>
              <a:t>record be provided at</a:t>
            </a:r>
            <a:r>
              <a:rPr sz="1100" spc="35" dirty="0">
                <a:latin typeface="Calibri"/>
                <a:cs typeface="Calibri"/>
              </a:rPr>
              <a:t> </a:t>
            </a:r>
            <a:r>
              <a:rPr sz="1100" spc="-5" dirty="0">
                <a:latin typeface="Calibri"/>
                <a:cs typeface="Calibri"/>
              </a:rPr>
              <a:t>birth.</a:t>
            </a:r>
            <a:endParaRPr sz="1100" dirty="0">
              <a:latin typeface="Calibri"/>
              <a:cs typeface="Calibri"/>
            </a:endParaRPr>
          </a:p>
          <a:p>
            <a:pPr>
              <a:lnSpc>
                <a:spcPct val="100000"/>
              </a:lnSpc>
              <a:buFont typeface="Symbol"/>
              <a:buChar char="◻"/>
            </a:pPr>
            <a:endParaRPr sz="1100" dirty="0">
              <a:latin typeface="Times New Roman"/>
              <a:cs typeface="Times New Roman"/>
            </a:endParaRPr>
          </a:p>
          <a:p>
            <a:pPr marL="469319" marR="66683" indent="-227991">
              <a:lnSpc>
                <a:spcPct val="117000"/>
              </a:lnSpc>
              <a:buFont typeface="Symbol"/>
              <a:buChar char="◻"/>
              <a:tabLst>
                <a:tab pos="469319" algn="l"/>
                <a:tab pos="469954" algn="l"/>
              </a:tabLst>
            </a:pPr>
            <a:r>
              <a:rPr sz="1100" i="1" spc="-5" dirty="0">
                <a:latin typeface="Calibri"/>
                <a:cs typeface="Calibri"/>
              </a:rPr>
              <a:t>Transgender </a:t>
            </a:r>
            <a:r>
              <a:rPr sz="1100" spc="-5" dirty="0">
                <a:latin typeface="Calibri"/>
                <a:cs typeface="Calibri"/>
              </a:rPr>
              <a:t>describes those </a:t>
            </a:r>
            <a:r>
              <a:rPr sz="1100" dirty="0">
                <a:latin typeface="Calibri"/>
                <a:cs typeface="Calibri"/>
              </a:rPr>
              <a:t>individuals </a:t>
            </a:r>
            <a:r>
              <a:rPr sz="1100" spc="-5" dirty="0">
                <a:latin typeface="Calibri"/>
                <a:cs typeface="Calibri"/>
              </a:rPr>
              <a:t>whose gender </a:t>
            </a:r>
            <a:r>
              <a:rPr sz="1100" dirty="0">
                <a:latin typeface="Calibri"/>
                <a:cs typeface="Calibri"/>
              </a:rPr>
              <a:t>identity </a:t>
            </a:r>
            <a:r>
              <a:rPr sz="1100" spc="-5" dirty="0">
                <a:latin typeface="Calibri"/>
                <a:cs typeface="Calibri"/>
              </a:rPr>
              <a:t>is different </a:t>
            </a:r>
            <a:r>
              <a:rPr sz="1100" spc="-10" dirty="0">
                <a:latin typeface="Calibri"/>
                <a:cs typeface="Calibri"/>
              </a:rPr>
              <a:t>from </a:t>
            </a:r>
            <a:r>
              <a:rPr sz="1100" spc="-5" dirty="0">
                <a:latin typeface="Calibri"/>
                <a:cs typeface="Calibri"/>
              </a:rPr>
              <a:t>the sex they  </a:t>
            </a:r>
            <a:r>
              <a:rPr sz="1100" dirty="0">
                <a:latin typeface="Calibri"/>
                <a:cs typeface="Calibri"/>
              </a:rPr>
              <a:t>were </a:t>
            </a:r>
            <a:r>
              <a:rPr sz="1100" spc="-5" dirty="0">
                <a:latin typeface="Calibri"/>
                <a:cs typeface="Calibri"/>
              </a:rPr>
              <a:t>assigned at birth. </a:t>
            </a:r>
            <a:r>
              <a:rPr sz="1100" dirty="0">
                <a:latin typeface="Calibri"/>
                <a:cs typeface="Calibri"/>
              </a:rPr>
              <a:t>A </a:t>
            </a:r>
            <a:r>
              <a:rPr sz="1100" i="1" spc="-5" dirty="0">
                <a:latin typeface="Calibri"/>
                <a:cs typeface="Calibri"/>
              </a:rPr>
              <a:t>transgender male </a:t>
            </a:r>
            <a:r>
              <a:rPr sz="1100" spc="-5" dirty="0">
                <a:latin typeface="Calibri"/>
                <a:cs typeface="Calibri"/>
              </a:rPr>
              <a:t>is </a:t>
            </a:r>
            <a:r>
              <a:rPr sz="1100" spc="-10" dirty="0">
                <a:latin typeface="Calibri"/>
                <a:cs typeface="Calibri"/>
              </a:rPr>
              <a:t>someone </a:t>
            </a:r>
            <a:r>
              <a:rPr sz="1100" spc="-5" dirty="0">
                <a:latin typeface="Calibri"/>
                <a:cs typeface="Calibri"/>
              </a:rPr>
              <a:t>who identifies as male </a:t>
            </a:r>
            <a:r>
              <a:rPr sz="1100" spc="-10" dirty="0">
                <a:latin typeface="Calibri"/>
                <a:cs typeface="Calibri"/>
              </a:rPr>
              <a:t>but </a:t>
            </a:r>
            <a:r>
              <a:rPr sz="1100" dirty="0">
                <a:latin typeface="Calibri"/>
                <a:cs typeface="Calibri"/>
              </a:rPr>
              <a:t>was </a:t>
            </a:r>
            <a:r>
              <a:rPr sz="1100" spc="-5" dirty="0">
                <a:latin typeface="Calibri"/>
                <a:cs typeface="Calibri"/>
              </a:rPr>
              <a:t>assigned  </a:t>
            </a:r>
            <a:r>
              <a:rPr sz="1100" dirty="0">
                <a:latin typeface="Calibri"/>
                <a:cs typeface="Calibri"/>
              </a:rPr>
              <a:t>the </a:t>
            </a:r>
            <a:r>
              <a:rPr sz="1100" spc="-5" dirty="0">
                <a:latin typeface="Calibri"/>
                <a:cs typeface="Calibri"/>
              </a:rPr>
              <a:t>sex </a:t>
            </a:r>
            <a:r>
              <a:rPr sz="1100" dirty="0">
                <a:latin typeface="Calibri"/>
                <a:cs typeface="Calibri"/>
              </a:rPr>
              <a:t>of </a:t>
            </a:r>
            <a:r>
              <a:rPr sz="1100" spc="-5" dirty="0">
                <a:latin typeface="Calibri"/>
                <a:cs typeface="Calibri"/>
              </a:rPr>
              <a:t>female at birth; </a:t>
            </a:r>
            <a:r>
              <a:rPr sz="1100" dirty="0">
                <a:latin typeface="Calibri"/>
                <a:cs typeface="Calibri"/>
              </a:rPr>
              <a:t>a </a:t>
            </a:r>
            <a:r>
              <a:rPr sz="1100" i="1" spc="-5" dirty="0">
                <a:latin typeface="Calibri"/>
                <a:cs typeface="Calibri"/>
              </a:rPr>
              <a:t>transgender female </a:t>
            </a:r>
            <a:r>
              <a:rPr sz="1100" spc="-5" dirty="0">
                <a:latin typeface="Calibri"/>
                <a:cs typeface="Calibri"/>
              </a:rPr>
              <a:t>is someone </a:t>
            </a:r>
            <a:r>
              <a:rPr sz="1100" dirty="0">
                <a:latin typeface="Calibri"/>
                <a:cs typeface="Calibri"/>
              </a:rPr>
              <a:t>who identifies </a:t>
            </a:r>
            <a:r>
              <a:rPr sz="1100" spc="-5" dirty="0">
                <a:latin typeface="Calibri"/>
                <a:cs typeface="Calibri"/>
              </a:rPr>
              <a:t>as female but </a:t>
            </a:r>
            <a:r>
              <a:rPr sz="1100" dirty="0">
                <a:latin typeface="Calibri"/>
                <a:cs typeface="Calibri"/>
              </a:rPr>
              <a:t>was  </a:t>
            </a:r>
            <a:r>
              <a:rPr sz="1100" spc="-5" dirty="0">
                <a:latin typeface="Calibri"/>
                <a:cs typeface="Calibri"/>
              </a:rPr>
              <a:t>assigned </a:t>
            </a:r>
            <a:r>
              <a:rPr sz="1100" dirty="0">
                <a:latin typeface="Calibri"/>
                <a:cs typeface="Calibri"/>
              </a:rPr>
              <a:t>the </a:t>
            </a:r>
            <a:r>
              <a:rPr sz="1100" spc="-5" dirty="0">
                <a:latin typeface="Calibri"/>
                <a:cs typeface="Calibri"/>
              </a:rPr>
              <a:t>sex </a:t>
            </a:r>
            <a:r>
              <a:rPr sz="1100" dirty="0">
                <a:latin typeface="Calibri"/>
                <a:cs typeface="Calibri"/>
              </a:rPr>
              <a:t>of </a:t>
            </a:r>
            <a:r>
              <a:rPr sz="1100" spc="-5" dirty="0">
                <a:latin typeface="Calibri"/>
                <a:cs typeface="Calibri"/>
              </a:rPr>
              <a:t>male at</a:t>
            </a:r>
            <a:r>
              <a:rPr sz="1100" dirty="0">
                <a:latin typeface="Calibri"/>
                <a:cs typeface="Calibri"/>
              </a:rPr>
              <a:t> </a:t>
            </a:r>
            <a:r>
              <a:rPr sz="1100" spc="-5" dirty="0">
                <a:latin typeface="Calibri"/>
                <a:cs typeface="Calibri"/>
              </a:rPr>
              <a:t>birth.</a:t>
            </a:r>
            <a:endParaRPr sz="1100" dirty="0">
              <a:latin typeface="Calibri"/>
              <a:cs typeface="Calibri"/>
            </a:endParaRPr>
          </a:p>
        </p:txBody>
      </p:sp>
      <p:graphicFrame>
        <p:nvGraphicFramePr>
          <p:cNvPr id="8" name="Diagram 7">
            <a:extLst>
              <a:ext uri="{FF2B5EF4-FFF2-40B4-BE49-F238E27FC236}">
                <a16:creationId xmlns:a16="http://schemas.microsoft.com/office/drawing/2014/main" id="{22199CF0-4D89-4F03-B67B-763502A662CA}"/>
              </a:ext>
            </a:extLst>
          </p:cNvPr>
          <p:cNvGraphicFramePr/>
          <p:nvPr>
            <p:extLst>
              <p:ext uri="{D42A27DB-BD31-4B8C-83A1-F6EECF244321}">
                <p14:modId xmlns:p14="http://schemas.microsoft.com/office/powerpoint/2010/main" val="3691971601"/>
              </p:ext>
            </p:extLst>
          </p:nvPr>
        </p:nvGraphicFramePr>
        <p:xfrm>
          <a:off x="902004" y="2590800"/>
          <a:ext cx="6108396" cy="4724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FEF8985C-A5C1-4ABE-BF48-13D6D91A9558}"/>
                                            </p:graphicEl>
                                          </p:spTgt>
                                        </p:tgtEl>
                                        <p:attrNameLst>
                                          <p:attrName>style.visibility</p:attrName>
                                        </p:attrNameLst>
                                      </p:cBhvr>
                                      <p:to>
                                        <p:strVal val="visible"/>
                                      </p:to>
                                    </p:set>
                                    <p:animEffect transition="in" filter="fade">
                                      <p:cBhvr>
                                        <p:cTn id="7" dur="500"/>
                                        <p:tgtEl>
                                          <p:spTgt spid="8">
                                            <p:graphicEl>
                                              <a:dgm id="{FEF8985C-A5C1-4ABE-BF48-13D6D91A955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B6260E69-8495-41B1-B1B7-43443FBA04AA}"/>
                                            </p:graphicEl>
                                          </p:spTgt>
                                        </p:tgtEl>
                                        <p:attrNameLst>
                                          <p:attrName>style.visibility</p:attrName>
                                        </p:attrNameLst>
                                      </p:cBhvr>
                                      <p:to>
                                        <p:strVal val="visible"/>
                                      </p:to>
                                    </p:set>
                                    <p:animEffect transition="in" filter="fade">
                                      <p:cBhvr>
                                        <p:cTn id="12" dur="500"/>
                                        <p:tgtEl>
                                          <p:spTgt spid="8">
                                            <p:graphicEl>
                                              <a:dgm id="{B6260E69-8495-41B1-B1B7-43443FBA04A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45924672-4E81-477C-9538-2DB73C0177A9}"/>
                                            </p:graphicEl>
                                          </p:spTgt>
                                        </p:tgtEl>
                                        <p:attrNameLst>
                                          <p:attrName>style.visibility</p:attrName>
                                        </p:attrNameLst>
                                      </p:cBhvr>
                                      <p:to>
                                        <p:strVal val="visible"/>
                                      </p:to>
                                    </p:set>
                                    <p:animEffect transition="in" filter="fade">
                                      <p:cBhvr>
                                        <p:cTn id="17" dur="500"/>
                                        <p:tgtEl>
                                          <p:spTgt spid="8">
                                            <p:graphicEl>
                                              <a:dgm id="{45924672-4E81-477C-9538-2DB73C0177A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ABD783E5-8D9D-4640-8C0C-DA88EA18F606}"/>
                                            </p:graphicEl>
                                          </p:spTgt>
                                        </p:tgtEl>
                                        <p:attrNameLst>
                                          <p:attrName>style.visibility</p:attrName>
                                        </p:attrNameLst>
                                      </p:cBhvr>
                                      <p:to>
                                        <p:strVal val="visible"/>
                                      </p:to>
                                    </p:set>
                                    <p:animEffect transition="in" filter="fade">
                                      <p:cBhvr>
                                        <p:cTn id="22" dur="500"/>
                                        <p:tgtEl>
                                          <p:spTgt spid="8">
                                            <p:graphicEl>
                                              <a:dgm id="{ABD783E5-8D9D-4640-8C0C-DA88EA18F60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D532F83A-D62F-4DDB-A7D7-B78D78849ABC}"/>
                                            </p:graphicEl>
                                          </p:spTgt>
                                        </p:tgtEl>
                                        <p:attrNameLst>
                                          <p:attrName>style.visibility</p:attrName>
                                        </p:attrNameLst>
                                      </p:cBhvr>
                                      <p:to>
                                        <p:strVal val="visible"/>
                                      </p:to>
                                    </p:set>
                                    <p:animEffect transition="in" filter="fade">
                                      <p:cBhvr>
                                        <p:cTn id="27" dur="500"/>
                                        <p:tgtEl>
                                          <p:spTgt spid="8">
                                            <p:graphicEl>
                                              <a:dgm id="{D532F83A-D62F-4DDB-A7D7-B78D78849AB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EEDF8-0D8C-4750-A381-B953A39C91A3}"/>
              </a:ext>
            </a:extLst>
          </p:cNvPr>
          <p:cNvSpPr/>
          <p:nvPr/>
        </p:nvSpPr>
        <p:spPr>
          <a:xfrm>
            <a:off x="54645" y="4567535"/>
            <a:ext cx="7663124"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NOT EVERYONE IS BINARY</a:t>
            </a:r>
          </a:p>
        </p:txBody>
      </p:sp>
      <p:sp>
        <p:nvSpPr>
          <p:cNvPr id="3" name="Rectangle 2">
            <a:extLst>
              <a:ext uri="{FF2B5EF4-FFF2-40B4-BE49-F238E27FC236}">
                <a16:creationId xmlns:a16="http://schemas.microsoft.com/office/drawing/2014/main" id="{74B99375-0353-4B06-BF82-A07CD5D0065E}"/>
              </a:ext>
            </a:extLst>
          </p:cNvPr>
          <p:cNvSpPr/>
          <p:nvPr/>
        </p:nvSpPr>
        <p:spPr>
          <a:xfrm>
            <a:off x="1760908" y="685800"/>
            <a:ext cx="4250587" cy="923330"/>
          </a:xfrm>
          <a:prstGeom prst="rect">
            <a:avLst/>
          </a:prstGeom>
        </p:spPr>
        <p:style>
          <a:lnRef idx="1">
            <a:schemeClr val="accent3"/>
          </a:lnRef>
          <a:fillRef idx="2">
            <a:schemeClr val="accent3"/>
          </a:fillRef>
          <a:effectRef idx="1">
            <a:schemeClr val="accent3"/>
          </a:effectRef>
          <a:fontRef idx="minor">
            <a:schemeClr val="dk1"/>
          </a:fontRef>
        </p:style>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GENDERFLUID</a:t>
            </a:r>
          </a:p>
        </p:txBody>
      </p:sp>
      <p:sp>
        <p:nvSpPr>
          <p:cNvPr id="4" name="Rectangle 3">
            <a:extLst>
              <a:ext uri="{FF2B5EF4-FFF2-40B4-BE49-F238E27FC236}">
                <a16:creationId xmlns:a16="http://schemas.microsoft.com/office/drawing/2014/main" id="{CAD253DD-C931-4C56-888A-2195F6785DC8}"/>
              </a:ext>
            </a:extLst>
          </p:cNvPr>
          <p:cNvSpPr/>
          <p:nvPr/>
        </p:nvSpPr>
        <p:spPr>
          <a:xfrm>
            <a:off x="2388260" y="2057400"/>
            <a:ext cx="2995885" cy="923330"/>
          </a:xfrm>
          <a:prstGeom prst="rect">
            <a:avLst/>
          </a:prstGeom>
        </p:spPr>
        <p:style>
          <a:lnRef idx="1">
            <a:schemeClr val="dk1"/>
          </a:lnRef>
          <a:fillRef idx="2">
            <a:schemeClr val="dk1"/>
          </a:fillRef>
          <a:effectRef idx="1">
            <a:schemeClr val="dk1"/>
          </a:effectRef>
          <a:fontRef idx="minor">
            <a:schemeClr val="dk1"/>
          </a:fontRef>
        </p:style>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AGENDER</a:t>
            </a:r>
            <a:endParaRPr lang="en-US" sz="5400" b="1" cap="none" spc="0" dirty="0">
              <a:ln/>
              <a:solidFill>
                <a:schemeClr val="accent4"/>
              </a:solidFill>
              <a:effectLst/>
            </a:endParaRPr>
          </a:p>
        </p:txBody>
      </p:sp>
      <p:sp>
        <p:nvSpPr>
          <p:cNvPr id="5" name="Rectangle 4">
            <a:extLst>
              <a:ext uri="{FF2B5EF4-FFF2-40B4-BE49-F238E27FC236}">
                <a16:creationId xmlns:a16="http://schemas.microsoft.com/office/drawing/2014/main" id="{95F01ED8-899A-4181-9593-C71AD2BC9F33}"/>
              </a:ext>
            </a:extLst>
          </p:cNvPr>
          <p:cNvSpPr/>
          <p:nvPr/>
        </p:nvSpPr>
        <p:spPr>
          <a:xfrm>
            <a:off x="2010527" y="3343870"/>
            <a:ext cx="3751348" cy="923330"/>
          </a:xfrm>
          <a:prstGeom prst="rect">
            <a:avLst/>
          </a:prstGeom>
        </p:spPr>
        <p:style>
          <a:lnRef idx="1">
            <a:schemeClr val="accent6"/>
          </a:lnRef>
          <a:fillRef idx="2">
            <a:schemeClr val="accent6"/>
          </a:fillRef>
          <a:effectRef idx="1">
            <a:schemeClr val="accent6"/>
          </a:effectRef>
          <a:fontRef idx="minor">
            <a:schemeClr val="dk1"/>
          </a:fontRef>
        </p:style>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NONBINARY</a:t>
            </a:r>
          </a:p>
        </p:txBody>
      </p:sp>
      <p:sp>
        <p:nvSpPr>
          <p:cNvPr id="6" name="Rectangle 5">
            <a:extLst>
              <a:ext uri="{FF2B5EF4-FFF2-40B4-BE49-F238E27FC236}">
                <a16:creationId xmlns:a16="http://schemas.microsoft.com/office/drawing/2014/main" id="{84B3C7C1-F4BC-40FC-A1CD-037447F24E1E}"/>
              </a:ext>
            </a:extLst>
          </p:cNvPr>
          <p:cNvSpPr/>
          <p:nvPr/>
        </p:nvSpPr>
        <p:spPr>
          <a:xfrm>
            <a:off x="130845" y="6248400"/>
            <a:ext cx="7489155" cy="1754326"/>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WHAT SHOULD I CALL YOU?</a:t>
            </a:r>
          </a:p>
        </p:txBody>
      </p:sp>
    </p:spTree>
    <p:extLst>
      <p:ext uri="{BB962C8B-B14F-4D97-AF65-F5344CB8AC3E}">
        <p14:creationId xmlns:p14="http://schemas.microsoft.com/office/powerpoint/2010/main" val="284662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anim calcmode="lin" valueType="num">
                                      <p:cBhvr>
                                        <p:cTn id="30" dur="2000" fill="hold"/>
                                        <p:tgtEl>
                                          <p:spTgt spid="6"/>
                                        </p:tgtEl>
                                        <p:attrNameLst>
                                          <p:attrName>ppt_w</p:attrName>
                                        </p:attrNameLst>
                                      </p:cBhvr>
                                      <p:tavLst>
                                        <p:tav tm="0" fmla="#ppt_w*sin(2.5*pi*$)">
                                          <p:val>
                                            <p:fltVal val="0"/>
                                          </p:val>
                                        </p:tav>
                                        <p:tav tm="100000">
                                          <p:val>
                                            <p:fltVal val="1"/>
                                          </p:val>
                                        </p:tav>
                                      </p:tavLst>
                                    </p:anim>
                                    <p:anim calcmode="lin" valueType="num">
                                      <p:cBhvr>
                                        <p:cTn id="31"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jerbearinsantafe.files.wordpress.com/2015/09/wpid-pronounchart.jpg">
            <a:extLst>
              <a:ext uri="{FF2B5EF4-FFF2-40B4-BE49-F238E27FC236}">
                <a16:creationId xmlns:a16="http://schemas.microsoft.com/office/drawing/2014/main" id="{0D43CE67-BEEF-4704-9ED0-F8FCB09CE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8097"/>
            <a:ext cx="7772400" cy="52736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68C8020-D5FE-4D32-91B5-8F8CD440F1B8}"/>
              </a:ext>
            </a:extLst>
          </p:cNvPr>
          <p:cNvSpPr/>
          <p:nvPr/>
        </p:nvSpPr>
        <p:spPr>
          <a:xfrm>
            <a:off x="1176231" y="1524000"/>
            <a:ext cx="5419945"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Pick Your Pronoun</a:t>
            </a:r>
          </a:p>
        </p:txBody>
      </p:sp>
    </p:spTree>
    <p:extLst>
      <p:ext uri="{BB962C8B-B14F-4D97-AF65-F5344CB8AC3E}">
        <p14:creationId xmlns:p14="http://schemas.microsoft.com/office/powerpoint/2010/main" val="54358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E6711A-25A0-4520-9F49-6CE619F6D74D}"/>
              </a:ext>
            </a:extLst>
          </p:cNvPr>
          <p:cNvSpPr/>
          <p:nvPr/>
        </p:nvSpPr>
        <p:spPr>
          <a:xfrm>
            <a:off x="1815218" y="1524000"/>
            <a:ext cx="4141968"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Best Practices</a:t>
            </a:r>
          </a:p>
        </p:txBody>
      </p:sp>
      <p:sp>
        <p:nvSpPr>
          <p:cNvPr id="4" name="Rectangle 3">
            <a:extLst>
              <a:ext uri="{FF2B5EF4-FFF2-40B4-BE49-F238E27FC236}">
                <a16:creationId xmlns:a16="http://schemas.microsoft.com/office/drawing/2014/main" id="{00E216E0-F007-48D3-AF3E-0B437FB4EF1C}"/>
              </a:ext>
            </a:extLst>
          </p:cNvPr>
          <p:cNvSpPr/>
          <p:nvPr/>
        </p:nvSpPr>
        <p:spPr>
          <a:xfrm>
            <a:off x="582482" y="3269159"/>
            <a:ext cx="6607450" cy="769441"/>
          </a:xfrm>
          <a:prstGeom prst="rect">
            <a:avLst/>
          </a:prstGeom>
          <a:noFill/>
        </p:spPr>
        <p:txBody>
          <a:bodyPr wrap="none" lIns="91440" tIns="45720" rIns="91440" bIns="45720">
            <a:spAutoFit/>
          </a:bodyPr>
          <a:lstStyle/>
          <a:p>
            <a:pPr algn="ctr"/>
            <a:r>
              <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Use names, not pronouns.</a:t>
            </a:r>
          </a:p>
        </p:txBody>
      </p:sp>
      <p:sp>
        <p:nvSpPr>
          <p:cNvPr id="5" name="Rectangle 4">
            <a:extLst>
              <a:ext uri="{FF2B5EF4-FFF2-40B4-BE49-F238E27FC236}">
                <a16:creationId xmlns:a16="http://schemas.microsoft.com/office/drawing/2014/main" id="{CB8166E0-12E0-462C-8F5A-A8A86B1C1BC8}"/>
              </a:ext>
            </a:extLst>
          </p:cNvPr>
          <p:cNvSpPr/>
          <p:nvPr/>
        </p:nvSpPr>
        <p:spPr>
          <a:xfrm>
            <a:off x="518362" y="4343400"/>
            <a:ext cx="6735691" cy="1446550"/>
          </a:xfrm>
          <a:prstGeom prst="rect">
            <a:avLst/>
          </a:prstGeom>
          <a:noFill/>
        </p:spPr>
        <p:txBody>
          <a:bodyPr wrap="square" lIns="91440" tIns="45720" rIns="91440" bIns="45720">
            <a:spAutoFit/>
          </a:bodyPr>
          <a:lstStyle/>
          <a:p>
            <a:r>
              <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 Avoid using gendered language.</a:t>
            </a:r>
          </a:p>
        </p:txBody>
      </p:sp>
      <p:sp>
        <p:nvSpPr>
          <p:cNvPr id="6" name="Rectangle 5">
            <a:extLst>
              <a:ext uri="{FF2B5EF4-FFF2-40B4-BE49-F238E27FC236}">
                <a16:creationId xmlns:a16="http://schemas.microsoft.com/office/drawing/2014/main" id="{A17E974F-D5B2-49FC-861A-3AD799803D66}"/>
              </a:ext>
            </a:extLst>
          </p:cNvPr>
          <p:cNvSpPr/>
          <p:nvPr/>
        </p:nvSpPr>
        <p:spPr>
          <a:xfrm>
            <a:off x="457200" y="6021050"/>
            <a:ext cx="6735691" cy="1446550"/>
          </a:xfrm>
          <a:prstGeom prst="rect">
            <a:avLst/>
          </a:prstGeom>
          <a:noFill/>
        </p:spPr>
        <p:txBody>
          <a:bodyPr wrap="square" lIns="91440" tIns="45720" rIns="91440" bIns="45720">
            <a:spAutoFit/>
          </a:bodyPr>
          <a:lstStyle/>
          <a:p>
            <a:r>
              <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 If a student provides you with a pronoun, use it. </a:t>
            </a:r>
          </a:p>
        </p:txBody>
      </p:sp>
    </p:spTree>
    <p:extLst>
      <p:ext uri="{BB962C8B-B14F-4D97-AF65-F5344CB8AC3E}">
        <p14:creationId xmlns:p14="http://schemas.microsoft.com/office/powerpoint/2010/main" val="645854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E647B7C-F05D-4ED0-AC82-6EC0B06894CE}"/>
              </a:ext>
            </a:extLst>
          </p:cNvPr>
          <p:cNvGrpSpPr/>
          <p:nvPr/>
        </p:nvGrpSpPr>
        <p:grpSpPr>
          <a:xfrm>
            <a:off x="2706576" y="838200"/>
            <a:ext cx="2359248" cy="1415549"/>
            <a:chOff x="3172160" y="1654425"/>
            <a:chExt cx="2359248" cy="1415549"/>
          </a:xfrm>
          <a:scene3d>
            <a:camera prst="orthographicFront"/>
            <a:lightRig rig="flat" dir="t"/>
          </a:scene3d>
        </p:grpSpPr>
        <p:sp>
          <p:nvSpPr>
            <p:cNvPr id="4" name="Rectangle 3">
              <a:extLst>
                <a:ext uri="{FF2B5EF4-FFF2-40B4-BE49-F238E27FC236}">
                  <a16:creationId xmlns:a16="http://schemas.microsoft.com/office/drawing/2014/main" id="{320E1F81-5DEF-4653-AEBE-C3A08AECA268}"/>
                </a:ext>
              </a:extLst>
            </p:cNvPr>
            <p:cNvSpPr/>
            <p:nvPr/>
          </p:nvSpPr>
          <p:spPr>
            <a:xfrm>
              <a:off x="3172160" y="1654425"/>
              <a:ext cx="2359248" cy="1415549"/>
            </a:xfrm>
            <a:prstGeom prst="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5" name="TextBox 4">
              <a:extLst>
                <a:ext uri="{FF2B5EF4-FFF2-40B4-BE49-F238E27FC236}">
                  <a16:creationId xmlns:a16="http://schemas.microsoft.com/office/drawing/2014/main" id="{D8EE832E-BED5-4219-BDCF-90896FBF4B75}"/>
                </a:ext>
              </a:extLst>
            </p:cNvPr>
            <p:cNvSpPr txBox="1"/>
            <p:nvPr/>
          </p:nvSpPr>
          <p:spPr>
            <a:xfrm>
              <a:off x="3172160" y="1654425"/>
              <a:ext cx="2359248" cy="141554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Sex-segregated activities and facilities</a:t>
              </a:r>
            </a:p>
          </p:txBody>
        </p:sp>
      </p:grpSp>
      <p:sp>
        <p:nvSpPr>
          <p:cNvPr id="6" name="TextBox 5">
            <a:extLst>
              <a:ext uri="{FF2B5EF4-FFF2-40B4-BE49-F238E27FC236}">
                <a16:creationId xmlns:a16="http://schemas.microsoft.com/office/drawing/2014/main" id="{F34E2B7D-259D-404D-809C-4F3D807C1196}"/>
              </a:ext>
            </a:extLst>
          </p:cNvPr>
          <p:cNvSpPr txBox="1"/>
          <p:nvPr/>
        </p:nvSpPr>
        <p:spPr>
          <a:xfrm>
            <a:off x="304800" y="2895600"/>
            <a:ext cx="6934200" cy="584775"/>
          </a:xfrm>
          <a:prstGeom prst="rect">
            <a:avLst/>
          </a:prstGeom>
          <a:noFill/>
        </p:spPr>
        <p:txBody>
          <a:bodyPr wrap="square" rtlCol="0">
            <a:spAutoFit/>
          </a:bodyPr>
          <a:lstStyle/>
          <a:p>
            <a:r>
              <a:rPr lang="en-US" sz="3200" dirty="0"/>
              <a:t>Restrooms and Locker Rooms</a:t>
            </a:r>
          </a:p>
        </p:txBody>
      </p:sp>
      <p:sp>
        <p:nvSpPr>
          <p:cNvPr id="7" name="TextBox 6">
            <a:extLst>
              <a:ext uri="{FF2B5EF4-FFF2-40B4-BE49-F238E27FC236}">
                <a16:creationId xmlns:a16="http://schemas.microsoft.com/office/drawing/2014/main" id="{8C44E4F0-A0F6-4AAA-89BE-F16001FF93BA}"/>
              </a:ext>
            </a:extLst>
          </p:cNvPr>
          <p:cNvSpPr txBox="1"/>
          <p:nvPr/>
        </p:nvSpPr>
        <p:spPr>
          <a:xfrm>
            <a:off x="838200" y="3733800"/>
            <a:ext cx="6400800" cy="3323987"/>
          </a:xfrm>
          <a:prstGeom prst="rect">
            <a:avLst/>
          </a:prstGeom>
          <a:noFill/>
        </p:spPr>
        <p:txBody>
          <a:bodyPr wrap="square" rtlCol="0">
            <a:spAutoFit/>
          </a:bodyPr>
          <a:lstStyle/>
          <a:p>
            <a:pPr marL="457200" indent="-457200">
              <a:buAutoNum type="arabicPeriod"/>
            </a:pPr>
            <a:r>
              <a:rPr lang="en-US" sz="2400" dirty="0"/>
              <a:t>“A school may provide separate facilities on the basis of sex, but must allow transgender students access to such facilities consistent with their gender identity.”</a:t>
            </a:r>
          </a:p>
          <a:p>
            <a:pPr marL="457200" indent="-457200">
              <a:buAutoNum type="arabicPeriod"/>
            </a:pPr>
            <a:endParaRPr lang="en-US" sz="2400" dirty="0"/>
          </a:p>
          <a:p>
            <a:pPr marL="457200" indent="-457200">
              <a:buAutoNum type="arabicPeriod"/>
            </a:pPr>
            <a:r>
              <a:rPr lang="en-US" sz="2400" dirty="0"/>
              <a:t>“A school may, however, make individual user options available to all students who voluntarily seek additional privacy.”</a:t>
            </a:r>
          </a:p>
          <a:p>
            <a:endParaRPr lang="en-US" dirty="0"/>
          </a:p>
        </p:txBody>
      </p:sp>
    </p:spTree>
    <p:extLst>
      <p:ext uri="{BB962C8B-B14F-4D97-AF65-F5344CB8AC3E}">
        <p14:creationId xmlns:p14="http://schemas.microsoft.com/office/powerpoint/2010/main" val="44788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E647B7C-F05D-4ED0-AC82-6EC0B06894CE}"/>
              </a:ext>
            </a:extLst>
          </p:cNvPr>
          <p:cNvGrpSpPr/>
          <p:nvPr/>
        </p:nvGrpSpPr>
        <p:grpSpPr>
          <a:xfrm>
            <a:off x="2706576" y="838200"/>
            <a:ext cx="2359248" cy="1415549"/>
            <a:chOff x="3172160" y="1654425"/>
            <a:chExt cx="2359248" cy="1415549"/>
          </a:xfrm>
          <a:scene3d>
            <a:camera prst="orthographicFront"/>
            <a:lightRig rig="flat" dir="t"/>
          </a:scene3d>
        </p:grpSpPr>
        <p:sp>
          <p:nvSpPr>
            <p:cNvPr id="4" name="Rectangle 3">
              <a:extLst>
                <a:ext uri="{FF2B5EF4-FFF2-40B4-BE49-F238E27FC236}">
                  <a16:creationId xmlns:a16="http://schemas.microsoft.com/office/drawing/2014/main" id="{320E1F81-5DEF-4653-AEBE-C3A08AECA268}"/>
                </a:ext>
              </a:extLst>
            </p:cNvPr>
            <p:cNvSpPr/>
            <p:nvPr/>
          </p:nvSpPr>
          <p:spPr>
            <a:xfrm>
              <a:off x="3172160" y="1654425"/>
              <a:ext cx="2359248" cy="1415549"/>
            </a:xfrm>
            <a:prstGeom prst="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5" name="TextBox 4">
              <a:extLst>
                <a:ext uri="{FF2B5EF4-FFF2-40B4-BE49-F238E27FC236}">
                  <a16:creationId xmlns:a16="http://schemas.microsoft.com/office/drawing/2014/main" id="{D8EE832E-BED5-4219-BDCF-90896FBF4B75}"/>
                </a:ext>
              </a:extLst>
            </p:cNvPr>
            <p:cNvSpPr txBox="1"/>
            <p:nvPr/>
          </p:nvSpPr>
          <p:spPr>
            <a:xfrm>
              <a:off x="3172160" y="1654425"/>
              <a:ext cx="2359248" cy="141554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Sex-segregated activities and facilities</a:t>
              </a:r>
            </a:p>
          </p:txBody>
        </p:sp>
      </p:grpSp>
      <p:sp>
        <p:nvSpPr>
          <p:cNvPr id="6" name="TextBox 5">
            <a:extLst>
              <a:ext uri="{FF2B5EF4-FFF2-40B4-BE49-F238E27FC236}">
                <a16:creationId xmlns:a16="http://schemas.microsoft.com/office/drawing/2014/main" id="{F34E2B7D-259D-404D-809C-4F3D807C1196}"/>
              </a:ext>
            </a:extLst>
          </p:cNvPr>
          <p:cNvSpPr txBox="1"/>
          <p:nvPr/>
        </p:nvSpPr>
        <p:spPr>
          <a:xfrm>
            <a:off x="304800" y="2895600"/>
            <a:ext cx="6934200" cy="584775"/>
          </a:xfrm>
          <a:prstGeom prst="rect">
            <a:avLst/>
          </a:prstGeom>
          <a:noFill/>
        </p:spPr>
        <p:txBody>
          <a:bodyPr wrap="square" rtlCol="0">
            <a:spAutoFit/>
          </a:bodyPr>
          <a:lstStyle/>
          <a:p>
            <a:r>
              <a:rPr lang="en-US" sz="3200" dirty="0"/>
              <a:t>Restrooms and Locker Rooms</a:t>
            </a:r>
          </a:p>
        </p:txBody>
      </p:sp>
      <p:sp>
        <p:nvSpPr>
          <p:cNvPr id="7" name="TextBox 6">
            <a:extLst>
              <a:ext uri="{FF2B5EF4-FFF2-40B4-BE49-F238E27FC236}">
                <a16:creationId xmlns:a16="http://schemas.microsoft.com/office/drawing/2014/main" id="{8C44E4F0-A0F6-4AAA-89BE-F16001FF93BA}"/>
              </a:ext>
            </a:extLst>
          </p:cNvPr>
          <p:cNvSpPr txBox="1"/>
          <p:nvPr/>
        </p:nvSpPr>
        <p:spPr>
          <a:xfrm>
            <a:off x="838200" y="3733800"/>
            <a:ext cx="6400800" cy="3323987"/>
          </a:xfrm>
          <a:prstGeom prst="rect">
            <a:avLst/>
          </a:prstGeom>
          <a:noFill/>
        </p:spPr>
        <p:txBody>
          <a:bodyPr wrap="square" rtlCol="0">
            <a:spAutoFit/>
          </a:bodyPr>
          <a:lstStyle/>
          <a:p>
            <a:pPr marL="457200" indent="-457200">
              <a:buAutoNum type="arabicPeriod"/>
            </a:pPr>
            <a:r>
              <a:rPr lang="en-US" sz="2400" dirty="0"/>
              <a:t>“A school may provide separate facilities on the basis of sex, but must allow transgender students access to such facilities consistent with their gender identity.”</a:t>
            </a:r>
          </a:p>
          <a:p>
            <a:pPr marL="457200" indent="-457200">
              <a:buAutoNum type="arabicPeriod"/>
            </a:pPr>
            <a:endParaRPr lang="en-US" sz="2400" dirty="0"/>
          </a:p>
          <a:p>
            <a:pPr marL="457200" indent="-457200">
              <a:buAutoNum type="arabicPeriod"/>
            </a:pPr>
            <a:r>
              <a:rPr lang="en-US" sz="2400" dirty="0"/>
              <a:t>“A school </a:t>
            </a:r>
            <a:r>
              <a:rPr lang="en-US" sz="2400" i="1" dirty="0">
                <a:highlight>
                  <a:srgbClr val="FFFF00"/>
                </a:highlight>
              </a:rPr>
              <a:t>may</a:t>
            </a:r>
            <a:r>
              <a:rPr lang="en-US" sz="2400" dirty="0"/>
              <a:t>, however, make individual user options available to all students who voluntarily seek additional privacy.”</a:t>
            </a:r>
          </a:p>
          <a:p>
            <a:endParaRPr lang="en-US" dirty="0"/>
          </a:p>
        </p:txBody>
      </p:sp>
    </p:spTree>
    <p:extLst>
      <p:ext uri="{BB962C8B-B14F-4D97-AF65-F5344CB8AC3E}">
        <p14:creationId xmlns:p14="http://schemas.microsoft.com/office/powerpoint/2010/main" val="2942560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E647B7C-F05D-4ED0-AC82-6EC0B06894CE}"/>
              </a:ext>
            </a:extLst>
          </p:cNvPr>
          <p:cNvGrpSpPr/>
          <p:nvPr/>
        </p:nvGrpSpPr>
        <p:grpSpPr>
          <a:xfrm>
            <a:off x="2706576" y="838200"/>
            <a:ext cx="2359248" cy="1415549"/>
            <a:chOff x="3172160" y="1654425"/>
            <a:chExt cx="2359248" cy="1415549"/>
          </a:xfrm>
          <a:scene3d>
            <a:camera prst="orthographicFront"/>
            <a:lightRig rig="flat" dir="t"/>
          </a:scene3d>
        </p:grpSpPr>
        <p:sp>
          <p:nvSpPr>
            <p:cNvPr id="4" name="Rectangle 3">
              <a:extLst>
                <a:ext uri="{FF2B5EF4-FFF2-40B4-BE49-F238E27FC236}">
                  <a16:creationId xmlns:a16="http://schemas.microsoft.com/office/drawing/2014/main" id="{320E1F81-5DEF-4653-AEBE-C3A08AECA268}"/>
                </a:ext>
              </a:extLst>
            </p:cNvPr>
            <p:cNvSpPr/>
            <p:nvPr/>
          </p:nvSpPr>
          <p:spPr>
            <a:xfrm>
              <a:off x="3172160" y="1654425"/>
              <a:ext cx="2359248" cy="1415549"/>
            </a:xfrm>
            <a:prstGeom prst="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5" name="TextBox 4">
              <a:extLst>
                <a:ext uri="{FF2B5EF4-FFF2-40B4-BE49-F238E27FC236}">
                  <a16:creationId xmlns:a16="http://schemas.microsoft.com/office/drawing/2014/main" id="{D8EE832E-BED5-4219-BDCF-90896FBF4B75}"/>
                </a:ext>
              </a:extLst>
            </p:cNvPr>
            <p:cNvSpPr txBox="1"/>
            <p:nvPr/>
          </p:nvSpPr>
          <p:spPr>
            <a:xfrm>
              <a:off x="3172160" y="1654425"/>
              <a:ext cx="2359248" cy="141554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Sex-segregated activities and facilities</a:t>
              </a:r>
            </a:p>
          </p:txBody>
        </p:sp>
      </p:grpSp>
      <p:sp>
        <p:nvSpPr>
          <p:cNvPr id="6" name="TextBox 5">
            <a:extLst>
              <a:ext uri="{FF2B5EF4-FFF2-40B4-BE49-F238E27FC236}">
                <a16:creationId xmlns:a16="http://schemas.microsoft.com/office/drawing/2014/main" id="{F34E2B7D-259D-404D-809C-4F3D807C1196}"/>
              </a:ext>
            </a:extLst>
          </p:cNvPr>
          <p:cNvSpPr txBox="1"/>
          <p:nvPr/>
        </p:nvSpPr>
        <p:spPr>
          <a:xfrm>
            <a:off x="304800" y="2895600"/>
            <a:ext cx="6934200" cy="584775"/>
          </a:xfrm>
          <a:prstGeom prst="rect">
            <a:avLst/>
          </a:prstGeom>
          <a:noFill/>
        </p:spPr>
        <p:txBody>
          <a:bodyPr wrap="square" rtlCol="0">
            <a:spAutoFit/>
          </a:bodyPr>
          <a:lstStyle/>
          <a:p>
            <a:r>
              <a:rPr lang="en-US" sz="3200" dirty="0"/>
              <a:t>Restrooms and Locker Rooms</a:t>
            </a:r>
          </a:p>
        </p:txBody>
      </p:sp>
      <p:sp>
        <p:nvSpPr>
          <p:cNvPr id="7" name="TextBox 6">
            <a:extLst>
              <a:ext uri="{FF2B5EF4-FFF2-40B4-BE49-F238E27FC236}">
                <a16:creationId xmlns:a16="http://schemas.microsoft.com/office/drawing/2014/main" id="{8C44E4F0-A0F6-4AAA-89BE-F16001FF93BA}"/>
              </a:ext>
            </a:extLst>
          </p:cNvPr>
          <p:cNvSpPr txBox="1"/>
          <p:nvPr/>
        </p:nvSpPr>
        <p:spPr>
          <a:xfrm>
            <a:off x="838200" y="3733800"/>
            <a:ext cx="6400800" cy="3323987"/>
          </a:xfrm>
          <a:prstGeom prst="rect">
            <a:avLst/>
          </a:prstGeom>
          <a:noFill/>
        </p:spPr>
        <p:txBody>
          <a:bodyPr wrap="square" rtlCol="0">
            <a:spAutoFit/>
          </a:bodyPr>
          <a:lstStyle/>
          <a:p>
            <a:pPr marL="457200" indent="-457200">
              <a:buAutoNum type="arabicPeriod"/>
            </a:pPr>
            <a:r>
              <a:rPr lang="en-US" sz="2400" dirty="0"/>
              <a:t>“A school may provide separate facilities on the basis of sex, but must allow transgender students access to such facilities consistent with their gender identity.”</a:t>
            </a:r>
          </a:p>
          <a:p>
            <a:pPr marL="457200" indent="-457200">
              <a:buAutoNum type="arabicPeriod"/>
            </a:pPr>
            <a:endParaRPr lang="en-US" sz="2400" dirty="0"/>
          </a:p>
          <a:p>
            <a:pPr marL="457200" indent="-457200">
              <a:buAutoNum type="arabicPeriod"/>
            </a:pPr>
            <a:r>
              <a:rPr lang="en-US" sz="2400" dirty="0"/>
              <a:t>“A school </a:t>
            </a:r>
            <a:r>
              <a:rPr lang="en-US" sz="2400" i="1" dirty="0">
                <a:highlight>
                  <a:srgbClr val="FFFF00"/>
                </a:highlight>
              </a:rPr>
              <a:t>may</a:t>
            </a:r>
            <a:r>
              <a:rPr lang="en-US" sz="2400" dirty="0"/>
              <a:t>, however, make individual user options available to all students who voluntarily seek additional privacy.”</a:t>
            </a:r>
          </a:p>
          <a:p>
            <a:endParaRPr lang="en-US" dirty="0"/>
          </a:p>
        </p:txBody>
      </p:sp>
      <p:sp>
        <p:nvSpPr>
          <p:cNvPr id="8" name="Rectangle 7">
            <a:extLst>
              <a:ext uri="{FF2B5EF4-FFF2-40B4-BE49-F238E27FC236}">
                <a16:creationId xmlns:a16="http://schemas.microsoft.com/office/drawing/2014/main" id="{B384B1A1-F4E4-4BAB-B6F0-9C27333E35D7}"/>
              </a:ext>
            </a:extLst>
          </p:cNvPr>
          <p:cNvSpPr/>
          <p:nvPr/>
        </p:nvSpPr>
        <p:spPr>
          <a:xfrm>
            <a:off x="101446" y="7382470"/>
            <a:ext cx="7569508" cy="830997"/>
          </a:xfrm>
          <a:prstGeom prst="rect">
            <a:avLst/>
          </a:prstGeom>
          <a:noFill/>
        </p:spPr>
        <p:txBody>
          <a:bodyPr wrap="none" lIns="91440" tIns="45720" rIns="91440" bIns="45720">
            <a:spAutoFit/>
          </a:bodyPr>
          <a:lstStyle/>
          <a:p>
            <a:pPr algn="ctr"/>
            <a:r>
              <a:rPr lang="en-US" sz="4800" b="1" dirty="0">
                <a:ln w="22225">
                  <a:solidFill>
                    <a:schemeClr val="accent2"/>
                  </a:solidFill>
                  <a:prstDash val="solid"/>
                </a:ln>
                <a:solidFill>
                  <a:schemeClr val="accent2">
                    <a:lumMod val="40000"/>
                    <a:lumOff val="60000"/>
                  </a:schemeClr>
                </a:solidFill>
              </a:rPr>
              <a:t>What’s the </a:t>
            </a:r>
            <a:r>
              <a:rPr lang="en-US" sz="4800" b="1" i="1" dirty="0">
                <a:ln w="22225">
                  <a:solidFill>
                    <a:schemeClr val="accent2"/>
                  </a:solidFill>
                  <a:prstDash val="solid"/>
                </a:ln>
                <a:solidFill>
                  <a:schemeClr val="accent2">
                    <a:lumMod val="40000"/>
                    <a:lumOff val="60000"/>
                  </a:schemeClr>
                </a:solidFill>
              </a:rPr>
              <a:t>right thing</a:t>
            </a:r>
            <a:r>
              <a:rPr lang="en-US" sz="4800" b="1" dirty="0">
                <a:ln w="22225">
                  <a:solidFill>
                    <a:schemeClr val="accent2"/>
                  </a:solidFill>
                  <a:prstDash val="solid"/>
                </a:ln>
                <a:solidFill>
                  <a:schemeClr val="accent2">
                    <a:lumMod val="40000"/>
                    <a:lumOff val="60000"/>
                  </a:schemeClr>
                </a:solidFill>
              </a:rPr>
              <a:t> to do?</a:t>
            </a:r>
          </a:p>
        </p:txBody>
      </p:sp>
    </p:spTree>
    <p:extLst>
      <p:ext uri="{BB962C8B-B14F-4D97-AF65-F5344CB8AC3E}">
        <p14:creationId xmlns:p14="http://schemas.microsoft.com/office/powerpoint/2010/main" val="118647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E647B7C-F05D-4ED0-AC82-6EC0B06894CE}"/>
              </a:ext>
            </a:extLst>
          </p:cNvPr>
          <p:cNvGrpSpPr/>
          <p:nvPr/>
        </p:nvGrpSpPr>
        <p:grpSpPr>
          <a:xfrm>
            <a:off x="2706576" y="838200"/>
            <a:ext cx="2359248" cy="1415549"/>
            <a:chOff x="3172160" y="1654425"/>
            <a:chExt cx="2359248" cy="1415549"/>
          </a:xfrm>
          <a:scene3d>
            <a:camera prst="orthographicFront"/>
            <a:lightRig rig="flat" dir="t"/>
          </a:scene3d>
        </p:grpSpPr>
        <p:sp>
          <p:nvSpPr>
            <p:cNvPr id="4" name="Rectangle 3">
              <a:extLst>
                <a:ext uri="{FF2B5EF4-FFF2-40B4-BE49-F238E27FC236}">
                  <a16:creationId xmlns:a16="http://schemas.microsoft.com/office/drawing/2014/main" id="{320E1F81-5DEF-4653-AEBE-C3A08AECA268}"/>
                </a:ext>
              </a:extLst>
            </p:cNvPr>
            <p:cNvSpPr/>
            <p:nvPr/>
          </p:nvSpPr>
          <p:spPr>
            <a:xfrm>
              <a:off x="3172160" y="1654425"/>
              <a:ext cx="2359248" cy="1415549"/>
            </a:xfrm>
            <a:prstGeom prst="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5" name="TextBox 4">
              <a:extLst>
                <a:ext uri="{FF2B5EF4-FFF2-40B4-BE49-F238E27FC236}">
                  <a16:creationId xmlns:a16="http://schemas.microsoft.com/office/drawing/2014/main" id="{D8EE832E-BED5-4219-BDCF-90896FBF4B75}"/>
                </a:ext>
              </a:extLst>
            </p:cNvPr>
            <p:cNvSpPr txBox="1"/>
            <p:nvPr/>
          </p:nvSpPr>
          <p:spPr>
            <a:xfrm>
              <a:off x="3172160" y="1654425"/>
              <a:ext cx="2359248" cy="141554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Sex-segregated activities and facilities</a:t>
              </a:r>
            </a:p>
          </p:txBody>
        </p:sp>
      </p:grpSp>
      <p:sp>
        <p:nvSpPr>
          <p:cNvPr id="6" name="TextBox 5">
            <a:extLst>
              <a:ext uri="{FF2B5EF4-FFF2-40B4-BE49-F238E27FC236}">
                <a16:creationId xmlns:a16="http://schemas.microsoft.com/office/drawing/2014/main" id="{F34E2B7D-259D-404D-809C-4F3D807C1196}"/>
              </a:ext>
            </a:extLst>
          </p:cNvPr>
          <p:cNvSpPr txBox="1"/>
          <p:nvPr/>
        </p:nvSpPr>
        <p:spPr>
          <a:xfrm>
            <a:off x="304800" y="2895600"/>
            <a:ext cx="6934200" cy="584775"/>
          </a:xfrm>
          <a:prstGeom prst="rect">
            <a:avLst/>
          </a:prstGeom>
          <a:noFill/>
        </p:spPr>
        <p:txBody>
          <a:bodyPr wrap="square" rtlCol="0">
            <a:spAutoFit/>
          </a:bodyPr>
          <a:lstStyle/>
          <a:p>
            <a:r>
              <a:rPr lang="en-US" sz="3200" dirty="0"/>
              <a:t>Restrooms and Locker Rooms</a:t>
            </a:r>
          </a:p>
        </p:txBody>
      </p:sp>
      <p:sp>
        <p:nvSpPr>
          <p:cNvPr id="7" name="TextBox 6">
            <a:extLst>
              <a:ext uri="{FF2B5EF4-FFF2-40B4-BE49-F238E27FC236}">
                <a16:creationId xmlns:a16="http://schemas.microsoft.com/office/drawing/2014/main" id="{8C44E4F0-A0F6-4AAA-89BE-F16001FF93BA}"/>
              </a:ext>
            </a:extLst>
          </p:cNvPr>
          <p:cNvSpPr txBox="1"/>
          <p:nvPr/>
        </p:nvSpPr>
        <p:spPr>
          <a:xfrm>
            <a:off x="838200" y="3733800"/>
            <a:ext cx="6400800" cy="3323987"/>
          </a:xfrm>
          <a:prstGeom prst="rect">
            <a:avLst/>
          </a:prstGeom>
          <a:noFill/>
        </p:spPr>
        <p:txBody>
          <a:bodyPr wrap="square" rtlCol="0">
            <a:spAutoFit/>
          </a:bodyPr>
          <a:lstStyle/>
          <a:p>
            <a:pPr marL="457200" indent="-457200">
              <a:buAutoNum type="arabicPeriod"/>
            </a:pPr>
            <a:r>
              <a:rPr lang="en-US" sz="2400" dirty="0"/>
              <a:t>“A school may provide separate facilities on the basis of sex, but must allow transgender students access to such facilities consistent with their gender identity.”</a:t>
            </a:r>
          </a:p>
          <a:p>
            <a:pPr marL="457200" indent="-457200">
              <a:buAutoNum type="arabicPeriod"/>
            </a:pPr>
            <a:endParaRPr lang="en-US" sz="2400" dirty="0"/>
          </a:p>
          <a:p>
            <a:pPr marL="457200" indent="-457200">
              <a:buAutoNum type="arabicPeriod"/>
            </a:pPr>
            <a:r>
              <a:rPr lang="en-US" sz="2400" dirty="0"/>
              <a:t>“A school </a:t>
            </a:r>
            <a:r>
              <a:rPr lang="en-US" sz="2400" i="1" dirty="0">
                <a:highlight>
                  <a:srgbClr val="FFFF00"/>
                </a:highlight>
              </a:rPr>
              <a:t>may</a:t>
            </a:r>
            <a:r>
              <a:rPr lang="en-US" sz="2400" dirty="0"/>
              <a:t>, however, make individual user options available to </a:t>
            </a:r>
            <a:r>
              <a:rPr lang="en-US" sz="2400" i="1" dirty="0">
                <a:highlight>
                  <a:srgbClr val="FFFF00"/>
                </a:highlight>
              </a:rPr>
              <a:t>all</a:t>
            </a:r>
            <a:r>
              <a:rPr lang="en-US" sz="2400" dirty="0"/>
              <a:t> students who voluntarily seek additional privacy.”</a:t>
            </a:r>
          </a:p>
          <a:p>
            <a:endParaRPr lang="en-US" dirty="0"/>
          </a:p>
        </p:txBody>
      </p:sp>
      <p:sp>
        <p:nvSpPr>
          <p:cNvPr id="8" name="Rectangle 7">
            <a:extLst>
              <a:ext uri="{FF2B5EF4-FFF2-40B4-BE49-F238E27FC236}">
                <a16:creationId xmlns:a16="http://schemas.microsoft.com/office/drawing/2014/main" id="{B384B1A1-F4E4-4BAB-B6F0-9C27333E35D7}"/>
              </a:ext>
            </a:extLst>
          </p:cNvPr>
          <p:cNvSpPr/>
          <p:nvPr/>
        </p:nvSpPr>
        <p:spPr>
          <a:xfrm>
            <a:off x="101446" y="7382470"/>
            <a:ext cx="7569508" cy="830997"/>
          </a:xfrm>
          <a:prstGeom prst="rect">
            <a:avLst/>
          </a:prstGeom>
          <a:noFill/>
        </p:spPr>
        <p:txBody>
          <a:bodyPr wrap="none" lIns="91440" tIns="45720" rIns="91440" bIns="45720">
            <a:spAutoFit/>
          </a:bodyPr>
          <a:lstStyle/>
          <a:p>
            <a:pPr algn="ctr"/>
            <a:r>
              <a:rPr lang="en-US" sz="4800" b="1" dirty="0">
                <a:ln w="22225">
                  <a:solidFill>
                    <a:schemeClr val="accent2"/>
                  </a:solidFill>
                  <a:prstDash val="solid"/>
                </a:ln>
                <a:solidFill>
                  <a:schemeClr val="accent2">
                    <a:lumMod val="40000"/>
                    <a:lumOff val="60000"/>
                  </a:schemeClr>
                </a:solidFill>
              </a:rPr>
              <a:t>What’s the </a:t>
            </a:r>
            <a:r>
              <a:rPr lang="en-US" sz="4800" b="1" i="1" dirty="0">
                <a:ln w="22225">
                  <a:solidFill>
                    <a:schemeClr val="accent2"/>
                  </a:solidFill>
                  <a:prstDash val="solid"/>
                </a:ln>
                <a:solidFill>
                  <a:schemeClr val="accent2">
                    <a:lumMod val="40000"/>
                    <a:lumOff val="60000"/>
                  </a:schemeClr>
                </a:solidFill>
              </a:rPr>
              <a:t>right thing</a:t>
            </a:r>
            <a:r>
              <a:rPr lang="en-US" sz="4800" b="1" dirty="0">
                <a:ln w="22225">
                  <a:solidFill>
                    <a:schemeClr val="accent2"/>
                  </a:solidFill>
                  <a:prstDash val="solid"/>
                </a:ln>
                <a:solidFill>
                  <a:schemeClr val="accent2">
                    <a:lumMod val="40000"/>
                    <a:lumOff val="60000"/>
                  </a:schemeClr>
                </a:solidFill>
              </a:rPr>
              <a:t> to do?</a:t>
            </a:r>
          </a:p>
        </p:txBody>
      </p:sp>
    </p:spTree>
    <p:extLst>
      <p:ext uri="{BB962C8B-B14F-4D97-AF65-F5344CB8AC3E}">
        <p14:creationId xmlns:p14="http://schemas.microsoft.com/office/powerpoint/2010/main" val="963856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0EE8F-CCDD-4CF6-B344-353DB7254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 y="-1863861"/>
            <a:ext cx="7848600" cy="13921279"/>
          </a:xfrm>
          <a:prstGeom prst="rect">
            <a:avLst/>
          </a:prstGeom>
        </p:spPr>
      </p:pic>
      <p:sp>
        <p:nvSpPr>
          <p:cNvPr id="5" name="TextBox 4">
            <a:extLst>
              <a:ext uri="{FF2B5EF4-FFF2-40B4-BE49-F238E27FC236}">
                <a16:creationId xmlns:a16="http://schemas.microsoft.com/office/drawing/2014/main" id="{AABF61BD-BEE5-48B0-8459-ECFB2D6BFA20}"/>
              </a:ext>
            </a:extLst>
          </p:cNvPr>
          <p:cNvSpPr txBox="1"/>
          <p:nvPr/>
        </p:nvSpPr>
        <p:spPr>
          <a:xfrm>
            <a:off x="304800" y="8915400"/>
            <a:ext cx="3581400" cy="5847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3200" dirty="0"/>
              <a:t>European Restroom</a:t>
            </a:r>
          </a:p>
        </p:txBody>
      </p:sp>
    </p:spTree>
    <p:extLst>
      <p:ext uri="{BB962C8B-B14F-4D97-AF65-F5344CB8AC3E}">
        <p14:creationId xmlns:p14="http://schemas.microsoft.com/office/powerpoint/2010/main" val="3343984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3FEFF-C0D2-4C8F-8F05-077FCC1305C6}"/>
              </a:ext>
            </a:extLst>
          </p:cNvPr>
          <p:cNvGrpSpPr/>
          <p:nvPr/>
        </p:nvGrpSpPr>
        <p:grpSpPr>
          <a:xfrm>
            <a:off x="2706576" y="914400"/>
            <a:ext cx="2359248" cy="1415549"/>
            <a:chOff x="1874573" y="3305899"/>
            <a:chExt cx="2359248" cy="1415549"/>
          </a:xfrm>
          <a:scene3d>
            <a:camera prst="orthographicFront"/>
            <a:lightRig rig="flat" dir="t"/>
          </a:scene3d>
        </p:grpSpPr>
        <p:sp>
          <p:nvSpPr>
            <p:cNvPr id="3" name="Rectangle 2">
              <a:extLst>
                <a:ext uri="{FF2B5EF4-FFF2-40B4-BE49-F238E27FC236}">
                  <a16:creationId xmlns:a16="http://schemas.microsoft.com/office/drawing/2014/main" id="{30484ACB-FF68-4AAA-8277-E51FF2480ACC}"/>
                </a:ext>
              </a:extLst>
            </p:cNvPr>
            <p:cNvSpPr/>
            <p:nvPr/>
          </p:nvSpPr>
          <p:spPr>
            <a:xfrm>
              <a:off x="1874573" y="3305899"/>
              <a:ext cx="2359248" cy="1415549"/>
            </a:xfrm>
            <a:prstGeom prst="rect">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4" name="TextBox 3">
              <a:extLst>
                <a:ext uri="{FF2B5EF4-FFF2-40B4-BE49-F238E27FC236}">
                  <a16:creationId xmlns:a16="http://schemas.microsoft.com/office/drawing/2014/main" id="{E9134279-3EE3-4970-97DC-3CD3E959660A}"/>
                </a:ext>
              </a:extLst>
            </p:cNvPr>
            <p:cNvSpPr txBox="1"/>
            <p:nvPr/>
          </p:nvSpPr>
          <p:spPr>
            <a:xfrm>
              <a:off x="1874573" y="3305899"/>
              <a:ext cx="2359248" cy="141554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Privacy and education records</a:t>
              </a:r>
            </a:p>
          </p:txBody>
        </p:sp>
      </p:grpSp>
      <p:sp>
        <p:nvSpPr>
          <p:cNvPr id="5" name="TextBox 4">
            <a:extLst>
              <a:ext uri="{FF2B5EF4-FFF2-40B4-BE49-F238E27FC236}">
                <a16:creationId xmlns:a16="http://schemas.microsoft.com/office/drawing/2014/main" id="{9E97744A-0C49-492A-B367-8B39831E739C}"/>
              </a:ext>
            </a:extLst>
          </p:cNvPr>
          <p:cNvSpPr txBox="1"/>
          <p:nvPr/>
        </p:nvSpPr>
        <p:spPr>
          <a:xfrm>
            <a:off x="457200" y="2590800"/>
            <a:ext cx="6858000" cy="4154984"/>
          </a:xfrm>
          <a:prstGeom prst="rect">
            <a:avLst/>
          </a:prstGeom>
          <a:noFill/>
        </p:spPr>
        <p:txBody>
          <a:bodyPr wrap="square" rtlCol="0">
            <a:spAutoFit/>
          </a:bodyPr>
          <a:lstStyle/>
          <a:p>
            <a:r>
              <a:rPr lang="en-US" sz="2400" dirty="0"/>
              <a:t>“The Departments may find a Title IX violation when a school limits students’ educational rights or opportunities by failing to take reasonable steps to protect students’ privacy related to their transgender status, including their birth name or sex assigned at birth. Nonconsensual disclosure of personally identifiable information, such as a student’s birth name or sex assigned at birth, could be harmful to or invade the privacy of transgender students and may also violate the Family Educational Rights and Privacy Act (FERPA).”</a:t>
            </a:r>
          </a:p>
        </p:txBody>
      </p:sp>
      <p:sp>
        <p:nvSpPr>
          <p:cNvPr id="6" name="TextBox 5">
            <a:extLst>
              <a:ext uri="{FF2B5EF4-FFF2-40B4-BE49-F238E27FC236}">
                <a16:creationId xmlns:a16="http://schemas.microsoft.com/office/drawing/2014/main" id="{A754AC67-AC44-4BC2-B97F-6177D87C0486}"/>
              </a:ext>
            </a:extLst>
          </p:cNvPr>
          <p:cNvSpPr txBox="1"/>
          <p:nvPr/>
        </p:nvSpPr>
        <p:spPr>
          <a:xfrm>
            <a:off x="457200" y="6806625"/>
            <a:ext cx="6858000" cy="584775"/>
          </a:xfrm>
          <a:prstGeom prst="rect">
            <a:avLst/>
          </a:prstGeom>
          <a:noFill/>
        </p:spPr>
        <p:txBody>
          <a:bodyPr wrap="square" rtlCol="0">
            <a:spAutoFit/>
          </a:bodyPr>
          <a:lstStyle/>
          <a:p>
            <a:pPr algn="ctr"/>
            <a:r>
              <a:rPr lang="en-US" sz="3200" dirty="0"/>
              <a:t>What can we do to avoid this?</a:t>
            </a:r>
          </a:p>
        </p:txBody>
      </p:sp>
      <p:sp>
        <p:nvSpPr>
          <p:cNvPr id="7" name="TextBox 6">
            <a:extLst>
              <a:ext uri="{FF2B5EF4-FFF2-40B4-BE49-F238E27FC236}">
                <a16:creationId xmlns:a16="http://schemas.microsoft.com/office/drawing/2014/main" id="{6D1077A9-1FA2-41F2-A8F1-D3664DEEA764}"/>
              </a:ext>
            </a:extLst>
          </p:cNvPr>
          <p:cNvSpPr txBox="1"/>
          <p:nvPr/>
        </p:nvSpPr>
        <p:spPr>
          <a:xfrm>
            <a:off x="457200" y="7543800"/>
            <a:ext cx="6858000" cy="1569660"/>
          </a:xfrm>
          <a:prstGeom prst="rect">
            <a:avLst/>
          </a:prstGeom>
          <a:noFill/>
        </p:spPr>
        <p:txBody>
          <a:bodyPr wrap="square" rtlCol="0">
            <a:spAutoFit/>
          </a:bodyPr>
          <a:lstStyle/>
          <a:p>
            <a:r>
              <a:rPr lang="en-US" sz="2400" dirty="0"/>
              <a:t>“Updating a transgender student’s education records to reflect the student’s gender identity and new name will help protect privacy and ensure personnel consistently use appropriate names and pronouns.”</a:t>
            </a:r>
          </a:p>
        </p:txBody>
      </p:sp>
    </p:spTree>
    <p:extLst>
      <p:ext uri="{BB962C8B-B14F-4D97-AF65-F5344CB8AC3E}">
        <p14:creationId xmlns:p14="http://schemas.microsoft.com/office/powerpoint/2010/main" val="39913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F2E5C6-0839-42B4-AE53-DFB8AFF6DB66}"/>
              </a:ext>
            </a:extLst>
          </p:cNvPr>
          <p:cNvSpPr txBox="1"/>
          <p:nvPr/>
        </p:nvSpPr>
        <p:spPr>
          <a:xfrm>
            <a:off x="838200" y="1752600"/>
            <a:ext cx="6248400" cy="954107"/>
          </a:xfrm>
          <a:prstGeom prst="rect">
            <a:avLst/>
          </a:prstGeom>
          <a:noFill/>
        </p:spPr>
        <p:txBody>
          <a:bodyPr wrap="square" rtlCol="0">
            <a:spAutoFit/>
          </a:bodyPr>
          <a:lstStyle/>
          <a:p>
            <a:r>
              <a:rPr lang="en-US" sz="2800" dirty="0"/>
              <a:t>To update a student’s name as it appears on college rosters, send that student to:</a:t>
            </a:r>
          </a:p>
        </p:txBody>
      </p:sp>
      <p:sp>
        <p:nvSpPr>
          <p:cNvPr id="3" name="TextBox 2">
            <a:extLst>
              <a:ext uri="{FF2B5EF4-FFF2-40B4-BE49-F238E27FC236}">
                <a16:creationId xmlns:a16="http://schemas.microsoft.com/office/drawing/2014/main" id="{C1F1E26A-6CDE-4CF2-B15E-57B118A1B67B}"/>
              </a:ext>
            </a:extLst>
          </p:cNvPr>
          <p:cNvSpPr txBox="1"/>
          <p:nvPr/>
        </p:nvSpPr>
        <p:spPr>
          <a:xfrm>
            <a:off x="838200" y="762000"/>
            <a:ext cx="6248400" cy="646331"/>
          </a:xfrm>
          <a:prstGeom prst="rect">
            <a:avLst/>
          </a:prstGeom>
          <a:noFill/>
        </p:spPr>
        <p:txBody>
          <a:bodyPr wrap="square" rtlCol="0">
            <a:spAutoFit/>
          </a:bodyPr>
          <a:lstStyle/>
          <a:p>
            <a:pPr algn="ctr"/>
            <a:r>
              <a:rPr lang="en-US" sz="3600" dirty="0"/>
              <a:t>We Can Already Do This!</a:t>
            </a:r>
          </a:p>
        </p:txBody>
      </p:sp>
      <p:sp>
        <p:nvSpPr>
          <p:cNvPr id="4" name="TextBox 3">
            <a:extLst>
              <a:ext uri="{FF2B5EF4-FFF2-40B4-BE49-F238E27FC236}">
                <a16:creationId xmlns:a16="http://schemas.microsoft.com/office/drawing/2014/main" id="{484F18A7-8F38-436C-80E6-5F9BE00C6E69}"/>
              </a:ext>
            </a:extLst>
          </p:cNvPr>
          <p:cNvSpPr txBox="1"/>
          <p:nvPr/>
        </p:nvSpPr>
        <p:spPr>
          <a:xfrm>
            <a:off x="838200" y="2895600"/>
            <a:ext cx="6248400" cy="1077218"/>
          </a:xfrm>
          <a:prstGeom prst="rect">
            <a:avLst/>
          </a:prstGeom>
          <a:noFill/>
        </p:spPr>
        <p:txBody>
          <a:bodyPr wrap="square" rtlCol="0">
            <a:spAutoFit/>
          </a:bodyPr>
          <a:lstStyle/>
          <a:p>
            <a:pPr algn="ctr"/>
            <a:r>
              <a:rPr lang="en-US" sz="3200" dirty="0">
                <a:solidFill>
                  <a:schemeClr val="tx2">
                    <a:lumMod val="60000"/>
                    <a:lumOff val="40000"/>
                  </a:schemeClr>
                </a:solidFill>
                <a:latin typeface="Berlin Sans FB Demi" panose="020E0802020502020306" pitchFamily="34" charset="0"/>
              </a:rPr>
              <a:t>DEAN SYLVIA RODRIGUEZ</a:t>
            </a:r>
          </a:p>
          <a:p>
            <a:pPr algn="ctr"/>
            <a:r>
              <a:rPr lang="en-US" sz="3200" dirty="0">
                <a:solidFill>
                  <a:schemeClr val="tx2">
                    <a:lumMod val="60000"/>
                    <a:lumOff val="40000"/>
                  </a:schemeClr>
                </a:solidFill>
                <a:latin typeface="Berlin Sans FB Demi" panose="020E0802020502020306" pitchFamily="34" charset="0"/>
              </a:rPr>
              <a:t>Room 1542</a:t>
            </a:r>
          </a:p>
        </p:txBody>
      </p:sp>
      <p:pic>
        <p:nvPicPr>
          <p:cNvPr id="2050" name="Picture 2" descr="http://cdn.chud.com/e/ec/ec1eb556_Skinnerfacepalm.png">
            <a:extLst>
              <a:ext uri="{FF2B5EF4-FFF2-40B4-BE49-F238E27FC236}">
                <a16:creationId xmlns:a16="http://schemas.microsoft.com/office/drawing/2014/main" id="{C585470C-6950-4F95-8C11-B58FF4417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419600"/>
            <a:ext cx="4876800"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78CB377-96C7-47A2-AFFA-13E34F7B6D91}"/>
              </a:ext>
            </a:extLst>
          </p:cNvPr>
          <p:cNvSpPr txBox="1"/>
          <p:nvPr/>
        </p:nvSpPr>
        <p:spPr>
          <a:xfrm>
            <a:off x="381000" y="8534400"/>
            <a:ext cx="7010400" cy="954107"/>
          </a:xfrm>
          <a:prstGeom prst="rect">
            <a:avLst/>
          </a:prstGeom>
          <a:noFill/>
        </p:spPr>
        <p:txBody>
          <a:bodyPr wrap="square" rtlCol="0">
            <a:spAutoFit/>
          </a:bodyPr>
          <a:lstStyle/>
          <a:p>
            <a:pPr algn="ctr"/>
            <a:r>
              <a:rPr lang="en-US" sz="2800" dirty="0"/>
              <a:t>But how do we keep from making the mistake in the first place?</a:t>
            </a:r>
          </a:p>
        </p:txBody>
      </p:sp>
    </p:spTree>
    <p:extLst>
      <p:ext uri="{BB962C8B-B14F-4D97-AF65-F5344CB8AC3E}">
        <p14:creationId xmlns:p14="http://schemas.microsoft.com/office/powerpoint/2010/main" val="152875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E16A7F-C0D6-4221-8D54-3181DB3ACEC9}"/>
              </a:ext>
            </a:extLst>
          </p:cNvPr>
          <p:cNvSpPr txBox="1"/>
          <p:nvPr/>
        </p:nvSpPr>
        <p:spPr>
          <a:xfrm>
            <a:off x="990600" y="1750874"/>
            <a:ext cx="5791200" cy="1754326"/>
          </a:xfrm>
          <a:prstGeom prst="rect">
            <a:avLst/>
          </a:prstGeom>
          <a:noFill/>
        </p:spPr>
        <p:txBody>
          <a:bodyPr wrap="square" rtlCol="0">
            <a:spAutoFit/>
          </a:bodyPr>
          <a:lstStyle/>
          <a:p>
            <a:r>
              <a:rPr lang="en-US" dirty="0"/>
              <a:t>1. “ED and DOJ (the Departments) have determined that this letter is </a:t>
            </a:r>
            <a:r>
              <a:rPr lang="en-US" i="1" dirty="0"/>
              <a:t>significant guidance</a:t>
            </a:r>
            <a:r>
              <a:rPr lang="en-US" dirty="0"/>
              <a:t>. This guidance does not add requirements to applicable law, but provides information and examples to inform recipients about how the Departments evaluate whether covered entities are complying with their legal obligations.” </a:t>
            </a:r>
          </a:p>
        </p:txBody>
      </p:sp>
      <p:sp>
        <p:nvSpPr>
          <p:cNvPr id="3" name="TextBox 2">
            <a:extLst>
              <a:ext uri="{FF2B5EF4-FFF2-40B4-BE49-F238E27FC236}">
                <a16:creationId xmlns:a16="http://schemas.microsoft.com/office/drawing/2014/main" id="{9C473E14-22F2-4E49-9B99-33414D9AF536}"/>
              </a:ext>
            </a:extLst>
          </p:cNvPr>
          <p:cNvSpPr txBox="1"/>
          <p:nvPr/>
        </p:nvSpPr>
        <p:spPr>
          <a:xfrm>
            <a:off x="990600" y="3704272"/>
            <a:ext cx="5791200" cy="1477328"/>
          </a:xfrm>
          <a:prstGeom prst="rect">
            <a:avLst/>
          </a:prstGeom>
          <a:noFill/>
        </p:spPr>
        <p:txBody>
          <a:bodyPr wrap="square" rtlCol="0">
            <a:spAutoFit/>
          </a:bodyPr>
          <a:lstStyle/>
          <a:p>
            <a:r>
              <a:rPr lang="en-US" dirty="0"/>
              <a:t>2. “The Departments treat a student’s gender identity as the student’s sex for purposes of Title IX and its implementing regulations. This means that a school must not treat a transgender student differently from the way it treats other students of the same gender identity.”</a:t>
            </a:r>
          </a:p>
        </p:txBody>
      </p:sp>
      <p:sp>
        <p:nvSpPr>
          <p:cNvPr id="5" name="TextBox 4">
            <a:extLst>
              <a:ext uri="{FF2B5EF4-FFF2-40B4-BE49-F238E27FC236}">
                <a16:creationId xmlns:a16="http://schemas.microsoft.com/office/drawing/2014/main" id="{63B8FCCF-A9D4-4F4A-9374-CD4D67A12B23}"/>
              </a:ext>
            </a:extLst>
          </p:cNvPr>
          <p:cNvSpPr txBox="1"/>
          <p:nvPr/>
        </p:nvSpPr>
        <p:spPr>
          <a:xfrm>
            <a:off x="990600" y="5410200"/>
            <a:ext cx="5791200" cy="2031325"/>
          </a:xfrm>
          <a:prstGeom prst="rect">
            <a:avLst/>
          </a:prstGeom>
          <a:noFill/>
        </p:spPr>
        <p:txBody>
          <a:bodyPr wrap="square" rtlCol="0">
            <a:spAutoFit/>
          </a:bodyPr>
          <a:lstStyle/>
          <a:p>
            <a:r>
              <a:rPr lang="en-US" dirty="0"/>
              <a:t>3. “The Departments interpret Title IX to require that when a student or the student’s parent or guardian, as appropriate, notifies the school administration that the student will assert a gender identity that differs from previous representations or records, the school will begin treating the student consistent with the student’s gender identity.” </a:t>
            </a:r>
          </a:p>
        </p:txBody>
      </p:sp>
      <p:sp>
        <p:nvSpPr>
          <p:cNvPr id="6" name="TextBox 5">
            <a:extLst>
              <a:ext uri="{FF2B5EF4-FFF2-40B4-BE49-F238E27FC236}">
                <a16:creationId xmlns:a16="http://schemas.microsoft.com/office/drawing/2014/main" id="{62ED825C-0795-4DF2-8E87-1532E86239CF}"/>
              </a:ext>
            </a:extLst>
          </p:cNvPr>
          <p:cNvSpPr txBox="1"/>
          <p:nvPr/>
        </p:nvSpPr>
        <p:spPr>
          <a:xfrm>
            <a:off x="990600" y="757535"/>
            <a:ext cx="5486400" cy="461665"/>
          </a:xfrm>
          <a:prstGeom prst="rect">
            <a:avLst/>
          </a:prstGeom>
          <a:noFill/>
        </p:spPr>
        <p:txBody>
          <a:bodyPr wrap="square" rtlCol="0">
            <a:spAutoFit/>
          </a:bodyPr>
          <a:lstStyle/>
          <a:p>
            <a:pPr algn="ctr"/>
            <a:r>
              <a:rPr lang="en-US" sz="2400" dirty="0"/>
              <a:t>ED/DOJ Legal Interpretations of Title IX</a:t>
            </a:r>
          </a:p>
        </p:txBody>
      </p:sp>
    </p:spTree>
    <p:extLst>
      <p:ext uri="{BB962C8B-B14F-4D97-AF65-F5344CB8AC3E}">
        <p14:creationId xmlns:p14="http://schemas.microsoft.com/office/powerpoint/2010/main" val="216751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E6711A-25A0-4520-9F49-6CE619F6D74D}"/>
              </a:ext>
            </a:extLst>
          </p:cNvPr>
          <p:cNvSpPr/>
          <p:nvPr/>
        </p:nvSpPr>
        <p:spPr>
          <a:xfrm>
            <a:off x="1815218" y="981670"/>
            <a:ext cx="4141968"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Best Practices</a:t>
            </a:r>
          </a:p>
        </p:txBody>
      </p:sp>
      <p:sp>
        <p:nvSpPr>
          <p:cNvPr id="4" name="Rectangle 3">
            <a:extLst>
              <a:ext uri="{FF2B5EF4-FFF2-40B4-BE49-F238E27FC236}">
                <a16:creationId xmlns:a16="http://schemas.microsoft.com/office/drawing/2014/main" id="{00E216E0-F007-48D3-AF3E-0B437FB4EF1C}"/>
              </a:ext>
            </a:extLst>
          </p:cNvPr>
          <p:cNvSpPr/>
          <p:nvPr/>
        </p:nvSpPr>
        <p:spPr>
          <a:xfrm>
            <a:off x="335375" y="2286000"/>
            <a:ext cx="7101653" cy="3170099"/>
          </a:xfrm>
          <a:prstGeom prst="rect">
            <a:avLst/>
          </a:prstGeom>
          <a:noFill/>
        </p:spPr>
        <p:txBody>
          <a:bodyPr wrap="square" lIns="91440" tIns="45720" rIns="91440" bIns="45720">
            <a:spAutoFit/>
          </a:bodyPr>
          <a:lstStyle/>
          <a:p>
            <a:r>
              <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For Instructors:</a:t>
            </a:r>
          </a:p>
          <a:p>
            <a:endPar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r>
              <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Give students an opportunity to inform you privately, </a:t>
            </a:r>
            <a:r>
              <a:rPr lang="en-US" sz="4000" b="1" i="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before</a:t>
            </a:r>
            <a:r>
              <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the first day of class.</a:t>
            </a:r>
          </a:p>
        </p:txBody>
      </p:sp>
      <p:sp>
        <p:nvSpPr>
          <p:cNvPr id="5" name="Rectangle 4">
            <a:extLst>
              <a:ext uri="{FF2B5EF4-FFF2-40B4-BE49-F238E27FC236}">
                <a16:creationId xmlns:a16="http://schemas.microsoft.com/office/drawing/2014/main" id="{CB8166E0-12E0-462C-8F5A-A8A86B1C1BC8}"/>
              </a:ext>
            </a:extLst>
          </p:cNvPr>
          <p:cNvSpPr/>
          <p:nvPr/>
        </p:nvSpPr>
        <p:spPr>
          <a:xfrm>
            <a:off x="335374" y="5839361"/>
            <a:ext cx="6918679" cy="1323439"/>
          </a:xfrm>
          <a:prstGeom prst="rect">
            <a:avLst/>
          </a:prstGeom>
          <a:noFill/>
        </p:spPr>
        <p:txBody>
          <a:bodyPr wrap="square" lIns="91440" tIns="45720" rIns="91440" bIns="45720">
            <a:spAutoFit/>
          </a:bodyPr>
          <a:lstStyle/>
          <a:p>
            <a:r>
              <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Follow up with an immediate referral to Dean Rodriguez. </a:t>
            </a:r>
          </a:p>
        </p:txBody>
      </p:sp>
    </p:spTree>
    <p:extLst>
      <p:ext uri="{BB962C8B-B14F-4D97-AF65-F5344CB8AC3E}">
        <p14:creationId xmlns:p14="http://schemas.microsoft.com/office/powerpoint/2010/main" val="21885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800395-CC45-45D2-817C-A71A5C3FE06F}"/>
              </a:ext>
            </a:extLst>
          </p:cNvPr>
          <p:cNvSpPr/>
          <p:nvPr/>
        </p:nvSpPr>
        <p:spPr>
          <a:xfrm>
            <a:off x="457200" y="1447800"/>
            <a:ext cx="6705600" cy="7848302"/>
          </a:xfrm>
          <a:prstGeom prst="rect">
            <a:avLst/>
          </a:prstGeom>
        </p:spPr>
        <p:txBody>
          <a:bodyPr wrap="square">
            <a:spAutoFit/>
          </a:bodyPr>
          <a:lstStyle/>
          <a:p>
            <a:r>
              <a:rPr lang="en-US" dirty="0">
                <a:solidFill>
                  <a:srgbClr val="444444"/>
                </a:solidFill>
                <a:latin typeface="Open Sans"/>
              </a:rPr>
              <a:t>Hello and welcome to ANTR 1!</a:t>
            </a:r>
            <a:r>
              <a:rPr lang="en-US" dirty="0"/>
              <a:t/>
            </a:r>
            <a:br>
              <a:rPr lang="en-US" dirty="0"/>
            </a:br>
            <a:endParaRPr lang="en-US" dirty="0">
              <a:solidFill>
                <a:srgbClr val="444444"/>
              </a:solidFill>
              <a:latin typeface="Open Sans"/>
            </a:endParaRPr>
          </a:p>
          <a:p>
            <a:r>
              <a:rPr lang="en-US" dirty="0">
                <a:solidFill>
                  <a:srgbClr val="444444"/>
                </a:solidFill>
                <a:latin typeface="Open Sans"/>
              </a:rPr>
              <a:t>Please reply to this email with details ONLY IF one or more of the following statements is true and you would like to address it. Your answers are confidential. </a:t>
            </a:r>
            <a:r>
              <a:rPr lang="en-US" dirty="0"/>
              <a:t/>
            </a:r>
            <a:br>
              <a:rPr lang="en-US" dirty="0"/>
            </a:br>
            <a:r>
              <a:rPr lang="en-US" dirty="0"/>
              <a:t/>
            </a:r>
            <a:br>
              <a:rPr lang="en-US" dirty="0"/>
            </a:br>
            <a:r>
              <a:rPr lang="en-US" dirty="0">
                <a:solidFill>
                  <a:srgbClr val="444444"/>
                </a:solidFill>
                <a:latin typeface="Open Sans"/>
              </a:rPr>
              <a:t>If:</a:t>
            </a:r>
          </a:p>
          <a:p>
            <a:r>
              <a:rPr lang="en-US" dirty="0"/>
              <a:t/>
            </a:r>
            <a:br>
              <a:rPr lang="en-US" dirty="0"/>
            </a:br>
            <a:r>
              <a:rPr lang="en-US" dirty="0">
                <a:solidFill>
                  <a:srgbClr val="444444"/>
                </a:solidFill>
                <a:latin typeface="Open Sans"/>
              </a:rPr>
              <a:t>1. The name on my class roster does not match the name you use; or</a:t>
            </a:r>
          </a:p>
          <a:p>
            <a:r>
              <a:rPr lang="en-US" dirty="0"/>
              <a:t/>
            </a:r>
            <a:br>
              <a:rPr lang="en-US" dirty="0"/>
            </a:br>
            <a:r>
              <a:rPr lang="en-US" dirty="0">
                <a:solidFill>
                  <a:srgbClr val="444444"/>
                </a:solidFill>
                <a:latin typeface="Open Sans"/>
              </a:rPr>
              <a:t>2. You are concerned that I use the proper pronouns when referring to you; or</a:t>
            </a:r>
          </a:p>
          <a:p>
            <a:r>
              <a:rPr lang="en-US" dirty="0"/>
              <a:t/>
            </a:r>
            <a:br>
              <a:rPr lang="en-US" dirty="0"/>
            </a:br>
            <a:r>
              <a:rPr lang="en-US" dirty="0">
                <a:solidFill>
                  <a:srgbClr val="444444"/>
                </a:solidFill>
                <a:latin typeface="Open Sans"/>
              </a:rPr>
              <a:t>3. You have a disability that requires accommodation; or</a:t>
            </a:r>
          </a:p>
          <a:p>
            <a:r>
              <a:rPr lang="en-US" dirty="0"/>
              <a:t/>
            </a:r>
            <a:br>
              <a:rPr lang="en-US" dirty="0"/>
            </a:br>
            <a:r>
              <a:rPr lang="en-US" dirty="0">
                <a:solidFill>
                  <a:srgbClr val="444444"/>
                </a:solidFill>
                <a:latin typeface="Open Sans"/>
              </a:rPr>
              <a:t>4. You have previously taken this course and failed it; or</a:t>
            </a:r>
          </a:p>
          <a:p>
            <a:r>
              <a:rPr lang="en-US" dirty="0"/>
              <a:t/>
            </a:r>
            <a:br>
              <a:rPr lang="en-US" dirty="0"/>
            </a:br>
            <a:r>
              <a:rPr lang="en-US" dirty="0">
                <a:solidFill>
                  <a:srgbClr val="444444"/>
                </a:solidFill>
                <a:latin typeface="Open Sans"/>
              </a:rPr>
              <a:t>5. You are facing medical/psychological/personal challenges that may interfere with your success in the class; </a:t>
            </a:r>
            <a:r>
              <a:rPr lang="en-US" dirty="0"/>
              <a:t/>
            </a:r>
            <a:br>
              <a:rPr lang="en-US" dirty="0"/>
            </a:br>
            <a:r>
              <a:rPr lang="en-US" dirty="0">
                <a:solidFill>
                  <a:srgbClr val="444444"/>
                </a:solidFill>
                <a:latin typeface="Open Sans"/>
              </a:rPr>
              <a:t> </a:t>
            </a:r>
            <a:r>
              <a:rPr lang="en-US" dirty="0"/>
              <a:t/>
            </a:r>
            <a:br>
              <a:rPr lang="en-US" dirty="0"/>
            </a:br>
            <a:r>
              <a:rPr lang="en-US" dirty="0">
                <a:solidFill>
                  <a:srgbClr val="444444"/>
                </a:solidFill>
                <a:latin typeface="Open Sans"/>
              </a:rPr>
              <a:t>then please take this opportunity to inform me privately. This is optional of course, but I'd like to be prepared to ensure your success in the course from the first day. </a:t>
            </a:r>
            <a:r>
              <a:rPr lang="en-US" dirty="0"/>
              <a:t/>
            </a:r>
            <a:br>
              <a:rPr lang="en-US" dirty="0"/>
            </a:br>
            <a:r>
              <a:rPr lang="en-US" dirty="0">
                <a:solidFill>
                  <a:srgbClr val="444444"/>
                </a:solidFill>
                <a:latin typeface="Open Sans"/>
              </a:rPr>
              <a:t> </a:t>
            </a:r>
            <a:r>
              <a:rPr lang="en-US" dirty="0"/>
              <a:t/>
            </a:r>
            <a:br>
              <a:rPr lang="en-US" dirty="0"/>
            </a:br>
            <a:r>
              <a:rPr lang="en-US" dirty="0">
                <a:solidFill>
                  <a:srgbClr val="444444"/>
                </a:solidFill>
                <a:latin typeface="Open Sans"/>
              </a:rPr>
              <a:t>Thank you,</a:t>
            </a:r>
            <a:r>
              <a:rPr lang="en-US" dirty="0"/>
              <a:t/>
            </a:r>
            <a:br>
              <a:rPr lang="en-US" dirty="0"/>
            </a:br>
            <a:r>
              <a:rPr lang="en-US" dirty="0">
                <a:solidFill>
                  <a:srgbClr val="444444"/>
                </a:solidFill>
                <a:latin typeface="Open Sans"/>
              </a:rPr>
              <a:t>Prof. Hasten </a:t>
            </a:r>
            <a:endParaRPr lang="en-US" dirty="0"/>
          </a:p>
        </p:txBody>
      </p:sp>
      <p:sp>
        <p:nvSpPr>
          <p:cNvPr id="3" name="TextBox 2">
            <a:extLst>
              <a:ext uri="{FF2B5EF4-FFF2-40B4-BE49-F238E27FC236}">
                <a16:creationId xmlns:a16="http://schemas.microsoft.com/office/drawing/2014/main" id="{D737AC69-2F03-4D02-8E94-4A38FCA2363F}"/>
              </a:ext>
            </a:extLst>
          </p:cNvPr>
          <p:cNvSpPr txBox="1"/>
          <p:nvPr/>
        </p:nvSpPr>
        <p:spPr>
          <a:xfrm>
            <a:off x="762000" y="685800"/>
            <a:ext cx="6096000" cy="584775"/>
          </a:xfrm>
          <a:prstGeom prst="rect">
            <a:avLst/>
          </a:prstGeom>
          <a:noFill/>
        </p:spPr>
        <p:txBody>
          <a:bodyPr wrap="square" rtlCol="0">
            <a:spAutoFit/>
          </a:bodyPr>
          <a:lstStyle/>
          <a:p>
            <a:pPr algn="ctr"/>
            <a:r>
              <a:rPr lang="en-US" sz="3200" dirty="0"/>
              <a:t>Sample Student Welcome Email</a:t>
            </a:r>
          </a:p>
        </p:txBody>
      </p:sp>
    </p:spTree>
    <p:extLst>
      <p:ext uri="{BB962C8B-B14F-4D97-AF65-F5344CB8AC3E}">
        <p14:creationId xmlns:p14="http://schemas.microsoft.com/office/powerpoint/2010/main" val="1829326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E6711A-25A0-4520-9F49-6CE619F6D74D}"/>
              </a:ext>
            </a:extLst>
          </p:cNvPr>
          <p:cNvSpPr/>
          <p:nvPr/>
        </p:nvSpPr>
        <p:spPr>
          <a:xfrm>
            <a:off x="1815218" y="533400"/>
            <a:ext cx="4141968"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Best Practices</a:t>
            </a:r>
          </a:p>
        </p:txBody>
      </p:sp>
      <p:sp>
        <p:nvSpPr>
          <p:cNvPr id="4" name="Rectangle 3">
            <a:extLst>
              <a:ext uri="{FF2B5EF4-FFF2-40B4-BE49-F238E27FC236}">
                <a16:creationId xmlns:a16="http://schemas.microsoft.com/office/drawing/2014/main" id="{00E216E0-F007-48D3-AF3E-0B437FB4EF1C}"/>
              </a:ext>
            </a:extLst>
          </p:cNvPr>
          <p:cNvSpPr/>
          <p:nvPr/>
        </p:nvSpPr>
        <p:spPr>
          <a:xfrm>
            <a:off x="335375" y="1849695"/>
            <a:ext cx="7101653" cy="7294305"/>
          </a:xfrm>
          <a:prstGeom prst="rect">
            <a:avLst/>
          </a:prstGeom>
          <a:noFill/>
        </p:spPr>
        <p:txBody>
          <a:bodyPr wrap="square" lIns="91440" tIns="45720" rIns="91440" bIns="45720">
            <a:spAutoFit/>
          </a:bodyPr>
          <a:lstStyle/>
          <a:p>
            <a:r>
              <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For Institutions:</a:t>
            </a:r>
          </a:p>
          <a:p>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r>
              <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Make name change information available during the registration process. </a:t>
            </a:r>
          </a:p>
          <a:p>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r>
              <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Provide adequate gender inclusive single-occupancy restroom and locker room shower facilities. </a:t>
            </a:r>
          </a:p>
          <a:p>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Webpage with information for trans and gender-nonconforming students.</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69629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hlinkClick r:id="" action="ppaction://ole?verb=0"/>
            <a:extLst>
              <a:ext uri="{FF2B5EF4-FFF2-40B4-BE49-F238E27FC236}">
                <a16:creationId xmlns:a16="http://schemas.microsoft.com/office/drawing/2014/main" id="{4F1F6831-3E52-44D6-B340-99F67F65F0C9}"/>
              </a:ext>
            </a:extLst>
          </p:cNvPr>
          <p:cNvGraphicFramePr>
            <a:graphicFrameLocks noChangeAspect="1"/>
          </p:cNvGraphicFramePr>
          <p:nvPr>
            <p:extLst>
              <p:ext uri="{D42A27DB-BD31-4B8C-83A1-F6EECF244321}">
                <p14:modId xmlns:p14="http://schemas.microsoft.com/office/powerpoint/2010/main" val="2451888325"/>
              </p:ext>
            </p:extLst>
          </p:nvPr>
        </p:nvGraphicFramePr>
        <p:xfrm>
          <a:off x="100969" y="76200"/>
          <a:ext cx="7595231" cy="9830033"/>
        </p:xfrm>
        <a:graphic>
          <a:graphicData uri="http://schemas.openxmlformats.org/presentationml/2006/ole">
            <mc:AlternateContent xmlns:mc="http://schemas.openxmlformats.org/markup-compatibility/2006">
              <mc:Choice xmlns:v="urn:schemas-microsoft-com:vml" Requires="v">
                <p:oleObj spid="_x0000_s3081" name="Presentation" r:id="rId3" imgW="3846426" imgH="4980362" progId="PowerPoint.Show.12">
                  <p:embed/>
                </p:oleObj>
              </mc:Choice>
              <mc:Fallback>
                <p:oleObj name="Presentation" r:id="rId3" imgW="3846426" imgH="4980362" progId="PowerPoint.Show.12">
                  <p:embed/>
                  <p:pic>
                    <p:nvPicPr>
                      <p:cNvPr id="0" name=""/>
                      <p:cNvPicPr/>
                      <p:nvPr/>
                    </p:nvPicPr>
                    <p:blipFill>
                      <a:blip r:embed="rId4"/>
                      <a:stretch>
                        <a:fillRect/>
                      </a:stretch>
                    </p:blipFill>
                    <p:spPr>
                      <a:xfrm>
                        <a:off x="100969" y="76200"/>
                        <a:ext cx="7595231" cy="9830033"/>
                      </a:xfrm>
                      <a:prstGeom prst="rect">
                        <a:avLst/>
                      </a:prstGeom>
                    </p:spPr>
                  </p:pic>
                </p:oleObj>
              </mc:Fallback>
            </mc:AlternateContent>
          </a:graphicData>
        </a:graphic>
      </p:graphicFrame>
    </p:spTree>
    <p:extLst>
      <p:ext uri="{BB962C8B-B14F-4D97-AF65-F5344CB8AC3E}">
        <p14:creationId xmlns:p14="http://schemas.microsoft.com/office/powerpoint/2010/main" val="1309034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991F14A-E387-44C2-9B9C-42FB8E55D0F9}"/>
              </a:ext>
            </a:extLst>
          </p:cNvPr>
          <p:cNvGrpSpPr/>
          <p:nvPr/>
        </p:nvGrpSpPr>
        <p:grpSpPr>
          <a:xfrm>
            <a:off x="2590800" y="914400"/>
            <a:ext cx="2359248" cy="1415549"/>
            <a:chOff x="576986" y="2951"/>
            <a:chExt cx="2359248" cy="1415549"/>
          </a:xfrm>
          <a:scene3d>
            <a:camera prst="orthographicFront"/>
            <a:lightRig rig="flat" dir="t"/>
          </a:scene3d>
        </p:grpSpPr>
        <p:sp>
          <p:nvSpPr>
            <p:cNvPr id="3" name="Rectangle 2">
              <a:extLst>
                <a:ext uri="{FF2B5EF4-FFF2-40B4-BE49-F238E27FC236}">
                  <a16:creationId xmlns:a16="http://schemas.microsoft.com/office/drawing/2014/main" id="{F7FDD25A-742B-45A7-9CEF-53D697CEA4C6}"/>
                </a:ext>
              </a:extLst>
            </p:cNvPr>
            <p:cNvSpPr/>
            <p:nvPr/>
          </p:nvSpPr>
          <p:spPr>
            <a:xfrm>
              <a:off x="576986" y="2951"/>
              <a:ext cx="2359248" cy="1415549"/>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4" name="TextBox 3">
              <a:extLst>
                <a:ext uri="{FF2B5EF4-FFF2-40B4-BE49-F238E27FC236}">
                  <a16:creationId xmlns:a16="http://schemas.microsoft.com/office/drawing/2014/main" id="{5954B131-D784-49FE-A0CB-D357084E8473}"/>
                </a:ext>
              </a:extLst>
            </p:cNvPr>
            <p:cNvSpPr txBox="1"/>
            <p:nvPr/>
          </p:nvSpPr>
          <p:spPr>
            <a:xfrm>
              <a:off x="576986" y="2951"/>
              <a:ext cx="2359248" cy="141554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Terminology</a:t>
              </a:r>
            </a:p>
          </p:txBody>
        </p:sp>
      </p:grpSp>
      <p:sp>
        <p:nvSpPr>
          <p:cNvPr id="5" name="TextBox 4">
            <a:extLst>
              <a:ext uri="{FF2B5EF4-FFF2-40B4-BE49-F238E27FC236}">
                <a16:creationId xmlns:a16="http://schemas.microsoft.com/office/drawing/2014/main" id="{63C596FC-713F-4666-841C-FBB8ACEE69B1}"/>
              </a:ext>
            </a:extLst>
          </p:cNvPr>
          <p:cNvSpPr txBox="1"/>
          <p:nvPr/>
        </p:nvSpPr>
        <p:spPr>
          <a:xfrm>
            <a:off x="533400" y="3200400"/>
            <a:ext cx="6781800" cy="2123658"/>
          </a:xfrm>
          <a:prstGeom prst="rect">
            <a:avLst/>
          </a:prstGeom>
          <a:noFill/>
        </p:spPr>
        <p:txBody>
          <a:bodyPr wrap="square" rtlCol="0">
            <a:spAutoFit/>
          </a:bodyPr>
          <a:lstStyle/>
          <a:p>
            <a:endParaRPr lang="en-US" dirty="0"/>
          </a:p>
          <a:p>
            <a:r>
              <a:rPr lang="en-US" sz="2400" i="1" dirty="0"/>
              <a:t>“Gender identity </a:t>
            </a:r>
            <a:r>
              <a:rPr lang="en-US" sz="2400" dirty="0"/>
              <a:t>refers to an individual’s internal sense of </a:t>
            </a:r>
            <a:r>
              <a:rPr lang="en-US" sz="2400" u="sng" dirty="0"/>
              <a:t>gender</a:t>
            </a:r>
            <a:r>
              <a:rPr lang="en-US" sz="2400" dirty="0"/>
              <a:t>. A person’s gender identity may be different from or the same as the person’s </a:t>
            </a:r>
            <a:r>
              <a:rPr lang="en-US" sz="2400" u="sng" dirty="0"/>
              <a:t>sex</a:t>
            </a:r>
            <a:r>
              <a:rPr lang="en-US" sz="2400" dirty="0"/>
              <a:t> assigned at birth.” </a:t>
            </a:r>
          </a:p>
          <a:p>
            <a:endParaRPr lang="en-US" dirty="0"/>
          </a:p>
        </p:txBody>
      </p:sp>
      <p:sp>
        <p:nvSpPr>
          <p:cNvPr id="7" name="Rectangle 6">
            <a:extLst>
              <a:ext uri="{FF2B5EF4-FFF2-40B4-BE49-F238E27FC236}">
                <a16:creationId xmlns:a16="http://schemas.microsoft.com/office/drawing/2014/main" id="{7876D80D-22CE-414B-B6FD-8887E2690EC8}"/>
              </a:ext>
            </a:extLst>
          </p:cNvPr>
          <p:cNvSpPr/>
          <p:nvPr/>
        </p:nvSpPr>
        <p:spPr>
          <a:xfrm>
            <a:off x="552311" y="5179874"/>
            <a:ext cx="6667787" cy="1754326"/>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Sex</a:t>
            </a:r>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a:r>
              <a:rPr lang="en-US" sz="5400" b="1" cap="none" spc="0" dirty="0">
                <a:ln w="0"/>
                <a:solidFill>
                  <a:schemeClr val="accent1"/>
                </a:solidFill>
                <a:effectLst>
                  <a:outerShdw blurRad="38100" dist="25400" dir="5400000" algn="ctr" rotWithShape="0">
                    <a:srgbClr val="6E747A">
                      <a:alpha val="43000"/>
                    </a:srgbClr>
                  </a:outerShdw>
                </a:effectLst>
              </a:rPr>
              <a:t>is a biological category</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8" name="Rectangle 7">
            <a:extLst>
              <a:ext uri="{FF2B5EF4-FFF2-40B4-BE49-F238E27FC236}">
                <a16:creationId xmlns:a16="http://schemas.microsoft.com/office/drawing/2014/main" id="{D9503D2D-B443-4692-A3B8-9892224494CB}"/>
              </a:ext>
            </a:extLst>
          </p:cNvPr>
          <p:cNvSpPr/>
          <p:nvPr/>
        </p:nvSpPr>
        <p:spPr>
          <a:xfrm>
            <a:off x="834406" y="7010400"/>
            <a:ext cx="6103594" cy="1754326"/>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Gender</a:t>
            </a:r>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a:r>
              <a:rPr lang="en-US" sz="5400" b="1" dirty="0">
                <a:ln w="0"/>
                <a:solidFill>
                  <a:schemeClr val="accent1"/>
                </a:solidFill>
                <a:effectLst>
                  <a:outerShdw blurRad="38100" dist="25400" dir="5400000" algn="ctr" rotWithShape="0">
                    <a:srgbClr val="6E747A">
                      <a:alpha val="43000"/>
                    </a:srgbClr>
                  </a:outerShdw>
                </a:effectLst>
              </a:rPr>
              <a:t>is a cultural category</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12002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CB4B79-DF9F-4A27-B6F0-DE91E35ED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7772400" cy="5027771"/>
          </a:xfrm>
          <a:prstGeom prst="rect">
            <a:avLst/>
          </a:prstGeom>
        </p:spPr>
      </p:pic>
      <p:sp>
        <p:nvSpPr>
          <p:cNvPr id="4" name="Rectangle 3">
            <a:extLst>
              <a:ext uri="{FF2B5EF4-FFF2-40B4-BE49-F238E27FC236}">
                <a16:creationId xmlns:a16="http://schemas.microsoft.com/office/drawing/2014/main" id="{782DB54A-3298-41A6-8823-5DEDF9AC88ED}"/>
              </a:ext>
            </a:extLst>
          </p:cNvPr>
          <p:cNvSpPr/>
          <p:nvPr/>
        </p:nvSpPr>
        <p:spPr>
          <a:xfrm>
            <a:off x="369057" y="7237274"/>
            <a:ext cx="7034298" cy="1754326"/>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r>
              <a:rPr lang="en-US" sz="5400" b="1" cap="none" spc="0" dirty="0">
                <a:ln w="13462">
                  <a:solidFill>
                    <a:schemeClr val="bg1"/>
                  </a:solidFill>
                  <a:prstDash val="solid"/>
                </a:ln>
                <a:solidFill>
                  <a:schemeClr val="tx1">
                    <a:lumMod val="85000"/>
                    <a:lumOff val="15000"/>
                  </a:schemeClr>
                </a:solidFill>
                <a:effectLst>
                  <a:outerShdw blurRad="38100" dist="38100" dir="2700000" algn="tl">
                    <a:srgbClr val="000000">
                      <a:alpha val="43137"/>
                    </a:srgbClr>
                  </a:outerShdw>
                </a:effectLst>
              </a:rPr>
              <a:t>Sex is your parts. </a:t>
            </a:r>
          </a:p>
          <a:p>
            <a:r>
              <a:rPr lang="en-US" sz="5400" b="1" cap="none" spc="0" dirty="0">
                <a:ln w="13462">
                  <a:solidFill>
                    <a:schemeClr val="bg1"/>
                  </a:solidFill>
                  <a:prstDash val="solid"/>
                </a:ln>
                <a:solidFill>
                  <a:schemeClr val="tx1">
                    <a:lumMod val="85000"/>
                    <a:lumOff val="15000"/>
                  </a:schemeClr>
                </a:solidFill>
                <a:effectLst>
                  <a:outerShdw blurRad="38100" dist="38100" dir="2700000" algn="tl">
                    <a:srgbClr val="000000">
                      <a:alpha val="43137"/>
                    </a:srgbClr>
                  </a:outerShdw>
                </a:effectLst>
              </a:rPr>
              <a:t>The rest’s in your heart.</a:t>
            </a:r>
          </a:p>
        </p:txBody>
      </p:sp>
      <p:sp>
        <p:nvSpPr>
          <p:cNvPr id="5" name="TextBox 4">
            <a:extLst>
              <a:ext uri="{FF2B5EF4-FFF2-40B4-BE49-F238E27FC236}">
                <a16:creationId xmlns:a16="http://schemas.microsoft.com/office/drawing/2014/main" id="{3BAE50BC-8C91-4038-B76F-E984B9C1D87F}"/>
              </a:ext>
            </a:extLst>
          </p:cNvPr>
          <p:cNvSpPr txBox="1"/>
          <p:nvPr/>
        </p:nvSpPr>
        <p:spPr>
          <a:xfrm>
            <a:off x="369057" y="6553200"/>
            <a:ext cx="5269743" cy="707886"/>
          </a:xfrm>
          <a:prstGeom prst="rect">
            <a:avLst/>
          </a:prstGeom>
          <a:noFill/>
        </p:spPr>
        <p:txBody>
          <a:bodyPr wrap="square" rtlCol="0">
            <a:spAutoFit/>
          </a:bodyPr>
          <a:lstStyle/>
          <a:p>
            <a:r>
              <a:rPr lang="en-US" sz="4000" dirty="0"/>
              <a:t>Or, put another way. . . </a:t>
            </a:r>
          </a:p>
        </p:txBody>
      </p:sp>
    </p:spTree>
    <p:extLst>
      <p:ext uri="{BB962C8B-B14F-4D97-AF65-F5344CB8AC3E}">
        <p14:creationId xmlns:p14="http://schemas.microsoft.com/office/powerpoint/2010/main" val="16335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91360E3-B265-457A-86B4-64CD06B1D83E}"/>
              </a:ext>
            </a:extLst>
          </p:cNvPr>
          <p:cNvGrpSpPr/>
          <p:nvPr/>
        </p:nvGrpSpPr>
        <p:grpSpPr>
          <a:xfrm>
            <a:off x="2590800" y="914400"/>
            <a:ext cx="2359248" cy="1415549"/>
            <a:chOff x="576986" y="2951"/>
            <a:chExt cx="2359248" cy="1415549"/>
          </a:xfrm>
          <a:scene3d>
            <a:camera prst="orthographicFront"/>
            <a:lightRig rig="flat" dir="t"/>
          </a:scene3d>
        </p:grpSpPr>
        <p:sp>
          <p:nvSpPr>
            <p:cNvPr id="3" name="Rectangle 2">
              <a:extLst>
                <a:ext uri="{FF2B5EF4-FFF2-40B4-BE49-F238E27FC236}">
                  <a16:creationId xmlns:a16="http://schemas.microsoft.com/office/drawing/2014/main" id="{F1F1E779-BD8C-4D73-A208-00F1171C9214}"/>
                </a:ext>
              </a:extLst>
            </p:cNvPr>
            <p:cNvSpPr/>
            <p:nvPr/>
          </p:nvSpPr>
          <p:spPr>
            <a:xfrm>
              <a:off x="576986" y="2951"/>
              <a:ext cx="2359248" cy="1415549"/>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4" name="TextBox 3">
              <a:extLst>
                <a:ext uri="{FF2B5EF4-FFF2-40B4-BE49-F238E27FC236}">
                  <a16:creationId xmlns:a16="http://schemas.microsoft.com/office/drawing/2014/main" id="{F7ECD8E2-65D4-4EC3-880D-980488D5CABC}"/>
                </a:ext>
              </a:extLst>
            </p:cNvPr>
            <p:cNvSpPr txBox="1"/>
            <p:nvPr/>
          </p:nvSpPr>
          <p:spPr>
            <a:xfrm>
              <a:off x="576986" y="2951"/>
              <a:ext cx="2359248" cy="141554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Terminology</a:t>
              </a:r>
            </a:p>
          </p:txBody>
        </p:sp>
      </p:grpSp>
      <p:sp>
        <p:nvSpPr>
          <p:cNvPr id="5" name="TextBox 4">
            <a:extLst>
              <a:ext uri="{FF2B5EF4-FFF2-40B4-BE49-F238E27FC236}">
                <a16:creationId xmlns:a16="http://schemas.microsoft.com/office/drawing/2014/main" id="{E46F65CD-88F3-463E-AC21-D50101E916CD}"/>
              </a:ext>
            </a:extLst>
          </p:cNvPr>
          <p:cNvSpPr txBox="1"/>
          <p:nvPr/>
        </p:nvSpPr>
        <p:spPr>
          <a:xfrm>
            <a:off x="533400" y="3200400"/>
            <a:ext cx="6781800" cy="2123658"/>
          </a:xfrm>
          <a:prstGeom prst="rect">
            <a:avLst/>
          </a:prstGeom>
          <a:noFill/>
        </p:spPr>
        <p:txBody>
          <a:bodyPr wrap="square" rtlCol="0">
            <a:spAutoFit/>
          </a:bodyPr>
          <a:lstStyle/>
          <a:p>
            <a:endParaRPr lang="en-US" dirty="0"/>
          </a:p>
          <a:p>
            <a:r>
              <a:rPr lang="en-US" sz="2400" i="1" dirty="0"/>
              <a:t>“Gender identity </a:t>
            </a:r>
            <a:r>
              <a:rPr lang="en-US" sz="2400" dirty="0"/>
              <a:t>refers to an individual’s internal sense of gender. A person’s gender identity may be different from or the same as the person’s </a:t>
            </a:r>
            <a:r>
              <a:rPr lang="en-US" sz="2400" u="sng" dirty="0"/>
              <a:t>sex assigned at birth</a:t>
            </a:r>
            <a:r>
              <a:rPr lang="en-US" sz="2400" dirty="0"/>
              <a:t>.” </a:t>
            </a:r>
          </a:p>
          <a:p>
            <a:endParaRPr lang="en-US" dirty="0"/>
          </a:p>
        </p:txBody>
      </p:sp>
      <p:sp>
        <p:nvSpPr>
          <p:cNvPr id="6" name="Rectangle 5">
            <a:extLst>
              <a:ext uri="{FF2B5EF4-FFF2-40B4-BE49-F238E27FC236}">
                <a16:creationId xmlns:a16="http://schemas.microsoft.com/office/drawing/2014/main" id="{CF4B3EBB-D75D-40C4-A421-C804130C48FA}"/>
              </a:ext>
            </a:extLst>
          </p:cNvPr>
          <p:cNvSpPr/>
          <p:nvPr/>
        </p:nvSpPr>
        <p:spPr>
          <a:xfrm>
            <a:off x="339882" y="5179874"/>
            <a:ext cx="7092647" cy="1754326"/>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AFAB</a:t>
            </a:r>
          </a:p>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assigned female at birth</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7" name="Rectangle 6">
            <a:extLst>
              <a:ext uri="{FF2B5EF4-FFF2-40B4-BE49-F238E27FC236}">
                <a16:creationId xmlns:a16="http://schemas.microsoft.com/office/drawing/2014/main" id="{11747674-22B0-4B68-BE3C-27C9F78430EA}"/>
              </a:ext>
            </a:extLst>
          </p:cNvPr>
          <p:cNvSpPr/>
          <p:nvPr/>
        </p:nvSpPr>
        <p:spPr>
          <a:xfrm>
            <a:off x="655616" y="6934200"/>
            <a:ext cx="6537367" cy="1754326"/>
          </a:xfrm>
          <a:prstGeom prst="rect">
            <a:avLst/>
          </a:prstGeom>
          <a:noFill/>
        </p:spPr>
        <p:txBody>
          <a:bodyPr wrap="non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AMAB</a:t>
            </a:r>
          </a:p>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assigned male at birth</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34091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A2CC974-EF98-42E4-B668-FC0B1BA0516C}"/>
              </a:ext>
            </a:extLst>
          </p:cNvPr>
          <p:cNvGrpSpPr/>
          <p:nvPr/>
        </p:nvGrpSpPr>
        <p:grpSpPr>
          <a:xfrm>
            <a:off x="2590800" y="914400"/>
            <a:ext cx="2359248" cy="1415549"/>
            <a:chOff x="576986" y="2951"/>
            <a:chExt cx="2359248" cy="1415549"/>
          </a:xfrm>
          <a:scene3d>
            <a:camera prst="orthographicFront"/>
            <a:lightRig rig="flat" dir="t"/>
          </a:scene3d>
        </p:grpSpPr>
        <p:sp>
          <p:nvSpPr>
            <p:cNvPr id="3" name="Rectangle 2">
              <a:extLst>
                <a:ext uri="{FF2B5EF4-FFF2-40B4-BE49-F238E27FC236}">
                  <a16:creationId xmlns:a16="http://schemas.microsoft.com/office/drawing/2014/main" id="{5CA45641-1A39-4928-9586-3F753AA74247}"/>
                </a:ext>
              </a:extLst>
            </p:cNvPr>
            <p:cNvSpPr/>
            <p:nvPr/>
          </p:nvSpPr>
          <p:spPr>
            <a:xfrm>
              <a:off x="576986" y="2951"/>
              <a:ext cx="2359248" cy="1415549"/>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4" name="TextBox 3">
              <a:extLst>
                <a:ext uri="{FF2B5EF4-FFF2-40B4-BE49-F238E27FC236}">
                  <a16:creationId xmlns:a16="http://schemas.microsoft.com/office/drawing/2014/main" id="{D3409C38-5AC7-41DC-A795-0013B1590529}"/>
                </a:ext>
              </a:extLst>
            </p:cNvPr>
            <p:cNvSpPr txBox="1"/>
            <p:nvPr/>
          </p:nvSpPr>
          <p:spPr>
            <a:xfrm>
              <a:off x="576986" y="2951"/>
              <a:ext cx="2359248" cy="141554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Terminology</a:t>
              </a:r>
            </a:p>
          </p:txBody>
        </p:sp>
      </p:grpSp>
      <p:sp>
        <p:nvSpPr>
          <p:cNvPr id="5" name="TextBox 4">
            <a:extLst>
              <a:ext uri="{FF2B5EF4-FFF2-40B4-BE49-F238E27FC236}">
                <a16:creationId xmlns:a16="http://schemas.microsoft.com/office/drawing/2014/main" id="{A554839F-FC80-4835-BD99-C6B87BE3F9F0}"/>
              </a:ext>
            </a:extLst>
          </p:cNvPr>
          <p:cNvSpPr txBox="1"/>
          <p:nvPr/>
        </p:nvSpPr>
        <p:spPr>
          <a:xfrm>
            <a:off x="609600" y="2895600"/>
            <a:ext cx="6629400" cy="3231654"/>
          </a:xfrm>
          <a:prstGeom prst="rect">
            <a:avLst/>
          </a:prstGeom>
          <a:noFill/>
        </p:spPr>
        <p:txBody>
          <a:bodyPr wrap="square" rtlCol="0">
            <a:spAutoFit/>
          </a:bodyPr>
          <a:lstStyle/>
          <a:p>
            <a:endParaRPr lang="en-US" dirty="0"/>
          </a:p>
          <a:p>
            <a:r>
              <a:rPr lang="en-US" sz="2400" i="1" dirty="0"/>
              <a:t>“Transgender </a:t>
            </a:r>
            <a:r>
              <a:rPr lang="en-US" sz="2400" dirty="0"/>
              <a:t>describes those individuals whose gender identity is different from the sex they were assigned at birth. A </a:t>
            </a:r>
            <a:r>
              <a:rPr lang="en-US" sz="2400" i="1" dirty="0"/>
              <a:t>transgender male </a:t>
            </a:r>
            <a:r>
              <a:rPr lang="en-US" sz="2400" dirty="0"/>
              <a:t>is someone who identifies as male but was assigned the sex of female at birth; a </a:t>
            </a:r>
            <a:r>
              <a:rPr lang="en-US" sz="2400" i="1" dirty="0"/>
              <a:t>transgender female </a:t>
            </a:r>
            <a:r>
              <a:rPr lang="en-US" sz="2400" dirty="0"/>
              <a:t>is someone who identifies as female but was assigned the sex of male at birth.”</a:t>
            </a:r>
          </a:p>
          <a:p>
            <a:endParaRPr lang="en-US" dirty="0"/>
          </a:p>
        </p:txBody>
      </p:sp>
      <p:sp>
        <p:nvSpPr>
          <p:cNvPr id="6" name="TextBox 5">
            <a:extLst>
              <a:ext uri="{FF2B5EF4-FFF2-40B4-BE49-F238E27FC236}">
                <a16:creationId xmlns:a16="http://schemas.microsoft.com/office/drawing/2014/main" id="{3EBB3EB6-5DD9-4908-879D-BA87721995AB}"/>
              </a:ext>
            </a:extLst>
          </p:cNvPr>
          <p:cNvSpPr txBox="1"/>
          <p:nvPr/>
        </p:nvSpPr>
        <p:spPr>
          <a:xfrm>
            <a:off x="609600" y="6324600"/>
            <a:ext cx="662940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i="1" dirty="0"/>
              <a:t>Cisgender</a:t>
            </a:r>
            <a:r>
              <a:rPr lang="en-US" sz="2400" dirty="0"/>
              <a:t> describes those individuals whose gender identity matches the sex they were assigned at birth. </a:t>
            </a:r>
          </a:p>
        </p:txBody>
      </p:sp>
    </p:spTree>
    <p:extLst>
      <p:ext uri="{BB962C8B-B14F-4D97-AF65-F5344CB8AC3E}">
        <p14:creationId xmlns:p14="http://schemas.microsoft.com/office/powerpoint/2010/main" val="1893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61B7ED-ED26-482C-9CF2-28BE60A64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67496"/>
            <a:ext cx="7772400" cy="5123408"/>
          </a:xfrm>
          <a:prstGeom prst="rect">
            <a:avLst/>
          </a:prstGeom>
        </p:spPr>
      </p:pic>
    </p:spTree>
    <p:extLst>
      <p:ext uri="{BB962C8B-B14F-4D97-AF65-F5344CB8AC3E}">
        <p14:creationId xmlns:p14="http://schemas.microsoft.com/office/powerpoint/2010/main" val="1326273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EA022A-B14F-4E93-9B92-5AE926DB7CB2}"/>
              </a:ext>
            </a:extLst>
          </p:cNvPr>
          <p:cNvGrpSpPr/>
          <p:nvPr/>
        </p:nvGrpSpPr>
        <p:grpSpPr>
          <a:xfrm>
            <a:off x="2590800" y="914400"/>
            <a:ext cx="2359248" cy="1415549"/>
            <a:chOff x="576986" y="2951"/>
            <a:chExt cx="2359248" cy="1415549"/>
          </a:xfrm>
          <a:scene3d>
            <a:camera prst="orthographicFront"/>
            <a:lightRig rig="flat" dir="t"/>
          </a:scene3d>
        </p:grpSpPr>
        <p:sp>
          <p:nvSpPr>
            <p:cNvPr id="3" name="Rectangle 2">
              <a:extLst>
                <a:ext uri="{FF2B5EF4-FFF2-40B4-BE49-F238E27FC236}">
                  <a16:creationId xmlns:a16="http://schemas.microsoft.com/office/drawing/2014/main" id="{F3D3AB5D-DEA6-471C-829A-7B708BA148D6}"/>
                </a:ext>
              </a:extLst>
            </p:cNvPr>
            <p:cNvSpPr/>
            <p:nvPr/>
          </p:nvSpPr>
          <p:spPr>
            <a:xfrm>
              <a:off x="576986" y="2951"/>
              <a:ext cx="2359248" cy="1415549"/>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4" name="TextBox 3">
              <a:extLst>
                <a:ext uri="{FF2B5EF4-FFF2-40B4-BE49-F238E27FC236}">
                  <a16:creationId xmlns:a16="http://schemas.microsoft.com/office/drawing/2014/main" id="{C866ADB6-8F9B-4233-9E87-FE74AAD37BA1}"/>
                </a:ext>
              </a:extLst>
            </p:cNvPr>
            <p:cNvSpPr txBox="1"/>
            <p:nvPr/>
          </p:nvSpPr>
          <p:spPr>
            <a:xfrm>
              <a:off x="576986" y="2951"/>
              <a:ext cx="2359248" cy="141554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Terminology</a:t>
              </a:r>
            </a:p>
          </p:txBody>
        </p:sp>
      </p:grpSp>
      <p:sp>
        <p:nvSpPr>
          <p:cNvPr id="8" name="TextBox 7">
            <a:extLst>
              <a:ext uri="{FF2B5EF4-FFF2-40B4-BE49-F238E27FC236}">
                <a16:creationId xmlns:a16="http://schemas.microsoft.com/office/drawing/2014/main" id="{6ECD0EA0-CE42-4289-8200-A60C5BD45683}"/>
              </a:ext>
            </a:extLst>
          </p:cNvPr>
          <p:cNvSpPr txBox="1"/>
          <p:nvPr/>
        </p:nvSpPr>
        <p:spPr>
          <a:xfrm>
            <a:off x="609600" y="2867085"/>
            <a:ext cx="6629400" cy="4524315"/>
          </a:xfrm>
          <a:prstGeom prst="rect">
            <a:avLst/>
          </a:prstGeom>
          <a:noFill/>
        </p:spPr>
        <p:txBody>
          <a:bodyPr wrap="square" rtlCol="0">
            <a:spAutoFit/>
          </a:bodyPr>
          <a:lstStyle/>
          <a:p>
            <a:r>
              <a:rPr lang="en-US" sz="2400" i="1" dirty="0"/>
              <a:t>“Gender transition </a:t>
            </a:r>
            <a:r>
              <a:rPr lang="en-US" sz="2400" dirty="0"/>
              <a:t>refers to the process in which transgender individuals begin asserting the sex that corresponds to their gender identity instead of the sex they were assigned at birth. During gender transition, individuals begin to live and identify as the sex consistent with their gender identity and may dress differently, adopt a new name, and use pronouns consistent with their gender identity. Transgender individuals may undergo gender transition at any stage of their lives, and gender transition can happen swiftly or over a long duration of time.”</a:t>
            </a:r>
          </a:p>
        </p:txBody>
      </p:sp>
      <p:sp>
        <p:nvSpPr>
          <p:cNvPr id="9" name="TextBox 8">
            <a:extLst>
              <a:ext uri="{FF2B5EF4-FFF2-40B4-BE49-F238E27FC236}">
                <a16:creationId xmlns:a16="http://schemas.microsoft.com/office/drawing/2014/main" id="{A5B318EC-2B2A-421E-838B-9A27EE92B778}"/>
              </a:ext>
            </a:extLst>
          </p:cNvPr>
          <p:cNvSpPr txBox="1"/>
          <p:nvPr/>
        </p:nvSpPr>
        <p:spPr>
          <a:xfrm>
            <a:off x="609600" y="7543800"/>
            <a:ext cx="64770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a:t>Many transgender individuals do not medically transition for personal, medical and/or economic reasons. </a:t>
            </a:r>
          </a:p>
        </p:txBody>
      </p:sp>
    </p:spTree>
    <p:extLst>
      <p:ext uri="{BB962C8B-B14F-4D97-AF65-F5344CB8AC3E}">
        <p14:creationId xmlns:p14="http://schemas.microsoft.com/office/powerpoint/2010/main" val="300909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1712</TotalTime>
  <Words>2029</Words>
  <Application>Microsoft Office PowerPoint</Application>
  <PresentationFormat>Custom</PresentationFormat>
  <Paragraphs>183</Paragraphs>
  <Slides>33</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6" baseType="lpstr">
      <vt:lpstr>Malgun Gothic</vt:lpstr>
      <vt:lpstr>MS Gothic</vt:lpstr>
      <vt:lpstr>SimSun</vt:lpstr>
      <vt:lpstr>Adobe Fan Heiti Std B</vt:lpstr>
      <vt:lpstr>Adobe Gothic Std B</vt:lpstr>
      <vt:lpstr>Berlin Sans FB Demi</vt:lpstr>
      <vt:lpstr>Calibri</vt:lpstr>
      <vt:lpstr>Helvetica</vt:lpstr>
      <vt:lpstr>Open Sans</vt:lpstr>
      <vt:lpstr>Symbol</vt:lpstr>
      <vt:lpstr>Times New Roman</vt:lpstr>
      <vt:lpstr>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Dear Colleague Letter on Transgender Students</dc:title>
  <dc:creator>U.S. Departments of Education and Justice</dc:creator>
  <cp:lastModifiedBy>Staff</cp:lastModifiedBy>
  <cp:revision>77</cp:revision>
  <dcterms:created xsi:type="dcterms:W3CDTF">2017-09-17T08:57:24Z</dcterms:created>
  <dcterms:modified xsi:type="dcterms:W3CDTF">2017-10-18T16:10:02Z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2016-05-12T00:00:00Z</vt:filetime>
  </property>
  <property fmtid="{D5CDD505-2E9C-101B-9397-08002B2CF9AE}" pid="3" name="Creator">
    <vt:lpwstr>Microsoft® Word 2010</vt:lpwstr>
  </property>
  <property fmtid="{D5CDD505-2E9C-101B-9397-08002B2CF9AE}" pid="4" name="LastSaved">
    <vt:filetime>2017-09-17T00:00:00Z</vt:filetime>
  </property>
</Properties>
</file>