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0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E082C-41FD-4665-9B80-08579EA0D35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B2871-A276-47BF-B74E-1090BEC1E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9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B2871-A276-47BF-B74E-1090BEC1E0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2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DA60434-8569-4066-888F-65053503F852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1793B3-5D7F-4C85-956F-51C4FA48194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38207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0434-8569-4066-888F-65053503F852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93B3-5D7F-4C85-956F-51C4FA4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7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0434-8569-4066-888F-65053503F852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93B3-5D7F-4C85-956F-51C4FA4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0434-8569-4066-888F-65053503F852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93B3-5D7F-4C85-956F-51C4FA4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3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A60434-8569-4066-888F-65053503F852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1793B3-5D7F-4C85-956F-51C4FA4819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8098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0434-8569-4066-888F-65053503F852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93B3-5D7F-4C85-956F-51C4FA4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7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0434-8569-4066-888F-65053503F852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93B3-5D7F-4C85-956F-51C4FA4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0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0434-8569-4066-888F-65053503F852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93B3-5D7F-4C85-956F-51C4FA4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2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0434-8569-4066-888F-65053503F852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93B3-5D7F-4C85-956F-51C4FA4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A60434-8569-4066-888F-65053503F852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1793B3-5D7F-4C85-956F-51C4FA4819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616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A60434-8569-4066-888F-65053503F852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1793B3-5D7F-4C85-956F-51C4FA4819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56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DA60434-8569-4066-888F-65053503F852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31793B3-5D7F-4C85-956F-51C4FA4819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700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goo.gl/q0nMY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facebook.com/groups/74089643602581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LPC </a:t>
            </a:r>
            <a:r>
              <a:rPr lang="en-US" dirty="0" err="1" smtClean="0"/>
              <a:t>S.O.M.a.t.i.c.s</a:t>
            </a:r>
            <a:r>
              <a:rPr lang="en-US" dirty="0" smtClean="0"/>
              <a:t>. </a:t>
            </a:r>
            <a:r>
              <a:rPr lang="en-US" dirty="0" err="1" smtClean="0"/>
              <a:t>pRESENTS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866" y="3886680"/>
            <a:ext cx="8147751" cy="15560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Zoom: Best Practices in Online Office Hours</a:t>
            </a:r>
          </a:p>
          <a:p>
            <a:r>
              <a:rPr lang="en-US" dirty="0" smtClean="0"/>
              <a:t>Presented on 9/27/16 from 10:20 AM – 11:20 AM </a:t>
            </a:r>
            <a:br>
              <a:rPr lang="en-US" dirty="0" smtClean="0"/>
            </a:br>
            <a:r>
              <a:rPr lang="en-US" dirty="0" smtClean="0"/>
              <a:t>Room 2410</a:t>
            </a:r>
          </a:p>
          <a:p>
            <a:r>
              <a:rPr lang="en-US" dirty="0" smtClean="0"/>
              <a:t>Howard Blumenfeld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5041691"/>
            <a:ext cx="1886430" cy="1886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228" y="58879"/>
            <a:ext cx="1418107" cy="136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285999"/>
            <a:ext cx="10065657" cy="38535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Free version sets time limit to 40 minutes per </a:t>
            </a:r>
            <a:br>
              <a:rPr lang="en-US" sz="3200" dirty="0" smtClean="0"/>
            </a:br>
            <a:r>
              <a:rPr lang="en-US" sz="3200" dirty="0" smtClean="0"/>
              <a:t>session when more than two participants are in a session.</a:t>
            </a:r>
          </a:p>
          <a:p>
            <a:r>
              <a:rPr lang="en-US" sz="3200" dirty="0" smtClean="0"/>
              <a:t>Paid version allows for unlimited number of participants and requires annual subscription fee. </a:t>
            </a:r>
          </a:p>
          <a:p>
            <a:r>
              <a:rPr lang="en-US" sz="3200" dirty="0" smtClean="0"/>
              <a:t>Text chatting feature not that useful.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0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Demonstration of Online Office Hours Using ZOOM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71" y="2171700"/>
            <a:ext cx="5747657" cy="4382588"/>
          </a:xfrm>
        </p:spPr>
      </p:pic>
    </p:spTree>
    <p:extLst>
      <p:ext uri="{BB962C8B-B14F-4D97-AF65-F5344CB8AC3E}">
        <p14:creationId xmlns:p14="http://schemas.microsoft.com/office/powerpoint/2010/main" val="298660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and Reactions to Demonstration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71700"/>
            <a:ext cx="4637625" cy="261801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52" y="224849"/>
            <a:ext cx="3913410" cy="4318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843" y="3193996"/>
            <a:ext cx="2700557" cy="337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77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Online Office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What could the future of online office hour delivery look like?</a:t>
            </a:r>
          </a:p>
          <a:p>
            <a:endParaRPr lang="en-US" sz="3200" dirty="0"/>
          </a:p>
          <a:p>
            <a:r>
              <a:rPr lang="en-US" sz="3200" dirty="0" smtClean="0"/>
              <a:t>Virtual Reality </a:t>
            </a:r>
            <a:br>
              <a:rPr lang="en-US" sz="3200" dirty="0" smtClean="0"/>
            </a:br>
            <a:r>
              <a:rPr lang="en-US" sz="3200" dirty="0" smtClean="0"/>
              <a:t>meeting rooms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50" y="3244169"/>
            <a:ext cx="6334737" cy="262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Online Office Hours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428750"/>
            <a:ext cx="5943600" cy="5333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1362529"/>
            <a:ext cx="4281714" cy="267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Thoughts, Remarks, or 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54" y="2286000"/>
            <a:ext cx="3184691" cy="3581400"/>
          </a:xfrm>
        </p:spPr>
      </p:pic>
    </p:spTree>
    <p:extLst>
      <p:ext uri="{BB962C8B-B14F-4D97-AF65-F5344CB8AC3E}">
        <p14:creationId xmlns:p14="http://schemas.microsoft.com/office/powerpoint/2010/main" val="2102027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access this PowerPoint in the Cloud here: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hlinkClick r:id="rId2"/>
              </a:rPr>
              <a:t>https://</a:t>
            </a:r>
            <a:r>
              <a:rPr lang="en-US" sz="6600" dirty="0" smtClean="0">
                <a:hlinkClick r:id="rId2"/>
              </a:rPr>
              <a:t>goo.gl/q0nMYN</a:t>
            </a: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85" y="3527878"/>
            <a:ext cx="5326743" cy="299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79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 SOMATICS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To keep up to date with the latest discussions involving social media and technology in the classroom, you can join our “LPC SOMATICS” Facebook Group</a:t>
            </a:r>
          </a:p>
          <a:p>
            <a:r>
              <a:rPr lang="en-US" sz="3200" dirty="0" smtClean="0"/>
              <a:t>You can join </a:t>
            </a:r>
            <a:r>
              <a:rPr lang="en-US" sz="3200" dirty="0"/>
              <a:t>by clicking here: </a:t>
            </a:r>
            <a:r>
              <a:rPr lang="en-US" sz="3200" dirty="0">
                <a:hlinkClick r:id="rId2"/>
              </a:rPr>
              <a:t>https://www.facebook.com/groups/740896436025817</a:t>
            </a:r>
            <a:r>
              <a:rPr lang="en-US" sz="3200" dirty="0" smtClean="0">
                <a:hlinkClick r:id="rId2"/>
              </a:rPr>
              <a:t>/</a:t>
            </a:r>
            <a:endParaRPr lang="en-US" sz="3200" dirty="0" smtClean="0"/>
          </a:p>
          <a:p>
            <a:r>
              <a:rPr lang="en-US" sz="3200" dirty="0" smtClean="0"/>
              <a:t>You can also join by searching in the Facebook search box for “LPC SOMATICS.”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96" y="168729"/>
            <a:ext cx="2650747" cy="2002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6764"/>
            <a:ext cx="24574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1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115" y="584200"/>
            <a:ext cx="9601200" cy="1485900"/>
          </a:xfrm>
        </p:spPr>
        <p:txBody>
          <a:bodyPr/>
          <a:lstStyle/>
          <a:p>
            <a:r>
              <a:rPr lang="en-US" dirty="0" smtClean="0"/>
              <a:t>What is this seminar about?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170" y="173944"/>
            <a:ext cx="3370943" cy="1896156"/>
          </a:xfrm>
        </p:spPr>
      </p:pic>
      <p:sp>
        <p:nvSpPr>
          <p:cNvPr id="7" name="TextBox 6"/>
          <p:cNvSpPr txBox="1"/>
          <p:nvPr/>
        </p:nvSpPr>
        <p:spPr>
          <a:xfrm>
            <a:off x="1386115" y="1721758"/>
            <a:ext cx="79030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The Purpose of Online Office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What does the FA Contract Say?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What is Regular Effective Contact?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My Struggles with Holding Effective Online Office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Why ZOOM?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 Demonstration of Online Office Hours using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Best Practices </a:t>
            </a:r>
            <a:r>
              <a:rPr lang="en-US" sz="3200" dirty="0" smtClean="0"/>
              <a:t>&amp; the Future of Online Office Hours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0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of Online Office Hours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14" y="353786"/>
            <a:ext cx="1663700" cy="1663700"/>
          </a:xfrm>
        </p:spPr>
      </p:pic>
      <p:sp>
        <p:nvSpPr>
          <p:cNvPr id="5" name="TextBox 4"/>
          <p:cNvSpPr txBox="1"/>
          <p:nvPr/>
        </p:nvSpPr>
        <p:spPr>
          <a:xfrm>
            <a:off x="1262743" y="2171700"/>
            <a:ext cx="1043577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Section 55204 of Title 5 California Ed. Code states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According to Ed. Code, “Regular effective contact” means that “students should have frequent opportunities to ask questions and receive answers from the instructor of record.”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Ultimately it is up to the District and College to determine the specific details of “regular effective contact.”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933019"/>
            <a:ext cx="10703473" cy="114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FA Contract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an online office hour? (Section 10D.3 (5))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43" y="2906032"/>
            <a:ext cx="8466352" cy="307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FA Contract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an online office hour? (Article 10.F.3d)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37543"/>
            <a:ext cx="9534915" cy="1966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1" y="5003292"/>
            <a:ext cx="2591028" cy="1728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164" y="5003292"/>
            <a:ext cx="2592324" cy="1728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77" y="5002784"/>
            <a:ext cx="2814638" cy="18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Discussion: What is Regular Effective Contact?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64" y="2285319"/>
            <a:ext cx="3079750" cy="179652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593" y="2048033"/>
            <a:ext cx="3550347" cy="2025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87" y="4308487"/>
            <a:ext cx="3318284" cy="2130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44" y="4370570"/>
            <a:ext cx="3902044" cy="21308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883" y="3044442"/>
            <a:ext cx="1594634" cy="205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Struggle with Holding Effective Online Office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286000"/>
            <a:ext cx="10341429" cy="4201886"/>
          </a:xfrm>
        </p:spPr>
        <p:txBody>
          <a:bodyPr>
            <a:normAutofit fontScale="92500" lnSpcReduction="20000"/>
          </a:bodyPr>
          <a:lstStyle/>
          <a:p>
            <a:r>
              <a:rPr lang="en-US" sz="4300" dirty="0" smtClean="0"/>
              <a:t>How will I motivate students to show up to them?</a:t>
            </a:r>
            <a:br>
              <a:rPr lang="en-US" sz="4300" dirty="0" smtClean="0"/>
            </a:br>
            <a:endParaRPr lang="en-US" sz="4300" dirty="0" smtClean="0"/>
          </a:p>
          <a:p>
            <a:r>
              <a:rPr lang="en-US" sz="4300" dirty="0" smtClean="0"/>
              <a:t>How can I ensure that they are as effective as face-to-face office hours?</a:t>
            </a:r>
            <a:br>
              <a:rPr lang="en-US" sz="4300" dirty="0" smtClean="0"/>
            </a:br>
            <a:endParaRPr lang="en-US" sz="4300" dirty="0" smtClean="0"/>
          </a:p>
          <a:p>
            <a:r>
              <a:rPr lang="en-US" sz="4300" dirty="0" smtClean="0"/>
              <a:t>How often do I need to make myself available for them?</a:t>
            </a:r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535" y="85271"/>
            <a:ext cx="2124529" cy="21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Struggles with Holding Effective Online Office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286000"/>
            <a:ext cx="10341429" cy="4201886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/>
              <a:t>Email</a:t>
            </a:r>
            <a:br>
              <a:rPr lang="en-US" sz="11200" dirty="0" smtClean="0"/>
            </a:br>
            <a:endParaRPr lang="en-US" sz="11200" dirty="0" smtClean="0"/>
          </a:p>
          <a:p>
            <a:r>
              <a:rPr lang="en-US" sz="11200" dirty="0" smtClean="0"/>
              <a:t>Discussion Boards</a:t>
            </a:r>
            <a:br>
              <a:rPr lang="en-US" sz="11200" dirty="0" smtClean="0"/>
            </a:br>
            <a:endParaRPr lang="en-US" sz="11200" dirty="0" smtClean="0"/>
          </a:p>
          <a:p>
            <a:r>
              <a:rPr lang="en-US" sz="11200" dirty="0" smtClean="0"/>
              <a:t>Chat Rooms</a:t>
            </a:r>
            <a:br>
              <a:rPr lang="en-US" sz="11200" dirty="0" smtClean="0"/>
            </a:br>
            <a:endParaRPr lang="en-US" sz="11200" dirty="0" smtClean="0"/>
          </a:p>
          <a:p>
            <a:r>
              <a:rPr lang="en-US" sz="11200" dirty="0" smtClean="0"/>
              <a:t>Text Messaging</a:t>
            </a:r>
            <a:br>
              <a:rPr lang="en-US" sz="11200" dirty="0" smtClean="0"/>
            </a:br>
            <a:endParaRPr lang="en-US" sz="11200" dirty="0" smtClean="0"/>
          </a:p>
          <a:p>
            <a:r>
              <a:rPr lang="en-US" sz="11200" dirty="0" smtClean="0"/>
              <a:t>Social Media</a:t>
            </a:r>
            <a:br>
              <a:rPr lang="en-US" sz="11200" dirty="0" smtClean="0"/>
            </a:br>
            <a:endParaRPr lang="en-US" sz="11200" dirty="0" smtClean="0"/>
          </a:p>
          <a:p>
            <a:r>
              <a:rPr lang="en-US" sz="11200" dirty="0" smtClean="0"/>
              <a:t>Video Chat</a:t>
            </a:r>
          </a:p>
          <a:p>
            <a:pPr marL="0" indent="0">
              <a:buNone/>
            </a:pPr>
            <a:r>
              <a:rPr lang="en-US" sz="4300" dirty="0" smtClean="0"/>
              <a:t/>
            </a:r>
            <a:br>
              <a:rPr lang="en-US" sz="4300" dirty="0" smtClean="0"/>
            </a:br>
            <a:endParaRPr lang="en-US" sz="4300" dirty="0" smtClean="0"/>
          </a:p>
          <a:p>
            <a:pPr marL="0" indent="0">
              <a:buNone/>
            </a:pPr>
            <a:r>
              <a:rPr lang="en-US" sz="4300" dirty="0" smtClean="0"/>
              <a:t/>
            </a:r>
            <a:br>
              <a:rPr lang="en-US" sz="4300" dirty="0" smtClean="0"/>
            </a:br>
            <a:endParaRPr lang="en-US" sz="4300" dirty="0" smtClean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71" y="2286000"/>
            <a:ext cx="6071809" cy="341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ZOOM?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285999"/>
            <a:ext cx="10181771" cy="4245429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Easier to use than Blackboard Collaborate </a:t>
            </a:r>
          </a:p>
          <a:p>
            <a:r>
              <a:rPr lang="en-US" sz="4000" dirty="0" smtClean="0"/>
              <a:t>More teacher-oriented tools than Skype or FaceTime</a:t>
            </a:r>
          </a:p>
          <a:p>
            <a:r>
              <a:rPr lang="en-US" sz="4000" dirty="0" smtClean="0"/>
              <a:t>Free (for basic functions)</a:t>
            </a:r>
          </a:p>
          <a:p>
            <a:r>
              <a:rPr lang="en-US" sz="4000" dirty="0" smtClean="0"/>
              <a:t>Free version allows for unlimited time with two participants in room.</a:t>
            </a:r>
          </a:p>
          <a:p>
            <a:r>
              <a:rPr lang="en-US" sz="4000" dirty="0" smtClean="0"/>
              <a:t>Easy to use for faculty and students</a:t>
            </a:r>
          </a:p>
          <a:p>
            <a:r>
              <a:rPr lang="en-US" sz="4000" dirty="0" smtClean="0"/>
              <a:t>Reliable</a:t>
            </a:r>
          </a:p>
          <a:p>
            <a:r>
              <a:rPr lang="en-US" sz="4000" dirty="0" smtClean="0"/>
              <a:t>Excellent technical support &amp; customer service</a:t>
            </a:r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2028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268</TotalTime>
  <Words>395</Words>
  <Application>Microsoft Office PowerPoint</Application>
  <PresentationFormat>Widescreen</PresentationFormat>
  <Paragraphs>66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Franklin Gothic Book</vt:lpstr>
      <vt:lpstr>Crop</vt:lpstr>
      <vt:lpstr>LPC S.O.M.a.t.i.c.s. pRESENTS</vt:lpstr>
      <vt:lpstr>What is this seminar about?</vt:lpstr>
      <vt:lpstr>The Purpose of Online Office Hours</vt:lpstr>
      <vt:lpstr>What Does the FA Contract Say?</vt:lpstr>
      <vt:lpstr>What Does the FA Contract Say?</vt:lpstr>
      <vt:lpstr>Brief Discussion: What is Regular Effective Contact?</vt:lpstr>
      <vt:lpstr>My Struggle with Holding Effective Online Office Hours</vt:lpstr>
      <vt:lpstr>My Struggles with Holding Effective Online Office Hours</vt:lpstr>
      <vt:lpstr>Why ZOOM?</vt:lpstr>
      <vt:lpstr>ZOOM Precautions</vt:lpstr>
      <vt:lpstr>A Demonstration of Online Office Hours Using ZOOM</vt:lpstr>
      <vt:lpstr>Thoughts and Reactions to Demonstration</vt:lpstr>
      <vt:lpstr>The Future of Online Office Hours</vt:lpstr>
      <vt:lpstr>The Future of Online Office Hours</vt:lpstr>
      <vt:lpstr>Concluding Thoughts, Remarks, or Questions</vt:lpstr>
      <vt:lpstr>You can access this PowerPoint in the Cloud here:</vt:lpstr>
      <vt:lpstr>LPC SOMATICS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LPC S.O.M.a.t.i.c.s. pRESENTS</dc:title>
  <dc:creator>Howard Blumenfeld</dc:creator>
  <cp:lastModifiedBy>Howard Blumenfeld</cp:lastModifiedBy>
  <cp:revision>28</cp:revision>
  <dcterms:created xsi:type="dcterms:W3CDTF">2016-09-25T03:23:26Z</dcterms:created>
  <dcterms:modified xsi:type="dcterms:W3CDTF">2016-09-25T07:55:03Z</dcterms:modified>
</cp:coreProperties>
</file>