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79" r:id="rId5"/>
    <p:sldId id="261" r:id="rId6"/>
    <p:sldId id="259" r:id="rId7"/>
    <p:sldId id="260" r:id="rId8"/>
    <p:sldId id="280" r:id="rId9"/>
    <p:sldId id="262" r:id="rId10"/>
    <p:sldId id="263" r:id="rId11"/>
    <p:sldId id="264" r:id="rId12"/>
    <p:sldId id="265" r:id="rId13"/>
    <p:sldId id="266" r:id="rId14"/>
    <p:sldId id="268" r:id="rId15"/>
    <p:sldId id="273" r:id="rId16"/>
    <p:sldId id="269" r:id="rId17"/>
    <p:sldId id="274" r:id="rId18"/>
    <p:sldId id="270" r:id="rId19"/>
    <p:sldId id="275" r:id="rId20"/>
    <p:sldId id="271" r:id="rId21"/>
    <p:sldId id="276" r:id="rId22"/>
    <p:sldId id="272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-306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99FEB-1B0D-E348-8723-EC1CE62305A5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2836D-AF40-3A43-A972-C57C3798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68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9D19B-05DB-C542-BED6-DC07168DAC9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58556-6CBE-D140-905B-2BDDE677F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58556-6CBE-D140-905B-2BDDE677F2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0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2/21/2017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and Revising SLOs with Best Practices in Mind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in this presentation comes from the</a:t>
            </a:r>
            <a:r>
              <a:rPr lang="en-US" i="1" dirty="0" smtClean="0"/>
              <a:t> Fundamentals of Assessment</a:t>
            </a:r>
            <a:r>
              <a:rPr lang="en-US" dirty="0" smtClean="0"/>
              <a:t> conference led by Dr.  Amy Driscoll and sponsored by ACCJC.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4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en-US" dirty="0" smtClean="0"/>
              <a:t>he SLO Committee recommends...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SLOs broad in scope, focusing on areas of knowledge, skills, or attitudes that are central to the course or program</a:t>
            </a:r>
          </a:p>
          <a:p>
            <a:r>
              <a:rPr lang="en-US" dirty="0" smtClean="0"/>
              <a:t>SLOs be measurable and use verbs from Bloom’s Taxonomy that show higher level thinking</a:t>
            </a:r>
          </a:p>
          <a:p>
            <a:r>
              <a:rPr lang="en-US" dirty="0" smtClean="0"/>
              <a:t>3-5 per course or program</a:t>
            </a:r>
          </a:p>
        </p:txBody>
      </p:sp>
    </p:spTree>
    <p:extLst>
      <p:ext uri="{BB962C8B-B14F-4D97-AF65-F5344CB8AC3E}">
        <p14:creationId xmlns:p14="http://schemas.microsoft.com/office/powerpoint/2010/main" val="19992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the verbs specific, observable, measurable, open to description and common understandings?</a:t>
            </a:r>
          </a:p>
          <a:p>
            <a:r>
              <a:rPr lang="en-US" dirty="0" smtClean="0"/>
              <a:t>Does the outcome describe one outcome rather than several at a time?</a:t>
            </a:r>
          </a:p>
          <a:p>
            <a:r>
              <a:rPr lang="en-US" dirty="0" smtClean="0"/>
              <a:t>Is it clear? Will students understand it?</a:t>
            </a:r>
          </a:p>
          <a:p>
            <a:r>
              <a:rPr lang="en-US" dirty="0" smtClean="0"/>
              <a:t>Does it allow for a “diverse array of methods” of assessment?* (American Association for Higher Education’s </a:t>
            </a:r>
            <a:r>
              <a:rPr lang="en-US" i="1" dirty="0" smtClean="0"/>
              <a:t>9 Principles of Good Practice for Assessing Student Learning</a:t>
            </a:r>
            <a:r>
              <a:rPr lang="en-US" dirty="0" smtClean="0"/>
              <a:t>)</a:t>
            </a:r>
          </a:p>
          <a:p>
            <a:pPr marL="1947672" lvl="8" indent="0">
              <a:buNone/>
            </a:pPr>
            <a:r>
              <a:rPr lang="en-US" dirty="0" smtClean="0"/>
              <a:t>			*exceptions may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9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of how ISLOs, PSLOs, and CSLOs might be linked.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ISLO: Students access, evaluate, and use information from technology sources.</a:t>
            </a:r>
          </a:p>
          <a:p>
            <a:r>
              <a:rPr lang="en-US" dirty="0" smtClean="0"/>
              <a:t>PSLO: Students access, evaluate, and use culinary information from technology sources.</a:t>
            </a:r>
          </a:p>
          <a:p>
            <a:r>
              <a:rPr lang="en-US" dirty="0" smtClean="0"/>
              <a:t>CSLO: Students access information from multiple technology sources.</a:t>
            </a:r>
          </a:p>
          <a:p>
            <a:r>
              <a:rPr lang="en-US" dirty="0" smtClean="0"/>
              <a:t>CSLO: Students evaluate information from multiple technology sources.</a:t>
            </a:r>
          </a:p>
          <a:p>
            <a:r>
              <a:rPr lang="en-US" dirty="0"/>
              <a:t>CSLO: Students </a:t>
            </a:r>
            <a:r>
              <a:rPr lang="en-US" dirty="0" smtClean="0"/>
              <a:t>use information </a:t>
            </a:r>
            <a:r>
              <a:rPr lang="en-US" dirty="0"/>
              <a:t>from multiple technology sources.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PSLOs might be the same as the CSLOs for the program’s “capstone” course(s).</a:t>
            </a:r>
          </a:p>
          <a:p>
            <a:r>
              <a:rPr lang="en-US" dirty="0" smtClean="0"/>
              <a:t>PSLOs can include other CSLOs if they are overarching</a:t>
            </a:r>
          </a:p>
          <a:p>
            <a:pPr lvl="1"/>
            <a:r>
              <a:rPr lang="en-US" dirty="0" smtClean="0"/>
              <a:t>Example: All Literature courses have the same CSLO, except content is noted as different. One English PSLO is this CSLO, minus the mention of the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strike="sngStrike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dirty="0" smtClean="0"/>
              <a:t>Students practice using technology to solve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strike="sngStrike" dirty="0" smtClean="0"/>
              <a:t>Students practice using technology to solve problems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212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work on writing skills for improvement</a:t>
            </a:r>
          </a:p>
          <a:p>
            <a:r>
              <a:rPr lang="en-US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dirty="0" smtClean="0"/>
              <a:t>Students compare their early writing with later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work on writing skills for improvement</a:t>
            </a:r>
          </a:p>
          <a:p>
            <a:r>
              <a:rPr lang="en-US" strike="sngStrike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strike="sngStrike" dirty="0" smtClean="0"/>
              <a:t>Students compare their early writing with later writing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42211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SLO?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51342"/>
          </a:xfrm>
        </p:spPr>
        <p:txBody>
          <a:bodyPr>
            <a:noAutofit/>
          </a:bodyPr>
          <a:lstStyle/>
          <a:p>
            <a:r>
              <a:rPr lang="en-US" sz="2100" dirty="0" smtClean="0"/>
              <a:t>According to the Academic Senate for California Community College’s </a:t>
            </a:r>
            <a:r>
              <a:rPr lang="en-US" sz="2100" i="1" dirty="0" smtClean="0"/>
              <a:t>SLO Terminology Glossary</a:t>
            </a:r>
            <a:r>
              <a:rPr lang="en-US" sz="2100" dirty="0" smtClean="0"/>
              <a:t>,  “Student </a:t>
            </a:r>
            <a:r>
              <a:rPr lang="en-US" sz="2100" dirty="0"/>
              <a:t>learning outcomes (SLOs) are the specific observable or measurable results that are expected subsequent to a learning experience. These outcomes may involve knowledge (cognitive), skills (behavioral), or attitudes (affective) that provide evidence that learning has occurred as a result of a specified course, program activity, or process. </a:t>
            </a:r>
            <a:r>
              <a:rPr lang="en-US" sz="2100" dirty="0" smtClean="0"/>
              <a:t> An </a:t>
            </a:r>
            <a:r>
              <a:rPr lang="en-US" sz="2100" dirty="0"/>
              <a:t>SLO refers to an overarching outcome for a course, program, degree or certificate, or student services area (such as the library). SLOs describe a student’s ability to synthesize many discreet skills using higher level thinking skills and to produce something that asks them to apply what they’ve learned. SLOs usually encompass a gathering together of smaller discrete objectives </a:t>
            </a:r>
            <a:r>
              <a:rPr lang="en-US" sz="2100" dirty="0" smtClean="0"/>
              <a:t>through </a:t>
            </a:r>
            <a:r>
              <a:rPr lang="en-US" sz="2100" dirty="0"/>
              <a:t>analysis, evaluation and synthesis into more sophisticated skills and abilities</a:t>
            </a:r>
            <a:r>
              <a:rPr lang="en-US" sz="2100" dirty="0" smtClean="0"/>
              <a:t>.” </a:t>
            </a:r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37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dirty="0" smtClean="0"/>
              <a:t>Students serve in community agencies to become aware of community needs</a:t>
            </a:r>
          </a:p>
          <a:p>
            <a:r>
              <a:rPr lang="en-US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strike="sngStrike" dirty="0" smtClean="0"/>
              <a:t>Students serve in community agencies to become aware of community needs</a:t>
            </a:r>
          </a:p>
          <a:p>
            <a:r>
              <a:rPr lang="en-US" strike="sngStrike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55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22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strike="sngStrike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60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final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include the following language in the beginning of your learning outcomes in </a:t>
            </a:r>
            <a:r>
              <a:rPr lang="en-US" dirty="0" err="1" smtClean="0"/>
              <a:t>eLumen</a:t>
            </a:r>
            <a:endParaRPr lang="en-US" dirty="0" smtClean="0"/>
          </a:p>
          <a:p>
            <a:pPr lvl="1"/>
            <a:r>
              <a:rPr lang="en-US" dirty="0" smtClean="0"/>
              <a:t>“Upon completion of [course or program degree/certificate],...)</a:t>
            </a:r>
          </a:p>
          <a:p>
            <a:pPr lvl="2"/>
            <a:r>
              <a:rPr lang="en-US" dirty="0" smtClean="0"/>
              <a:t>Upon completion of English 7, the student will be able to...</a:t>
            </a:r>
          </a:p>
          <a:p>
            <a:pPr lvl="2"/>
            <a:r>
              <a:rPr lang="en-US" dirty="0" smtClean="0"/>
              <a:t>Upon completion of the English AA degree, the student will be able to...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5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same glossary, objectives “are </a:t>
            </a:r>
            <a:r>
              <a:rPr lang="en-US" dirty="0"/>
              <a:t>small steps that lead toward a goal, for instance the discrete course content that faculty cover within a discipline. Objectives are usually more numerous and create a framework for the overarching student learning outcomes which address synthesizing, evaluating and analyzing many of the objectives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b="1" dirty="0" smtClean="0"/>
              <a:t>CSLO for English 4: </a:t>
            </a:r>
            <a:r>
              <a:rPr lang="en-US" b="1" dirty="0"/>
              <a:t>Identify and evaluate implied arguments in college-level literary texts. </a:t>
            </a:r>
          </a:p>
          <a:p>
            <a:r>
              <a:rPr lang="en-US" u="sng" dirty="0" smtClean="0"/>
              <a:t>Some measurable objectives that lead to the CSLO:</a:t>
            </a:r>
          </a:p>
          <a:p>
            <a:r>
              <a:rPr lang="en-US" dirty="0" smtClean="0"/>
              <a:t>Identify </a:t>
            </a:r>
            <a:r>
              <a:rPr lang="en-US" dirty="0"/>
              <a:t>unstated premises and hidden assumptions which arise from the social, historical, moral, cultural, psychological, or aesthetic perspectives and contexts. </a:t>
            </a:r>
          </a:p>
          <a:p>
            <a:r>
              <a:rPr lang="en-US" dirty="0"/>
              <a:t>E</a:t>
            </a:r>
            <a:r>
              <a:rPr lang="en-US" dirty="0" smtClean="0"/>
              <a:t>xplain</a:t>
            </a:r>
            <a:r>
              <a:rPr lang="en-US" dirty="0"/>
              <a:t>, analyze, and apply a literary argument and related critical evaluation using logical patterns of reasoning, such as induction and deduction. </a:t>
            </a:r>
          </a:p>
          <a:p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logical and literary fallacies in </a:t>
            </a:r>
            <a:r>
              <a:rPr lang="en-US" dirty="0" smtClean="0"/>
              <a:t>fiction</a:t>
            </a:r>
          </a:p>
          <a:p>
            <a:r>
              <a:rPr lang="en-US" dirty="0"/>
              <a:t>D</a:t>
            </a:r>
            <a:r>
              <a:rPr lang="en-US" dirty="0" smtClean="0"/>
              <a:t>istinguish </a:t>
            </a:r>
            <a:r>
              <a:rPr lang="en-US" dirty="0"/>
              <a:t>between fact, inference, and judgment, recognizing that many reasonable inferences can be derived from the same facts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585" y="274638"/>
            <a:ext cx="805341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easier way to think about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out</a:t>
            </a:r>
            <a:r>
              <a:rPr lang="en-US" dirty="0" smtClean="0"/>
              <a:t>come clarifies what students come </a:t>
            </a:r>
            <a:r>
              <a:rPr lang="en-US" u="sng" dirty="0" smtClean="0"/>
              <a:t>out</a:t>
            </a:r>
            <a:r>
              <a:rPr lang="en-US" dirty="0" smtClean="0"/>
              <a:t> of the course, program, or institution with. Students are often able to produce or do something as a result.</a:t>
            </a:r>
          </a:p>
          <a:p>
            <a:r>
              <a:rPr lang="en-US" dirty="0" smtClean="0"/>
              <a:t>What do you want students to be able to do when they leave the course?</a:t>
            </a:r>
            <a:r>
              <a:rPr lang="en-US" dirty="0"/>
              <a:t> </a:t>
            </a:r>
            <a:r>
              <a:rPr lang="en-US" dirty="0" smtClean="0"/>
              <a:t>How will they apply what they’ve learned?</a:t>
            </a:r>
          </a:p>
        </p:txBody>
      </p:sp>
    </p:spTree>
    <p:extLst>
      <p:ext uri="{BB962C8B-B14F-4D97-AF65-F5344CB8AC3E}">
        <p14:creationId xmlns:p14="http://schemas.microsoft.com/office/powerpoint/2010/main" val="19569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Bigger picture: How SLOs fit in the assessment cycle</a:t>
            </a:r>
            <a:endParaRPr lang="en-US" dirty="0"/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1307171" y="2527304"/>
            <a:ext cx="211214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Develop, modify, or review a curriculum, course, program, or service</a:t>
            </a: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2025823" y="4466740"/>
            <a:ext cx="21121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Determine refinements based on outcomes data</a:t>
            </a:r>
            <a:endParaRPr lang="en-US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332065" y="4818905"/>
            <a:ext cx="21121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Collect, discuss, and analyze data. 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626128" y="2745922"/>
            <a:ext cx="211214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Design and Measure Student Learning as a result of the Curriculum, </a:t>
            </a:r>
            <a:r>
              <a:rPr lang="en-US" dirty="0" smtClean="0"/>
              <a:t>Course, </a:t>
            </a:r>
            <a:r>
              <a:rPr lang="en-US" dirty="0"/>
              <a:t>or Program </a:t>
            </a: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3990126" y="1568410"/>
            <a:ext cx="21121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 or modify Student Learning Outcomes </a:t>
            </a:r>
            <a:r>
              <a:rPr lang="en-US" dirty="0" smtClean="0"/>
              <a:t>(SLOs) 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2353697">
            <a:off x="6118629" y="2217736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4249026">
            <a:off x="2187008" y="3976247"/>
            <a:ext cx="685803" cy="24132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1135249">
            <a:off x="4366503" y="4967080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8402910">
            <a:off x="6906722" y="4364389"/>
            <a:ext cx="558027" cy="3133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428174">
            <a:off x="2970710" y="2025741"/>
            <a:ext cx="937974" cy="20922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58159" y="5857056"/>
            <a:ext cx="22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ASCCC SLO Terminology Glossary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031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Institutional mission and values</a:t>
            </a:r>
          </a:p>
          <a:p>
            <a:r>
              <a:rPr lang="en-US" dirty="0" smtClean="0"/>
              <a:t>National and international priorities</a:t>
            </a:r>
          </a:p>
          <a:p>
            <a:r>
              <a:rPr lang="en-US" dirty="0" smtClean="0"/>
              <a:t>Disciplinary associations</a:t>
            </a:r>
          </a:p>
          <a:p>
            <a:r>
              <a:rPr lang="en-US" dirty="0" smtClean="0"/>
              <a:t>Bloom’s Taxonomy</a:t>
            </a:r>
          </a:p>
          <a:p>
            <a:r>
              <a:rPr lang="en-US" dirty="0" smtClean="0"/>
              <a:t>Faculty interest, commitments, and expertise</a:t>
            </a:r>
          </a:p>
          <a:p>
            <a:r>
              <a:rPr lang="en-US" dirty="0" smtClean="0"/>
              <a:t>Employer feedback</a:t>
            </a:r>
          </a:p>
          <a:p>
            <a:r>
              <a:rPr lang="en-US" dirty="0" smtClean="0"/>
              <a:t>Alumni feedback</a:t>
            </a:r>
          </a:p>
          <a:p>
            <a:r>
              <a:rPr lang="en-US" dirty="0" smtClean="0"/>
              <a:t>Student feedback</a:t>
            </a:r>
          </a:p>
          <a:p>
            <a:r>
              <a:rPr lang="en-US" dirty="0" smtClean="0"/>
              <a:t>Accreditation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your major assignments in a course. In a sentence or two, what is the student proving upon successful completion of the assignment?</a:t>
            </a:r>
          </a:p>
          <a:p>
            <a:pPr lvl="1"/>
            <a:r>
              <a:rPr lang="en-US" dirty="0" smtClean="0"/>
              <a:t>The student will be able to...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7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o</a:t>
            </a:r>
            <a:r>
              <a:rPr lang="en-US" dirty="0" smtClean="0"/>
              <a:t>utcomes are not...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of learning activities</a:t>
            </a:r>
          </a:p>
          <a:p>
            <a:r>
              <a:rPr lang="en-US" dirty="0" smtClean="0"/>
              <a:t>Descriptions of curriculum content</a:t>
            </a:r>
          </a:p>
          <a:p>
            <a:r>
              <a:rPr lang="en-US" dirty="0" smtClean="0"/>
              <a:t>Descriptions of a course or program</a:t>
            </a:r>
          </a:p>
          <a:p>
            <a:r>
              <a:rPr lang="en-US" dirty="0" smtClean="0"/>
              <a:t>Descriptions of the learning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205</TotalTime>
  <Words>1196</Words>
  <Application>Microsoft Office PowerPoint</Application>
  <PresentationFormat>On-screen Show (4:3)</PresentationFormat>
  <Paragraphs>112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Gill Sans MT</vt:lpstr>
      <vt:lpstr>Verdana</vt:lpstr>
      <vt:lpstr>Wingdings 2</vt:lpstr>
      <vt:lpstr>Solstice</vt:lpstr>
      <vt:lpstr>Writing and Revising SLOs with Best Practices in Mind</vt:lpstr>
      <vt:lpstr>What is an SLO?</vt:lpstr>
      <vt:lpstr>What is an objective?</vt:lpstr>
      <vt:lpstr>An example</vt:lpstr>
      <vt:lpstr>A easier way to think about outcomes</vt:lpstr>
      <vt:lpstr>Bigger picture: How SLOs fit in the assessment cycle</vt:lpstr>
      <vt:lpstr>Sources of outcomes</vt:lpstr>
      <vt:lpstr>One approach</vt:lpstr>
      <vt:lpstr>Learning outcomes are not...</vt:lpstr>
      <vt:lpstr>The SLO Committee recommends...</vt:lpstr>
      <vt:lpstr>Examining SLOs</vt:lpstr>
      <vt:lpstr>An example of how ISLOs, PSLOs, and CSLOs might be linked.</vt:lpstr>
      <vt:lpstr>PowerPoint Presentation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One final note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and Revising SLOs with Best Practices in Mind</dc:title>
  <dc:creator>User</dc:creator>
  <cp:lastModifiedBy>staff</cp:lastModifiedBy>
  <cp:revision>14</cp:revision>
  <dcterms:created xsi:type="dcterms:W3CDTF">2017-02-21T01:58:24Z</dcterms:created>
  <dcterms:modified xsi:type="dcterms:W3CDTF">2017-02-21T23:18:19Z</dcterms:modified>
</cp:coreProperties>
</file>