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lvl1pPr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1pPr>
    <a:lvl2pPr indent="2286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2pPr>
    <a:lvl3pPr indent="4572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3pPr>
    <a:lvl4pPr indent="6858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4pPr>
    <a:lvl5pPr indent="9144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5pPr>
    <a:lvl6pPr indent="11430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6pPr>
    <a:lvl7pPr indent="13716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7pPr>
    <a:lvl8pPr indent="16002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8pPr>
    <a:lvl9pPr indent="18288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4601299999999998E-2"/>
          <c:y val="4.3226300000000002E-2"/>
          <c:w val="0.94539899999999999"/>
          <c:h val="0.824725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v/>
          </c:tx>
          <c:spPr>
            <a:solidFill>
              <a:srgbClr val="4C6372">
                <a:alpha val="75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2032-413A-A3C5-623D81A8FC59}"/>
              </c:ext>
            </c:extLst>
          </c:dPt>
          <c:dPt>
            <c:idx val="1"/>
            <c:invertIfNegative val="1"/>
            <c:bubble3D val="0"/>
            <c:spPr>
              <a:solidFill>
                <a:srgbClr val="75863C">
                  <a:alpha val="9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32-413A-A3C5-623D81A8FC59}"/>
              </c:ext>
            </c:extLst>
          </c:dPt>
          <c:dPt>
            <c:idx val="2"/>
            <c:invertIfNegative val="1"/>
            <c:bubble3D val="0"/>
            <c:spPr>
              <a:solidFill>
                <a:srgbClr val="BE8620">
                  <a:alpha val="7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32-413A-A3C5-623D81A8FC59}"/>
              </c:ext>
            </c:extLst>
          </c:dPt>
          <c:dPt>
            <c:idx val="3"/>
            <c:invertIfNegative val="1"/>
            <c:bubble3D val="0"/>
            <c:spPr>
              <a:solidFill>
                <a:srgbClr val="964000">
                  <a:alpha val="7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32-413A-A3C5-623D81A8FC59}"/>
              </c:ext>
            </c:extLst>
          </c:dPt>
          <c:cat>
            <c:strLit>
              <c:ptCount val="4"/>
              <c:pt idx="0">
                <c:v>Latino</c:v>
              </c:pt>
              <c:pt idx="1">
                <c:v>Black</c:v>
              </c:pt>
              <c:pt idx="2">
                <c:v>White</c:v>
              </c:pt>
              <c:pt idx="3">
                <c:v>Asian</c:v>
              </c:pt>
            </c:strLit>
          </c:cat>
          <c:val>
            <c:numLit>
              <c:formatCode>General</c:formatCode>
              <c:ptCount val="4"/>
              <c:pt idx="0">
                <c:v>30.2</c:v>
              </c:pt>
              <c:pt idx="1">
                <c:v>32.1</c:v>
              </c:pt>
              <c:pt idx="2">
                <c:v>39.799999999999997</c:v>
              </c:pt>
              <c:pt idx="3">
                <c:v>43.4</c:v>
              </c:pt>
            </c:numLit>
          </c:val>
          <c:extLst>
            <c:ext xmlns:c16="http://schemas.microsoft.com/office/drawing/2014/chart" uri="{C3380CC4-5D6E-409C-BE32-E72D297353CC}">
              <c16:uniqueId val="{00000008-2032-413A-A3C5-623D81A8F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40"/>
        <c:axId val="173600624"/>
        <c:axId val="1"/>
      </c:barChart>
      <c:catAx>
        <c:axId val="173600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C5C5C5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400" b="0" i="0" u="none" strike="noStrike">
                <a:solidFill>
                  <a:srgbClr val="363929"/>
                </a:solidFill>
                <a:effectLst/>
                <a:latin typeface="Optima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C5C5C5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400" b="0" i="0" u="none" strike="noStrike">
                <a:solidFill>
                  <a:srgbClr val="363929"/>
                </a:solidFill>
                <a:effectLst/>
                <a:latin typeface="Optima"/>
              </a:defRPr>
            </a:pPr>
            <a:endParaRPr lang="en-US"/>
          </a:p>
        </c:txPr>
        <c:crossAx val="173600624"/>
        <c:crosses val="autoZero"/>
        <c:crossBetween val="between"/>
        <c:majorUnit val="11"/>
        <c:minorUnit val="5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0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0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0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0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Ph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1pPr>
      <a:lvl2pPr indent="2286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2pPr>
      <a:lvl3pPr indent="4572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3pPr>
      <a:lvl4pPr indent="6858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4pPr>
      <a:lvl5pPr indent="9144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5pPr>
      <a:lvl6pPr indent="11430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6pPr>
      <a:lvl7pPr indent="13716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7pPr>
      <a:lvl8pPr indent="16002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8pPr>
      <a:lvl9pPr indent="18288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9pPr>
    </p:titleStyle>
    <p:bodyStyle>
      <a:lvl1pPr marL="5461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1pPr>
      <a:lvl2pPr marL="10922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2pPr>
      <a:lvl3pPr marL="16383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3pPr>
      <a:lvl4pPr marL="21844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4pPr>
      <a:lvl5pPr marL="27305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5pPr>
      <a:lvl6pPr marL="32766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6pPr>
      <a:lvl7pPr marL="38227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7pPr>
      <a:lvl8pPr marL="43688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8pPr>
      <a:lvl9pPr marL="49149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9pPr>
    </p:bodyStyle>
    <p:otherStyle>
      <a:lvl1pPr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1pPr>
      <a:lvl2pPr indent="228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2pPr>
      <a:lvl3pPr indent="457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3pPr>
      <a:lvl4pPr indent="685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4pPr>
      <a:lvl5pPr indent="9144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5pPr>
      <a:lvl6pPr indent="11430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6pPr>
      <a:lvl7pPr indent="1371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7pPr>
      <a:lvl8pPr indent="1600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8pPr>
      <a:lvl9pPr indent="1828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361188">
              <a:tabLst>
                <a:tab pos="1168400" algn="l"/>
              </a:tabLst>
              <a:defRPr sz="7426">
                <a:effectLst>
                  <a:outerShdw blurRad="20066" dist="20066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26">
                <a:solidFill>
                  <a:srgbClr val="363929"/>
                </a:solidFill>
                <a:effectLst>
                  <a:outerShdw blurRad="20066" dist="20066" dir="2700000" rotWithShape="0">
                    <a:srgbClr val="FFFFFF">
                      <a:alpha val="50000"/>
                    </a:srgbClr>
                  </a:outerShdw>
                </a:effectLst>
              </a:rPr>
              <a:t>Teaching Men of Color in the Community College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An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3545" y="6502116"/>
            <a:ext cx="8181833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1" u="none" strike="noStrike" cap="none" spc="0" normalizeH="0" baseline="0" dirty="0" smtClean="0">
                <a:ln>
                  <a:noFill/>
                </a:ln>
                <a:solidFill>
                  <a:srgbClr val="363929"/>
                </a:solidFill>
                <a:effectLst/>
                <a:uFillTx/>
                <a:sym typeface="Optima"/>
              </a:rPr>
              <a:t>Erick Bell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Kali </a:t>
            </a:r>
            <a:r>
              <a:rPr lang="en-US" i="1" dirty="0" err="1" smtClean="0"/>
              <a:t>Rippel</a:t>
            </a:r>
            <a:endParaRPr lang="en-US" i="1" dirty="0" smtClean="0"/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1" u="none" strike="noStrike" cap="none" spc="0" normalizeH="0" baseline="0" dirty="0" smtClean="0">
                <a:ln>
                  <a:noFill/>
                </a:ln>
                <a:solidFill>
                  <a:srgbClr val="363929"/>
                </a:solidFill>
                <a:effectLst/>
                <a:uFillTx/>
                <a:sym typeface="Optima"/>
              </a:rPr>
              <a:t>Michelle Gonzales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i="1" dirty="0"/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1" u="none" strike="noStrike" cap="none" spc="0" normalizeH="0" baseline="0" dirty="0" smtClean="0">
                <a:ln>
                  <a:noFill/>
                </a:ln>
                <a:solidFill>
                  <a:srgbClr val="363929"/>
                </a:solidFill>
                <a:effectLst/>
                <a:uFillTx/>
                <a:sym typeface="Optima"/>
              </a:rPr>
              <a:t>September 27, 2016</a:t>
            </a:r>
            <a:endParaRPr kumimoji="0" lang="en-US" sz="3000" b="0" i="1" u="none" strike="noStrike" cap="none" spc="0" normalizeH="0" baseline="0" dirty="0">
              <a:ln>
                <a:noFill/>
              </a:ln>
              <a:solidFill>
                <a:srgbClr val="363929"/>
              </a:solidFill>
              <a:effectLst/>
              <a:uFillTx/>
              <a:sym typeface="Optim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2"/>
          <p:cNvGrpSpPr/>
          <p:nvPr/>
        </p:nvGrpSpPr>
        <p:grpSpPr>
          <a:xfrm>
            <a:off x="6223000" y="1075331"/>
            <a:ext cx="6533334" cy="8635987"/>
            <a:chOff x="-152400" y="-152400"/>
            <a:chExt cx="6533332" cy="8635985"/>
          </a:xfrm>
        </p:grpSpPr>
        <p:pic>
          <p:nvPicPr>
            <p:cNvPr id="101" name="7A314FE0-3D2D-496B-AD63-EBE14310DCF7-L0-001.png"/>
            <p:cNvPicPr/>
            <p:nvPr/>
          </p:nvPicPr>
          <p:blipFill>
            <a:blip r:embed="rId2">
              <a:extLst/>
            </a:blip>
            <a:srcRect l="234" r="234"/>
            <a:stretch>
              <a:fillRect/>
            </a:stretch>
          </p:blipFill>
          <p:spPr>
            <a:xfrm>
              <a:off x="0" y="0"/>
              <a:ext cx="6228533" cy="83438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0" name="Picture 9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6533333" cy="8635986"/>
            </a:xfrm>
            <a:prstGeom prst="rect">
              <a:avLst/>
            </a:prstGeom>
            <a:effectLst/>
          </p:spPr>
        </p:pic>
      </p:grp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1549400" y="2628900"/>
            <a:ext cx="4114800" cy="4114800"/>
          </a:xfrm>
          <a:prstGeom prst="rect">
            <a:avLst/>
          </a:prstGeom>
        </p:spPr>
        <p:txBody>
          <a:bodyPr/>
          <a:lstStyle>
            <a:lvl1pPr defTabSz="406908">
              <a:tabLst>
                <a:tab pos="1320800" algn="l"/>
              </a:tabLst>
              <a:defRPr sz="3738" b="1" i="1">
                <a:effectLst>
                  <a:outerShdw blurRad="22606" dist="22606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effectLst/>
              </a:defRPr>
            </a:pPr>
            <a:r>
              <a:rPr sz="3738" b="1" i="1">
                <a:solidFill>
                  <a:srgbClr val="363929"/>
                </a:solidFill>
                <a:effectLst>
                  <a:outerShdw blurRad="22606" dist="22606" dir="2700000" rotWithShape="0">
                    <a:srgbClr val="FFFFFF">
                      <a:alpha val="50000"/>
                    </a:srgbClr>
                  </a:outerShdw>
                </a:effectLst>
              </a:rPr>
              <a:t>"Some people want it to happen, some wish it would happen, and others make it happen" - Micheal Jordan</a:t>
            </a:r>
          </a:p>
        </p:txBody>
      </p:sp>
      <p:sp>
        <p:nvSpPr>
          <p:cNvPr id="104" name="Shape 104"/>
          <p:cNvSpPr/>
          <p:nvPr/>
        </p:nvSpPr>
        <p:spPr>
          <a:xfrm>
            <a:off x="2762250" y="7473950"/>
            <a:ext cx="3454400" cy="1466850"/>
          </a:xfrm>
          <a:prstGeom prst="rightArrow">
            <a:avLst>
              <a:gd name="adj1" fmla="val 30667"/>
              <a:gd name="adj2" fmla="val 100000"/>
            </a:avLst>
          </a:prstGeom>
          <a:solidFill>
            <a:srgbClr val="F1292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The Equity Gap</a:t>
            </a:r>
          </a:p>
        </p:txBody>
      </p:sp>
      <p:graphicFrame>
        <p:nvGraphicFramePr>
          <p:cNvPr id="41" name="Chart 41"/>
          <p:cNvGraphicFramePr/>
          <p:nvPr/>
        </p:nvGraphicFramePr>
        <p:xfrm>
          <a:off x="1085403" y="1635498"/>
          <a:ext cx="10916159" cy="834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Sub>
          <a:bldChart bld="seriesEl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846166" y="407864"/>
            <a:ext cx="3527159" cy="5145673"/>
            <a:chOff x="-203200" y="-215899"/>
            <a:chExt cx="3527158" cy="5145672"/>
          </a:xfrm>
        </p:grpSpPr>
        <p:pic>
          <p:nvPicPr>
            <p:cNvPr id="44" name="5A2F2A16-02FF-41C5-A0F8-2D776A409EE1-L0-001.jpeg"/>
            <p:cNvPicPr/>
            <p:nvPr/>
          </p:nvPicPr>
          <p:blipFill>
            <a:blip r:embed="rId2">
              <a:extLst/>
            </a:blip>
            <a:srcRect l="27932" r="27932"/>
            <a:stretch>
              <a:fillRect/>
            </a:stretch>
          </p:blipFill>
          <p:spPr>
            <a:xfrm>
              <a:off x="0" y="0"/>
              <a:ext cx="3120759" cy="47138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" name="Picture 4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3527159" cy="5145673"/>
            </a:xfrm>
            <a:prstGeom prst="rect">
              <a:avLst/>
            </a:prstGeom>
            <a:effectLst/>
          </p:spPr>
        </p:pic>
      </p:grpSp>
      <p:grpSp>
        <p:nvGrpSpPr>
          <p:cNvPr id="48" name="Group 48"/>
          <p:cNvGrpSpPr/>
          <p:nvPr/>
        </p:nvGrpSpPr>
        <p:grpSpPr>
          <a:xfrm>
            <a:off x="5343215" y="592895"/>
            <a:ext cx="3829264" cy="2695455"/>
            <a:chOff x="-203199" y="-215899"/>
            <a:chExt cx="3829263" cy="2695453"/>
          </a:xfrm>
        </p:grpSpPr>
        <p:pic>
          <p:nvPicPr>
            <p:cNvPr id="47" name="15CA2892-9647-4EA2-BF51-1C78B4F12AA3-L0-001.jpeg"/>
            <p:cNvPicPr/>
            <p:nvPr/>
          </p:nvPicPr>
          <p:blipFill>
            <a:blip r:embed="rId4">
              <a:extLst/>
            </a:blip>
            <a:srcRect t="275" b="275"/>
            <a:stretch>
              <a:fillRect/>
            </a:stretch>
          </p:blipFill>
          <p:spPr>
            <a:xfrm>
              <a:off x="0" y="0"/>
              <a:ext cx="3422864" cy="22636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" name="Picture 45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03200" y="-215900"/>
              <a:ext cx="3829264" cy="2695454"/>
            </a:xfrm>
            <a:prstGeom prst="rect">
              <a:avLst/>
            </a:prstGeom>
            <a:effectLst/>
          </p:spPr>
        </p:pic>
      </p:grpSp>
      <p:grpSp>
        <p:nvGrpSpPr>
          <p:cNvPr id="51" name="Group 51"/>
          <p:cNvGrpSpPr/>
          <p:nvPr/>
        </p:nvGrpSpPr>
        <p:grpSpPr>
          <a:xfrm>
            <a:off x="8716116" y="3483160"/>
            <a:ext cx="3959600" cy="3710220"/>
            <a:chOff x="-203199" y="-215900"/>
            <a:chExt cx="3959599" cy="3710218"/>
          </a:xfrm>
        </p:grpSpPr>
        <p:pic>
          <p:nvPicPr>
            <p:cNvPr id="50" name="51B6ECE4-B3D8-4B31-8347-449F6842DA2E-L0-001.jpeg"/>
            <p:cNvPicPr/>
            <p:nvPr/>
          </p:nvPicPr>
          <p:blipFill>
            <a:blip r:embed="rId6">
              <a:extLst/>
            </a:blip>
            <a:srcRect l="19552" r="19552"/>
            <a:stretch>
              <a:fillRect/>
            </a:stretch>
          </p:blipFill>
          <p:spPr>
            <a:xfrm>
              <a:off x="0" y="0"/>
              <a:ext cx="3553200" cy="32784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" name="Picture 48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03200" y="-215900"/>
              <a:ext cx="3959600" cy="3710219"/>
            </a:xfrm>
            <a:prstGeom prst="rect">
              <a:avLst/>
            </a:prstGeom>
            <a:effectLst/>
          </p:spPr>
        </p:pic>
      </p:grpSp>
      <p:grpSp>
        <p:nvGrpSpPr>
          <p:cNvPr id="54" name="Group 54"/>
          <p:cNvGrpSpPr/>
          <p:nvPr/>
        </p:nvGrpSpPr>
        <p:grpSpPr>
          <a:xfrm>
            <a:off x="2905236" y="5648829"/>
            <a:ext cx="5913541" cy="3529567"/>
            <a:chOff x="-203200" y="-215899"/>
            <a:chExt cx="5913539" cy="3529565"/>
          </a:xfrm>
        </p:grpSpPr>
        <p:pic>
          <p:nvPicPr>
            <p:cNvPr id="53" name="B9B2611D-244D-417F-ACE3-582B36F0F67C-L0-001.jpe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507140" cy="30977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" name="Picture 51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203200" y="-215900"/>
              <a:ext cx="5913540" cy="352956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/>
          <p:cNvGrpSpPr/>
          <p:nvPr/>
        </p:nvGrpSpPr>
        <p:grpSpPr>
          <a:xfrm rot="16200000">
            <a:off x="7236967" y="2641599"/>
            <a:ext cx="4421633" cy="6045201"/>
            <a:chOff x="-203200" y="-215900"/>
            <a:chExt cx="4421632" cy="6045200"/>
          </a:xfrm>
        </p:grpSpPr>
        <p:pic>
          <p:nvPicPr>
            <p:cNvPr id="57" name="3C03ABD3-642E-4AF4-9322-76C2AF1153BC-L0-001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015185" cy="5613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6" name="Picture 5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4421633" cy="6045200"/>
            </a:xfrm>
            <a:prstGeom prst="rect">
              <a:avLst/>
            </a:prstGeom>
            <a:effectLst/>
          </p:spPr>
        </p:pic>
      </p:grp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Four essential elements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Challenge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Support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High expectations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Authentic care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Part 1: Contextual foundation </a:t>
            </a:r>
          </a:p>
        </p:txBody>
      </p:sp>
      <p:grpSp>
        <p:nvGrpSpPr>
          <p:cNvPr id="65" name="Group 65"/>
          <p:cNvGrpSpPr/>
          <p:nvPr/>
        </p:nvGrpSpPr>
        <p:grpSpPr>
          <a:xfrm rot="1160017">
            <a:off x="2489200" y="2209800"/>
            <a:ext cx="3187700" cy="3213100"/>
            <a:chOff x="-203200" y="-215899"/>
            <a:chExt cx="3187700" cy="3213100"/>
          </a:xfrm>
        </p:grpSpPr>
        <p:pic>
          <p:nvPicPr>
            <p:cNvPr id="64" name="6929B616-055D-4696-A1E4-82A79C13C287-L0-001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781300" cy="2781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3" name="Picture 6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3187700" cy="3213100"/>
            </a:xfrm>
            <a:prstGeom prst="rect">
              <a:avLst/>
            </a:prstGeom>
            <a:effectLst/>
          </p:spPr>
        </p:pic>
      </p:grpSp>
      <p:grpSp>
        <p:nvGrpSpPr>
          <p:cNvPr id="68" name="Group 68"/>
          <p:cNvGrpSpPr/>
          <p:nvPr/>
        </p:nvGrpSpPr>
        <p:grpSpPr>
          <a:xfrm rot="20639729">
            <a:off x="2425700" y="6029298"/>
            <a:ext cx="4145047" cy="2754294"/>
            <a:chOff x="-203200" y="-215900"/>
            <a:chExt cx="4145046" cy="2754292"/>
          </a:xfrm>
        </p:grpSpPr>
        <p:pic>
          <p:nvPicPr>
            <p:cNvPr id="67" name="0F5C757C-CD0D-4ED1-901F-2122A785D61D-L0-001.jpe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3738648" cy="232249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6" name="Picture 65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03201" y="-215900"/>
              <a:ext cx="4145048" cy="2754293"/>
            </a:xfrm>
            <a:prstGeom prst="rect">
              <a:avLst/>
            </a:prstGeom>
            <a:effectLst/>
          </p:spPr>
        </p:pic>
      </p:grpSp>
      <p:grpSp>
        <p:nvGrpSpPr>
          <p:cNvPr id="71" name="Group 71"/>
          <p:cNvGrpSpPr/>
          <p:nvPr/>
        </p:nvGrpSpPr>
        <p:grpSpPr>
          <a:xfrm rot="1011136">
            <a:off x="8846901" y="6116803"/>
            <a:ext cx="3103919" cy="3306597"/>
            <a:chOff x="-203200" y="-215899"/>
            <a:chExt cx="3103917" cy="3306596"/>
          </a:xfrm>
        </p:grpSpPr>
        <p:pic>
          <p:nvPicPr>
            <p:cNvPr id="70" name="DC80A3DC-FFB4-40AA-903B-8A05A7A3D6D4-L0-001.jpe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2697519" cy="28747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9" name="Picture 68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03201" y="-215900"/>
              <a:ext cx="3103919" cy="3306597"/>
            </a:xfrm>
            <a:prstGeom prst="rect">
              <a:avLst/>
            </a:prstGeom>
            <a:effectLst/>
          </p:spPr>
        </p:pic>
      </p:grpSp>
      <p:grpSp>
        <p:nvGrpSpPr>
          <p:cNvPr id="74" name="Group 74"/>
          <p:cNvGrpSpPr/>
          <p:nvPr/>
        </p:nvGrpSpPr>
        <p:grpSpPr>
          <a:xfrm rot="21009987">
            <a:off x="7752260" y="2252672"/>
            <a:ext cx="4349628" cy="3416520"/>
            <a:chOff x="-203199" y="-215900"/>
            <a:chExt cx="4349626" cy="3416518"/>
          </a:xfrm>
        </p:grpSpPr>
        <p:pic>
          <p:nvPicPr>
            <p:cNvPr id="73" name="8382BAE8-56F9-43F8-92E2-CF2E98729F66-L0-001.jpe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3943227" cy="29847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2" name="Picture 71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203200" y="-215900"/>
              <a:ext cx="4349627" cy="34165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 animBg="1" advAuto="0"/>
      <p:bldP spid="68" grpId="3" animBg="1" advAuto="0"/>
      <p:bldP spid="71" grpId="4" animBg="1" advAuto="0"/>
      <p:bldP spid="74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8"/>
          <p:cNvGrpSpPr/>
          <p:nvPr/>
        </p:nvGrpSpPr>
        <p:grpSpPr>
          <a:xfrm>
            <a:off x="7160767" y="3985883"/>
            <a:ext cx="4795335" cy="3735717"/>
            <a:chOff x="-203199" y="-229583"/>
            <a:chExt cx="4795334" cy="3735716"/>
          </a:xfrm>
        </p:grpSpPr>
        <p:pic>
          <p:nvPicPr>
            <p:cNvPr id="77" name="B45470D3-379F-4A19-8B5F-8479E7B59A9C-L0-001.pn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4388935" cy="30683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6" name="Picture 7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1" y="-229584"/>
              <a:ext cx="4795336" cy="3735718"/>
            </a:xfrm>
            <a:prstGeom prst="rect">
              <a:avLst/>
            </a:prstGeom>
            <a:effectLst/>
          </p:spPr>
        </p:pic>
      </p:grp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11479">
              <a:tabLst>
                <a:tab pos="1333500" algn="l"/>
              </a:tabLst>
              <a:defRPr sz="6119">
                <a:effectLst>
                  <a:outerShdw blurRad="22860" dist="2286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363929"/>
                </a:solidFill>
                <a:effectLst>
                  <a:outerShdw blurRad="22860" dist="22860" dir="2700000" rotWithShape="0">
                    <a:srgbClr val="FFFFFF">
                      <a:alpha val="50000"/>
                    </a:srgbClr>
                  </a:outerShdw>
                </a:effectLst>
              </a:rPr>
              <a:t>Part 2: Building relationships with men of color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Positive Messaging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Authentic Care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Intrusive Interventions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4"/>
          <p:cNvGrpSpPr/>
          <p:nvPr/>
        </p:nvGrpSpPr>
        <p:grpSpPr>
          <a:xfrm rot="16200000">
            <a:off x="7555483" y="1517665"/>
            <a:ext cx="3253234" cy="6718270"/>
            <a:chOff x="-241696" y="-242887"/>
            <a:chExt cx="3253232" cy="6718268"/>
          </a:xfrm>
        </p:grpSpPr>
        <p:pic>
          <p:nvPicPr>
            <p:cNvPr id="83" name="82D1BB0C-151A-40A6-999F-EAD6E7FA6991-L0-001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769791" cy="62325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2" name="Picture 8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41697" y="-242888"/>
              <a:ext cx="3253233" cy="6718270"/>
            </a:xfrm>
            <a:prstGeom prst="rect">
              <a:avLst/>
            </a:prstGeom>
            <a:effectLst/>
          </p:spPr>
        </p:pic>
      </p:grp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Part 3: Promising teaching practices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1968500" y="3340100"/>
            <a:ext cx="4876800" cy="5842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Relevant Content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Critical Reflection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Collaborative Learning 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Performance Monitoring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90"/>
          <p:cNvGrpSpPr/>
          <p:nvPr/>
        </p:nvGrpSpPr>
        <p:grpSpPr>
          <a:xfrm rot="641655">
            <a:off x="7647431" y="1978609"/>
            <a:ext cx="4241801" cy="5793791"/>
            <a:chOff x="-203200" y="-215899"/>
            <a:chExt cx="4241800" cy="5793790"/>
          </a:xfrm>
        </p:grpSpPr>
        <p:pic>
          <p:nvPicPr>
            <p:cNvPr id="89" name="D1B78B76-B5C0-406E-8E30-06DB9F36B690-L0-00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835400" cy="53621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8" name="Picture 8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1" y="-215900"/>
              <a:ext cx="4241801" cy="5793791"/>
            </a:xfrm>
            <a:prstGeom prst="rect">
              <a:avLst/>
            </a:prstGeom>
            <a:effectLst/>
          </p:spPr>
        </p:pic>
      </p:grpSp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324611">
              <a:tabLst>
                <a:tab pos="1054100" algn="l"/>
              </a:tabLst>
              <a:defRPr sz="4828" b="1" i="1">
                <a:effectLst>
                  <a:outerShdw blurRad="18034" dist="18034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effectLst/>
              </a:defRPr>
            </a:pPr>
            <a:r>
              <a:rPr sz="4828" b="1" i="1">
                <a:solidFill>
                  <a:srgbClr val="363929"/>
                </a:solidFill>
                <a:effectLst>
                  <a:outerShdw blurRad="18034" dist="18034" dir="2700000" rotWithShape="0">
                    <a:srgbClr val="FFFFFF">
                      <a:alpha val="50000"/>
                    </a:srgbClr>
                  </a:outerShdw>
                </a:effectLst>
              </a:rPr>
              <a:t>Mexicano Male Students' Engagement with Faculty in the Community College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Summarized by: Michelle Gonzales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6"/>
          <p:cNvGrpSpPr/>
          <p:nvPr/>
        </p:nvGrpSpPr>
        <p:grpSpPr>
          <a:xfrm rot="456837">
            <a:off x="7742812" y="2498746"/>
            <a:ext cx="4504176" cy="4529576"/>
            <a:chOff x="-203200" y="-215900"/>
            <a:chExt cx="4504175" cy="4529575"/>
          </a:xfrm>
        </p:grpSpPr>
        <p:pic>
          <p:nvPicPr>
            <p:cNvPr id="95" name="22F9B1AD-85D2-45AC-A65B-53C4B926DE6D-L0-001.png"/>
            <p:cNvPicPr/>
            <p:nvPr/>
          </p:nvPicPr>
          <p:blipFill>
            <a:blip r:embed="rId2">
              <a:extLst/>
            </a:blip>
            <a:srcRect l="16157" t="14012" r="18527"/>
            <a:stretch>
              <a:fillRect/>
            </a:stretch>
          </p:blipFill>
          <p:spPr>
            <a:xfrm>
              <a:off x="0" y="0"/>
              <a:ext cx="4097776" cy="40460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4" name="Picture 9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1"/>
              <a:ext cx="4504176" cy="4529576"/>
            </a:xfrm>
            <a:prstGeom prst="rect">
              <a:avLst/>
            </a:prstGeom>
            <a:effectLst/>
          </p:spPr>
        </p:pic>
      </p:grpSp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1343024" y="1993900"/>
            <a:ext cx="6299201" cy="3124200"/>
          </a:xfrm>
          <a:prstGeom prst="rect">
            <a:avLst/>
          </a:prstGeom>
        </p:spPr>
        <p:txBody>
          <a:bodyPr/>
          <a:lstStyle>
            <a:lvl1pPr defTabSz="260604">
              <a:tabLst>
                <a:tab pos="850900" algn="l"/>
              </a:tabLst>
              <a:defRPr sz="3875" b="1" i="1">
                <a:effectLst>
                  <a:outerShdw blurRad="14478" dist="14478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effectLst/>
              </a:defRPr>
            </a:pPr>
            <a:r>
              <a:rPr sz="3875" b="1" i="1">
                <a:solidFill>
                  <a:srgbClr val="363929"/>
                </a:solidFill>
                <a:effectLst>
                  <a:outerShdw blurRad="14478" dist="14478" dir="2700000" rotWithShape="0">
                    <a:srgbClr val="FFFFFF">
                      <a:alpha val="50000"/>
                    </a:srgbClr>
                  </a:outerShdw>
                </a:effectLst>
              </a:rPr>
              <a:t>Apprehension to engagement in the classroom: perceptions of Black males in the community college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1955800" y="5562600"/>
            <a:ext cx="5073650" cy="2870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Summarized by: Kali Rippel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125</Words>
  <Application>Microsoft Office PowerPoint</Application>
  <PresentationFormat>Custom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Helvetica Neue</vt:lpstr>
      <vt:lpstr>Optima</vt:lpstr>
      <vt:lpstr>LinenBook</vt:lpstr>
      <vt:lpstr>Teaching Men of Color in the Community College</vt:lpstr>
      <vt:lpstr>The Equity Gap</vt:lpstr>
      <vt:lpstr>PowerPoint Presentation</vt:lpstr>
      <vt:lpstr>Four essential elements</vt:lpstr>
      <vt:lpstr>Part 1: Contextual foundation </vt:lpstr>
      <vt:lpstr>Part 2: Building relationships with men of color</vt:lpstr>
      <vt:lpstr>Part 3: Promising teaching practices</vt:lpstr>
      <vt:lpstr>Mexicano Male Students' Engagement with Faculty in the Community College</vt:lpstr>
      <vt:lpstr>Apprehension to engagement in the classroom: perceptions of Black males in the community college</vt:lpstr>
      <vt:lpstr>"Some people want it to happen, some wish it would happen, and others make it happen" - Micheal Jordan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Men of Color in the Community College</dc:title>
  <dc:creator>Erick Bell</dc:creator>
  <cp:lastModifiedBy>Ebell</cp:lastModifiedBy>
  <cp:revision>4</cp:revision>
  <dcterms:modified xsi:type="dcterms:W3CDTF">2016-09-27T15:58:37Z</dcterms:modified>
</cp:coreProperties>
</file>