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6" r:id="rId15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3577400000000001"/>
          <c:y val="6.4891799999999999E-2"/>
          <c:w val="0.86422600000000005"/>
          <c:h val="0.829127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WPM</c:v>
                </c:pt>
              </c:strCache>
            </c:strRef>
          </c:tx>
          <c:spPr>
            <a:solidFill>
              <a:srgbClr val="5691DA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Sheet1!$B$1:$C$1</c:f>
              <c:strCache>
                <c:ptCount val="2"/>
                <c:pt idx="0">
                  <c:v>LPC</c:v>
                </c:pt>
                <c:pt idx="1">
                  <c:v>ESL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0-4D48-9911-06510E098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312683576"/>
        <c:axId val="1"/>
      </c:barChart>
      <c:catAx>
        <c:axId val="312683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939392">
                <a:alpha val="80000"/>
              </a:srgbClr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>
                  <a:outerShdw dist="38100" dir="2700000" rotWithShape="0">
                    <a:srgbClr val="000000"/>
                  </a:outerShdw>
                </a:effectLst>
                <a:latin typeface="Helvetica Neue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39392">
                  <a:alpha val="80000"/>
                </a:srgb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>
                  <a:outerShdw dist="38100" dir="2700000" rotWithShape="0">
                    <a:srgbClr val="000000"/>
                  </a:outerShdw>
                </a:effectLst>
                <a:latin typeface="Helvetica Neue"/>
              </a:defRPr>
            </a:pPr>
            <a:endParaRPr lang="en-US"/>
          </a:p>
        </c:txPr>
        <c:crossAx val="312683576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Average Vocabulary 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Native Sp 8</c:v>
                </c:pt>
                <c:pt idx="1">
                  <c:v>Native Sp Ad </c:v>
                </c:pt>
                <c:pt idx="2">
                  <c:v>ESL Sp Ad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10000</c:v>
                </c:pt>
                <c:pt idx="1">
                  <c:v>30000</c:v>
                </c:pt>
                <c:pt idx="2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9-4CCE-85B2-9812FAAA1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561632"/>
        <c:axId val="312674888"/>
      </c:barChart>
      <c:catAx>
        <c:axId val="3155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674888"/>
        <c:crosses val="autoZero"/>
        <c:auto val="1"/>
        <c:lblAlgn val="ctr"/>
        <c:lblOffset val="100"/>
        <c:noMultiLvlLbl val="0"/>
      </c:catAx>
      <c:valAx>
        <c:axId val="31267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5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0358399999999999"/>
          <c:y val="8.9469300000000002E-2"/>
          <c:w val="0.79641600000000001"/>
          <c:h val="0.771835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Age</c:v>
                </c:pt>
              </c:strCache>
            </c:strRef>
          </c:tx>
          <c:spPr>
            <a:solidFill>
              <a:srgbClr val="5691DA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LPC</c:v>
                </c:pt>
                <c:pt idx="1">
                  <c:v>Intl</c:v>
                </c:pt>
                <c:pt idx="2">
                  <c:v>ESL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19</c:v>
                </c:pt>
                <c:pt idx="1">
                  <c:v>21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F-4898-ABA4-CE72AB0E2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313287960"/>
        <c:axId val="1"/>
      </c:barChart>
      <c:catAx>
        <c:axId val="313287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939392">
                <a:alpha val="80000"/>
              </a:srgbClr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700" b="0" i="0" u="none" strike="noStrike">
                <a:solidFill>
                  <a:srgbClr val="FFFFFF"/>
                </a:solidFill>
                <a:effectLst>
                  <a:outerShdw dist="38100" dir="2700000" rotWithShape="0">
                    <a:srgbClr val="000000"/>
                  </a:outerShdw>
                </a:effectLst>
                <a:latin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39392">
                  <a:alpha val="80000"/>
                </a:srgb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>
                  <a:outerShdw dist="38100" dir="2700000" rotWithShape="0">
                    <a:srgbClr val="000000"/>
                  </a:outerShdw>
                </a:effectLst>
                <a:latin typeface="Helvetica Neue"/>
              </a:defRPr>
            </a:pPr>
            <a:endParaRPr lang="en-US"/>
          </a:p>
        </c:txPr>
        <c:crossAx val="313287960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7385300000000001"/>
          <c:y val="9.3545299999999998E-2"/>
          <c:w val="0.82614699999999996"/>
          <c:h val="0.759198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</c:strRef>
          </c:tx>
          <c:spPr>
            <a:solidFill>
              <a:srgbClr val="5691DA"/>
            </a:soli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LPC</c:v>
                </c:pt>
                <c:pt idx="1">
                  <c:v>Intl</c:v>
                </c:pt>
                <c:pt idx="2">
                  <c:v>ESL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48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5-4FB8-8C81-F5CD8C0C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313329104"/>
        <c:axId val="1"/>
      </c:barChart>
      <c:catAx>
        <c:axId val="31332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939392">
                <a:alpha val="80000"/>
              </a:srgbClr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>
                  <a:outerShdw dist="38100" dir="2700000" rotWithShape="0">
                    <a:srgbClr val="000000"/>
                  </a:outerShdw>
                </a:effectLst>
                <a:latin typeface="Helvetica Neue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39392">
                  <a:alpha val="80000"/>
                </a:srgbClr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FFFFFF"/>
                </a:solidFill>
                <a:effectLst>
                  <a:outerShdw dist="38100" dir="2700000" rotWithShape="0">
                    <a:srgbClr val="000000"/>
                  </a:outerShdw>
                </a:effectLst>
                <a:latin typeface="Helvetica Neue"/>
              </a:defRPr>
            </a:pPr>
            <a:endParaRPr lang="en-US"/>
          </a:p>
        </c:txPr>
        <c:crossAx val="31332910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6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5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Supporting Non-native Speakers </a:t>
            </a:r>
          </a:p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5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of English at LPC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62000" y="5156199"/>
            <a:ext cx="11480800" cy="23166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 algn="l">
              <a:buAutoNum type="arabicPeriod"/>
            </a:pPr>
            <a:r>
              <a:rPr lang="en-US" dirty="0" smtClean="0"/>
              <a:t>Facts about LPC Non-Native English Speakers</a:t>
            </a:r>
          </a:p>
          <a:p>
            <a:pPr marL="457200" lvl="0" indent="-457200" algn="l">
              <a:buAutoNum type="arabicPeriod"/>
            </a:pPr>
            <a:r>
              <a:rPr lang="en-US" dirty="0" smtClean="0"/>
              <a:t>Classified Professional and Faculty Panel</a:t>
            </a:r>
          </a:p>
          <a:p>
            <a:pPr marL="457200" lvl="0" indent="-457200" algn="l">
              <a:buAutoNum type="arabicPeriod"/>
            </a:pPr>
            <a:r>
              <a:rPr lang="en-US" dirty="0" smtClean="0"/>
              <a:t>Student Panel</a:t>
            </a:r>
          </a:p>
          <a:p>
            <a:pPr marL="457200" lvl="0" indent="-457200" algn="l">
              <a:buAutoNum type="arabicPeriod"/>
            </a:pPr>
            <a:r>
              <a:rPr lang="en-US" dirty="0" smtClean="0"/>
              <a:t>Resources for you!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0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Classified Professional and Faculty Panel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Ana Del </a:t>
            </a:r>
            <a:r>
              <a:rPr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Aguila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, ECD Professional Development Coordinator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Diane </a:t>
            </a:r>
            <a:r>
              <a:rPr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Belack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, Math Faculty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Gabriela </a:t>
            </a:r>
            <a:r>
              <a:rPr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Discua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, Counselor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Greg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Johns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, Senior Instructional Assistant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Julia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McGurk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, ESL Faculty</a:t>
            </a:r>
          </a:p>
          <a:p>
            <a:pPr marL="31699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>
                <a:solidFill>
                  <a:schemeClr val="tx1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Donna </a:t>
            </a:r>
            <a:r>
              <a:rPr lang="en-US" sz="2651" dirty="0" smtClean="0">
                <a:solidFill>
                  <a:schemeClr val="tx1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Reed, Assessment Specialist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 err="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Daysi</a:t>
            </a: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Valle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, Financial Aid Advisor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0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Student Panel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>
                <a:solidFill>
                  <a:schemeClr val="tx1"/>
                </a:solidFill>
                <a:latin typeface="Helvetica Neue"/>
              </a:rPr>
              <a:t>Elena </a:t>
            </a:r>
            <a:r>
              <a:rPr lang="en-US" sz="3600" dirty="0" err="1">
                <a:solidFill>
                  <a:schemeClr val="tx1"/>
                </a:solidFill>
                <a:latin typeface="Helvetica Neue"/>
              </a:rPr>
              <a:t>Golter</a:t>
            </a:r>
            <a:r>
              <a:rPr lang="en-US" sz="3600" dirty="0">
                <a:solidFill>
                  <a:schemeClr val="tx1"/>
                </a:solidFill>
                <a:latin typeface="Helvetica Neue"/>
              </a:rPr>
              <a:t>: Russia, </a:t>
            </a:r>
            <a:r>
              <a:rPr lang="en-US" sz="3600" dirty="0" smtClean="0">
                <a:solidFill>
                  <a:schemeClr val="tx1"/>
                </a:solidFill>
                <a:latin typeface="Helvetica Neue"/>
              </a:rPr>
              <a:t>Improve English for HR Career</a:t>
            </a:r>
            <a:endParaRPr lang="en-US" sz="3600" dirty="0">
              <a:solidFill>
                <a:schemeClr val="tx1"/>
              </a:solidFill>
              <a:latin typeface="Helvetica Neue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Sean Nam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:</a:t>
            </a:r>
            <a:r>
              <a:rPr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 </a:t>
            </a:r>
            <a:r>
              <a:rPr sz="3600" dirty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Korea, </a:t>
            </a:r>
            <a:r>
              <a:rPr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M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ajor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– Business, University Transfer</a:t>
            </a:r>
            <a:endParaRPr sz="3600" dirty="0">
              <a:solidFill>
                <a:schemeClr val="tx1"/>
              </a:solidFill>
              <a:effectLst>
                <a:outerShdw blurRad="50800" dist="25400" dir="5400000" rotWithShape="0">
                  <a:srgbClr val="000000"/>
                </a:outerShdw>
              </a:effectLst>
              <a:latin typeface="Helvetica Neue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Rana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Mustafa </a:t>
            </a:r>
            <a:r>
              <a:rPr sz="3600" dirty="0" err="1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Naz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zal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:</a:t>
            </a:r>
            <a:r>
              <a:rPr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 </a:t>
            </a:r>
            <a:r>
              <a:rPr sz="3600" dirty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Jordan, </a:t>
            </a:r>
            <a:r>
              <a:rPr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Major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 – PhD Literature</a:t>
            </a:r>
            <a:endParaRPr sz="3600" dirty="0">
              <a:solidFill>
                <a:schemeClr val="tx1"/>
              </a:solidFill>
              <a:effectLst>
                <a:outerShdw blurRad="50800" dist="25400" dir="5400000" rotWithShape="0">
                  <a:srgbClr val="000000"/>
                </a:outerShdw>
              </a:effectLst>
              <a:latin typeface="Helvetica Neue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 dirty="0" err="1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Hao</a:t>
            </a:r>
            <a:r>
              <a:rPr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 Tan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:</a:t>
            </a:r>
            <a:r>
              <a:rPr sz="3600" dirty="0" smtClean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 </a:t>
            </a:r>
            <a:r>
              <a:rPr sz="3600" dirty="0">
                <a:solidFill>
                  <a:schemeClr val="tx1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"/>
              </a:rPr>
              <a:t>China, </a:t>
            </a:r>
            <a:r>
              <a:rPr lang="en-US" sz="3600" dirty="0" smtClean="0">
                <a:solidFill>
                  <a:schemeClr val="tx1"/>
                </a:solidFill>
                <a:latin typeface="Helvetica Neue"/>
              </a:rPr>
              <a:t>Educational Goal – University Transfer</a:t>
            </a:r>
            <a:endParaRPr lang="en-US" sz="3600" dirty="0" smtClean="0">
              <a:solidFill>
                <a:schemeClr val="tx1"/>
              </a:solidFill>
              <a:effectLst>
                <a:outerShdw blurRad="50800" dist="25400" dir="5400000" rotWithShape="0">
                  <a:srgbClr val="000000"/>
                </a:outerShdw>
              </a:effectLst>
              <a:latin typeface="Helvetica Neue"/>
            </a:endParaRP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>
                <a:solidFill>
                  <a:schemeClr val="tx1"/>
                </a:solidFill>
                <a:latin typeface="Helvetica Neue"/>
              </a:rPr>
              <a:t>Fabiola </a:t>
            </a:r>
            <a:r>
              <a:rPr lang="en-US" sz="3600" dirty="0" err="1">
                <a:solidFill>
                  <a:schemeClr val="tx1"/>
                </a:solidFill>
                <a:latin typeface="Helvetica Neue"/>
              </a:rPr>
              <a:t>Salceda</a:t>
            </a:r>
            <a:r>
              <a:rPr lang="en-US" sz="3600" dirty="0">
                <a:solidFill>
                  <a:schemeClr val="tx1"/>
                </a:solidFill>
                <a:latin typeface="Helvetica Neue"/>
              </a:rPr>
              <a:t>: USA/Mexico, </a:t>
            </a:r>
            <a:r>
              <a:rPr lang="en-US" sz="3600" dirty="0" smtClean="0">
                <a:solidFill>
                  <a:schemeClr val="tx1"/>
                </a:solidFill>
                <a:latin typeface="Helvetica Neue"/>
              </a:rPr>
              <a:t>Education - BA </a:t>
            </a:r>
            <a:r>
              <a:rPr lang="en-US" sz="3600" dirty="0">
                <a:solidFill>
                  <a:schemeClr val="tx1"/>
                </a:solidFill>
                <a:latin typeface="Helvetica Neue"/>
              </a:rPr>
              <a:t>Liberal Studies, Minor Early Childhood Education, CTE </a:t>
            </a:r>
            <a:r>
              <a:rPr lang="en-US" sz="3600" dirty="0" smtClean="0">
                <a:solidFill>
                  <a:schemeClr val="tx1"/>
                </a:solidFill>
                <a:latin typeface="Helvetica Neue"/>
              </a:rPr>
              <a:t>Certificate</a:t>
            </a:r>
            <a:endParaRPr lang="en-US" sz="3600" dirty="0">
              <a:solidFill>
                <a:schemeClr val="tx1"/>
              </a:solidFill>
              <a:latin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0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What can you do?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711" lvl="0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1" dirty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Add your name to the student ally </a:t>
            </a: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list</a:t>
            </a:r>
            <a:r>
              <a:rPr lang="en-US"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 (contact Julia).</a:t>
            </a:r>
            <a:endParaRPr sz="1971" dirty="0">
              <a:solidFill>
                <a:srgbClr val="EBEBEB"/>
              </a:solidFill>
              <a:effectLst>
                <a:outerShdw blurRad="29464" dist="14732" dir="5400000" rotWithShape="0">
                  <a:srgbClr val="000000"/>
                </a:outerShdw>
              </a:effectLst>
            </a:endParaRPr>
          </a:p>
          <a:p>
            <a:pPr marL="235711" lvl="0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If appropriate, add your class to the course recommendations for ESL students (contact Julia).</a:t>
            </a:r>
            <a:endParaRPr sz="1971" dirty="0">
              <a:solidFill>
                <a:srgbClr val="EBEBEB"/>
              </a:solidFill>
              <a:effectLst>
                <a:outerShdw blurRad="29464" dist="14732" dir="5400000" rotWithShape="0">
                  <a:srgbClr val="000000"/>
                </a:outerShdw>
              </a:effectLst>
            </a:endParaRPr>
          </a:p>
          <a:p>
            <a:pPr marL="235711" lvl="0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1" dirty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Learn classroom </a:t>
            </a: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and</a:t>
            </a:r>
            <a:r>
              <a:rPr lang="en-US"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 communication </a:t>
            </a: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strategies </a:t>
            </a:r>
            <a:r>
              <a:rPr sz="1971" dirty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(write it down, go slow, be patient, smile!)</a:t>
            </a:r>
          </a:p>
          <a:p>
            <a:pPr marL="235711" lvl="0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1" dirty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Ask questions! Get to know each student and their personal goals</a:t>
            </a: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.</a:t>
            </a:r>
            <a:r>
              <a:rPr lang="en-US"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 </a:t>
            </a:r>
            <a:r>
              <a:rPr lang="en-US" sz="1971" dirty="0">
                <a:solidFill>
                  <a:schemeClr val="tx1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Make a personal connection. </a:t>
            </a:r>
            <a:r>
              <a:rPr lang="en-US" sz="1971" dirty="0" smtClean="0">
                <a:solidFill>
                  <a:schemeClr val="tx1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Help students find campus resources!</a:t>
            </a:r>
            <a:endParaRPr sz="1971" dirty="0">
              <a:solidFill>
                <a:srgbClr val="EBEBEB"/>
              </a:solidFill>
              <a:effectLst>
                <a:outerShdw blurRad="29464" dist="14732" dir="5400000" rotWithShape="0">
                  <a:srgbClr val="000000"/>
                </a:outerShdw>
              </a:effectLst>
            </a:endParaRPr>
          </a:p>
          <a:p>
            <a:pPr marL="235711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Use </a:t>
            </a:r>
            <a:r>
              <a:rPr sz="1971" dirty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the </a:t>
            </a: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resource</a:t>
            </a:r>
            <a:r>
              <a:rPr lang="en-US"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 packet: You can find it on the </a:t>
            </a: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ESL and </a:t>
            </a:r>
            <a:r>
              <a:rPr lang="en-US"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Professional </a:t>
            </a:r>
            <a:r>
              <a:rPr lang="en-US" sz="1971" dirty="0">
                <a:solidFill>
                  <a:schemeClr val="tx1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Development </a:t>
            </a:r>
            <a:r>
              <a:rPr lang="en-US" sz="1971" dirty="0" smtClean="0">
                <a:solidFill>
                  <a:schemeClr val="tx1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websites</a:t>
            </a:r>
            <a:r>
              <a:rPr sz="1971" dirty="0" smtClean="0">
                <a:solidFill>
                  <a:schemeClr val="tx1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. </a:t>
            </a:r>
            <a:endParaRPr lang="en-US" sz="1971" dirty="0">
              <a:solidFill>
                <a:schemeClr val="tx1"/>
              </a:solidFill>
              <a:effectLst>
                <a:outerShdw blurRad="29464" dist="14732" dir="5400000" rotWithShape="0">
                  <a:srgbClr val="000000"/>
                </a:outerShdw>
              </a:effectLst>
            </a:endParaRPr>
          </a:p>
          <a:p>
            <a:pPr marL="235711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Suggest documents </a:t>
            </a:r>
            <a:r>
              <a:rPr sz="1971" dirty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you think should be translated. </a:t>
            </a:r>
            <a:endParaRPr lang="en-US" sz="1971" dirty="0" smtClean="0">
              <a:solidFill>
                <a:srgbClr val="EBEBEB"/>
              </a:solidFill>
              <a:effectLst>
                <a:outerShdw blurRad="29464" dist="14732" dir="5400000" rotWithShape="0">
                  <a:srgbClr val="000000"/>
                </a:outerShdw>
              </a:effectLst>
            </a:endParaRPr>
          </a:p>
          <a:p>
            <a:pPr marL="235711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971" dirty="0">
                <a:solidFill>
                  <a:schemeClr val="tx1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Collaborate across campus</a:t>
            </a:r>
            <a:r>
              <a:rPr lang="en-US" sz="1971" dirty="0" smtClean="0">
                <a:solidFill>
                  <a:schemeClr val="tx1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.</a:t>
            </a:r>
            <a:endParaRPr sz="1971" dirty="0">
              <a:solidFill>
                <a:schemeClr val="tx1"/>
              </a:solidFill>
              <a:effectLst>
                <a:outerShdw blurRad="29464" dist="14732" dir="5400000" rotWithShape="0">
                  <a:srgbClr val="000000"/>
                </a:outerShdw>
              </a:effectLst>
            </a:endParaRPr>
          </a:p>
          <a:p>
            <a:pPr marL="235711" lvl="0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71" dirty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Understand that these are challenging times for immigrants regardless of visa or residency status. You can make our campus a welcoming </a:t>
            </a:r>
            <a:r>
              <a:rPr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environment</a:t>
            </a:r>
            <a:r>
              <a:rPr lang="en-US" sz="1971" dirty="0">
                <a:effectLst>
                  <a:outerShdw blurRad="29464" dist="14732" dir="5400000" rotWithShape="0">
                    <a:srgbClr val="000000"/>
                  </a:outerShdw>
                </a:effectLst>
              </a:rPr>
              <a:t>.</a:t>
            </a:r>
          </a:p>
          <a:p>
            <a:pPr marL="235711" lvl="0" indent="-235711" defTabSz="338835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971" dirty="0" smtClean="0">
                <a:solidFill>
                  <a:srgbClr val="EBEBEB"/>
                </a:solidFill>
                <a:effectLst>
                  <a:outerShdw blurRad="29464" dist="14732" dir="5400000" rotWithShape="0">
                    <a:srgbClr val="000000"/>
                  </a:outerShdw>
                </a:effectLst>
              </a:rPr>
              <a:t>Remember when…</a:t>
            </a:r>
            <a:endParaRPr sz="1971" dirty="0">
              <a:solidFill>
                <a:srgbClr val="EBEBEB"/>
              </a:solidFill>
              <a:effectLst>
                <a:outerShdw blurRad="29464" dist="14732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THANK YOU! </a:t>
            </a:r>
          </a:p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Many people contributed </a:t>
            </a:r>
            <a:r>
              <a:rPr lang="en-US" sz="3000" dirty="0" smtClean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to </a:t>
            </a:r>
            <a:r>
              <a:rPr sz="3000" dirty="0" smtClean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and </a:t>
            </a:r>
            <a:r>
              <a:rPr sz="3000" dirty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took an active role in this presentation. Thank you for your time, expertise and support.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Basic Skills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Committee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				- Catherine Suarez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Jonathan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Brickman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					- Carlos 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Hernandez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Sean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Day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								- </a:t>
            </a:r>
            <a:r>
              <a:rPr lang="en-US"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Nadiyah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 Taylor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Cindy </a:t>
            </a:r>
            <a:r>
              <a:rPr sz="2651" dirty="0" err="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Balero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Frances Hui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Tim </a:t>
            </a:r>
            <a:r>
              <a:rPr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Druley</a:t>
            </a:r>
            <a:endParaRPr lang="en-US" sz="2651" dirty="0" smtClean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Rajinder</a:t>
            </a:r>
            <a:r>
              <a:rPr lang="en-US" sz="265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 </a:t>
            </a:r>
            <a:r>
              <a:rPr lang="en-US" sz="265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Samra</a:t>
            </a:r>
            <a:endParaRPr sz="265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9624" dist="19812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Student, Classified Professional and Faculty Panel Members</a:t>
            </a:r>
          </a:p>
          <a:p>
            <a:pPr marL="316991" lvl="0" indent="-316991" algn="ctr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Thank YOU for coming!!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Interlingual Transfer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graphicFrame>
        <p:nvGraphicFramePr>
          <p:cNvPr id="67" name="Table 67"/>
          <p:cNvGraphicFramePr/>
          <p:nvPr/>
        </p:nvGraphicFramePr>
        <p:xfrm>
          <a:off x="793084" y="2413000"/>
          <a:ext cx="11480799" cy="6802120"/>
        </p:xfrm>
        <a:graphic>
          <a:graphicData uri="http://schemas.openxmlformats.org/drawingml/2006/table">
            <a:tbl>
              <a:tblPr firstRow="1" firstCol="1">
                <a:tableStyleId>{EEE7283C-3CF3-47DC-8721-378D4A62B228}</a:tableStyleId>
              </a:tblPr>
              <a:tblGrid>
                <a:gridCol w="382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25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Student sentence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3F1DF"/>
                      </a:solidFill>
                      <a:miter lim="400000"/>
                    </a:lnL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interlingual transfer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languages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3F1DF"/>
                      </a:solidFill>
                      <a:miter lim="400000"/>
                    </a:ln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Good grades received every student in the class.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verb proceeds subject</a:t>
                      </a:r>
                    </a:p>
                  </a:txBody>
                  <a:tcPr marL="63500" marR="63500" marT="63500" marB="63500" anchor="ctr" horzOverflow="overflow">
                    <a:lnR w="12700">
                      <a:solidFill>
                        <a:srgbClr val="F3F1D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Hebrew, Russian, Tagalog, Classical Arabic, Spanish (optional)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F3F1DF"/>
                      </a:solidFill>
                      <a:miter lim="400000"/>
                    </a:lnL>
                    <a:lnR w="12700">
                      <a:solidFill>
                        <a:srgbClr val="F3F1D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although she is rich, but she wears simple clothes.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conjunctions occur in pairs</a:t>
                      </a:r>
                    </a:p>
                  </a:txBody>
                  <a:tcPr marL="63500" marR="63500" marT="63500" marB="63500" anchor="ctr" horzOverflow="overflow">
                    <a:lnR w="12700">
                      <a:solidFill>
                        <a:srgbClr val="F3F1D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Chinese, Farsi, Vietnamese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F3F1DF"/>
                      </a:solidFill>
                      <a:miter lim="400000"/>
                    </a:lnL>
                    <a:lnR w="12700">
                      <a:solidFill>
                        <a:srgbClr val="F3F1D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They felt very safety on the train.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nouns and adjectives have the same forms</a:t>
                      </a:r>
                    </a:p>
                  </a:txBody>
                  <a:tcPr marL="63500" marR="63500" marT="63500" marB="63500" anchor="ctr" horzOverflow="overflow">
                    <a:lnR w="12700">
                      <a:solidFill>
                        <a:srgbClr val="F3F1DF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Chinese, Japanese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F3F1DF"/>
                      </a:solidFill>
                      <a:miter lim="400000"/>
                    </a:lnL>
                    <a:lnR w="12700">
                      <a:solidFill>
                        <a:srgbClr val="F3F1D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5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cap="all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Helvetica Neue Medium"/>
                        </a:rPr>
                        <a:t>the book is on the table is mine.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no relative pronouns</a:t>
                      </a:r>
                    </a:p>
                  </a:txBody>
                  <a:tcPr marL="63500" marR="63500" marT="63500" marB="63500" anchor="ctr" horzOverflow="overflow">
                    <a:lnR w="12700">
                      <a:solidFill>
                        <a:srgbClr val="F3F1DF"/>
                      </a:solidFill>
                      <a:miter lim="400000"/>
                    </a:lnR>
                    <a:lnB w="12700">
                      <a:solidFill>
                        <a:srgbClr val="F3F1D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Korean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F3F1DF"/>
                      </a:solidFill>
                      <a:miter lim="400000"/>
                    </a:lnL>
                    <a:lnR w="12700">
                      <a:solidFill>
                        <a:srgbClr val="F3F1DF"/>
                      </a:solidFill>
                      <a:miter lim="400000"/>
                    </a:lnR>
                    <a:lnB w="12700">
                      <a:solidFill>
                        <a:srgbClr val="F3F1D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70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TRUTH  OR  MYTH?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3243878"/>
          </a:xfrm>
          <a:prstGeom prst="rect">
            <a:avLst/>
          </a:prstGeom>
        </p:spPr>
        <p:txBody>
          <a:bodyPr/>
          <a:lstStyle/>
          <a:p>
            <a:pPr lvl="0" defTabSz="519937">
              <a:defRPr sz="1800">
                <a:solidFill>
                  <a:srgbClr val="000000"/>
                </a:solidFill>
                <a:effectLst/>
              </a:defRPr>
            </a:pPr>
            <a:r>
              <a:rPr sz="4895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rPr>
              <a:t>Listen to the statement. </a:t>
            </a:r>
          </a:p>
          <a:p>
            <a:pPr lvl="0" defTabSz="519937">
              <a:defRPr sz="1800">
                <a:solidFill>
                  <a:srgbClr val="000000"/>
                </a:solidFill>
                <a:effectLst/>
              </a:defRPr>
            </a:pPr>
            <a:r>
              <a:rPr sz="4895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rPr>
              <a:t>Is it truth or myth? </a:t>
            </a:r>
          </a:p>
          <a:p>
            <a:pPr lvl="0" defTabSz="519937">
              <a:defRPr sz="1800">
                <a:solidFill>
                  <a:srgbClr val="000000"/>
                </a:solidFill>
                <a:effectLst/>
              </a:defRPr>
            </a:pPr>
            <a:endParaRPr sz="4895">
              <a:solidFill>
                <a:srgbClr val="FFFFFF"/>
              </a:solidFill>
              <a:effectLst>
                <a:outerShdw blurRad="45212" dist="22606" dir="5400000" rotWithShape="0">
                  <a:srgbClr val="000000"/>
                </a:outerShdw>
              </a:effectLst>
            </a:endParaRPr>
          </a:p>
          <a:p>
            <a:pPr lvl="0" defTabSz="519937">
              <a:defRPr sz="1800">
                <a:solidFill>
                  <a:srgbClr val="000000"/>
                </a:solidFill>
                <a:effectLst/>
              </a:defRPr>
            </a:pPr>
            <a:r>
              <a:rPr sz="4895">
                <a:solidFill>
                  <a:srgbClr val="FFFFFF"/>
                </a:solidFill>
                <a:effectLst>
                  <a:outerShdw blurRad="45212" dist="22606" dir="5400000" rotWithShape="0">
                    <a:srgbClr val="000000"/>
                  </a:outerShdw>
                </a:effectLst>
              </a:rPr>
              <a:t>Hold up your sign to show your answer.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000" b="1" dirty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Advanced</a:t>
            </a:r>
            <a:r>
              <a:rPr sz="4000" dirty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ESL (English as a Second Language) students process information as </a:t>
            </a:r>
            <a:r>
              <a:rPr sz="4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quickly </a:t>
            </a:r>
            <a:r>
              <a:rPr sz="4000" smtClean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as </a:t>
            </a:r>
            <a:r>
              <a:rPr sz="4000" dirty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their native speaking peers.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62000" y="2387599"/>
            <a:ext cx="11480800" cy="6485059"/>
          </a:xfrm>
          <a:prstGeom prst="rect">
            <a:avLst/>
          </a:prstGeom>
        </p:spPr>
        <p:txBody>
          <a:bodyPr/>
          <a:lstStyle/>
          <a:p>
            <a:pPr marL="717176" lvl="0" indent="-717176" algn="ctr">
              <a:defRPr sz="1800">
                <a:solidFill>
                  <a:srgbClr val="000000"/>
                </a:solidFill>
                <a:effectLst/>
              </a:defRPr>
            </a:pPr>
            <a:r>
              <a:rPr sz="60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MYTH</a:t>
            </a:r>
            <a:r>
              <a:rPr sz="60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!</a:t>
            </a:r>
            <a:endParaRPr lang="en-US" sz="6000" dirty="0" smtClean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marL="717176" lvl="0" indent="-717176" algn="ctr">
              <a:defRPr sz="1800">
                <a:solidFill>
                  <a:srgbClr val="000000"/>
                </a:solidFill>
                <a:effectLst/>
              </a:defRPr>
            </a:pPr>
            <a:endParaRPr lang="en-US" sz="6000" dirty="0" smtClean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marL="717176" lvl="0" indent="-717176" algn="ctr">
              <a:defRPr sz="1800">
                <a:solidFill>
                  <a:srgbClr val="000000"/>
                </a:solidFill>
                <a:effectLst/>
              </a:defRPr>
            </a:pP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sz="3400" dirty="0" smtClean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en-US" dirty="0"/>
          </a:p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Let’s </a:t>
            </a: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review your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handout!</a:t>
            </a: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graphicFrame>
        <p:nvGraphicFramePr>
          <p:cNvPr id="43" name="Chart 43"/>
          <p:cNvGraphicFramePr/>
          <p:nvPr>
            <p:extLst>
              <p:ext uri="{D42A27DB-BD31-4B8C-83A1-F6EECF244321}">
                <p14:modId xmlns:p14="http://schemas.microsoft.com/office/powerpoint/2010/main" val="1592749870"/>
              </p:ext>
            </p:extLst>
          </p:nvPr>
        </p:nvGraphicFramePr>
        <p:xfrm>
          <a:off x="7614745" y="4114800"/>
          <a:ext cx="4445876" cy="4035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56095382"/>
              </p:ext>
            </p:extLst>
          </p:nvPr>
        </p:nvGraphicFramePr>
        <p:xfrm>
          <a:off x="975532" y="3547618"/>
          <a:ext cx="5393737" cy="460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75986" y="3547619"/>
            <a:ext cx="29166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Average Reading Speed (WPM)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  <a:uFillTx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Graphic spid="4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45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Non-native speaking students come to LPC from all over the world.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0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TRUTH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146 International students: </a:t>
            </a:r>
            <a:endParaRPr lang="en-US" dirty="0" smtClean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from 41 countries</a:t>
            </a:r>
            <a:endParaRPr sz="32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30+ </a:t>
            </a:r>
            <a:r>
              <a:rPr sz="32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languages</a:t>
            </a:r>
            <a:endParaRPr sz="32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Changes in population: </a:t>
            </a: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In ESL classes, 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decrease </a:t>
            </a: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in Latino students, increase in middle eastern and </a:t>
            </a:r>
            <a:r>
              <a:rPr sz="3400" dirty="0" err="1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asian</a:t>
            </a: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students.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41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ESL students want to finish their ESL classes as quickly as possible, so they can transfer.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17176" lvl="0" indent="-717176" algn="ctr">
              <a:defRPr sz="1800">
                <a:solidFill>
                  <a:srgbClr val="000000"/>
                </a:solidFill>
                <a:effectLst/>
              </a:defRPr>
            </a:pPr>
            <a:r>
              <a:rPr sz="60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MYTH!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Get to know each individual student; advise students appropriately based on their individual goals.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Student goals change over time; encourage SEPs!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Research shows that non-native speaking students who complete an ESL 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program</a:t>
            </a: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are </a:t>
            </a: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more successful in their major and transfer level courses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.</a:t>
            </a:r>
            <a:endParaRPr lang="en-US" dirty="0"/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Contextualized learning is an efficient way for students to progress to their goal quickly.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46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Academic rules and expectations are the same in colleges around the world.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888" lvl="0" indent="-373888" algn="ctr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5520" dirty="0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MYTH!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 dirty="0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plagiarism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 dirty="0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questioning the teacher, office hours, evaluations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 dirty="0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sharing opinions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 dirty="0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working in groups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 dirty="0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American academic and cultural values MUST BE MODELED, TAUGHT and ENCOURAGED!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9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At LPC, non-native speakers and native speakers share the same demographic information regarding age and gender.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0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MYTH</a:t>
            </a:r>
            <a:endParaRPr lang="en-US" sz="6000" dirty="0"/>
          </a:p>
          <a:p>
            <a:pPr marL="0" indent="0" algn="l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7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Average </a:t>
            </a:r>
            <a:r>
              <a:rPr lang="en-US" sz="37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student </a:t>
            </a:r>
            <a:r>
              <a:rPr lang="en-US" sz="37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age				Percent of Women</a:t>
            </a:r>
            <a:endParaRPr lang="en-US" sz="37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lvl="0" indent="0" algn="l">
              <a:buNone/>
              <a:defRPr sz="1800">
                <a:solidFill>
                  <a:srgbClr val="000000"/>
                </a:solidFill>
                <a:effectLst/>
              </a:defRPr>
            </a:pPr>
            <a:endParaRPr sz="6000" dirty="0" smtClean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graphicFrame>
        <p:nvGraphicFramePr>
          <p:cNvPr id="53" name="Chart 53"/>
          <p:cNvGraphicFramePr/>
          <p:nvPr>
            <p:extLst>
              <p:ext uri="{D42A27DB-BD31-4B8C-83A1-F6EECF244321}">
                <p14:modId xmlns:p14="http://schemas.microsoft.com/office/powerpoint/2010/main" val="552207792"/>
              </p:ext>
            </p:extLst>
          </p:nvPr>
        </p:nvGraphicFramePr>
        <p:xfrm>
          <a:off x="1387365" y="4929804"/>
          <a:ext cx="4053379" cy="384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4" name="Chart 54"/>
          <p:cNvGraphicFramePr/>
          <p:nvPr>
            <p:extLst>
              <p:ext uri="{D42A27DB-BD31-4B8C-83A1-F6EECF244321}">
                <p14:modId xmlns:p14="http://schemas.microsoft.com/office/powerpoint/2010/main" val="2681829654"/>
              </p:ext>
            </p:extLst>
          </p:nvPr>
        </p:nvGraphicFramePr>
        <p:xfrm>
          <a:off x="7959379" y="4684387"/>
          <a:ext cx="3409110" cy="384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  <p:bldGraphic spid="5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8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Non-native speakers should be treated with the same standards as native speaking counterparts. 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0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TRUTH!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Not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 </a:t>
            </a: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asking for special </a:t>
            </a:r>
            <a:r>
              <a:rPr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treatment</a:t>
            </a:r>
            <a:endParaRPr lang="en-US" sz="3400" dirty="0" smtClean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Faculty – teaching strategies need to meet the unique needs of this population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Classified Professionals -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4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communication</a:t>
            </a:r>
            <a:endParaRPr sz="34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5300" b="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rPr>
              <a:t>ESL instructors are bilingual.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0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MYTH!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Anyone can help non-native speakers! You don’t need to know another language to be an advocate and an ally!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691</Words>
  <Application>Microsoft Office PowerPoint</Application>
  <PresentationFormat>Custom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New_Template2</vt:lpstr>
      <vt:lpstr>Supporting Non-native Speakers  of English at LPC</vt:lpstr>
      <vt:lpstr>TRUTH  OR  MYTH?</vt:lpstr>
      <vt:lpstr>Advanced ESL (English as a Second Language) students process information as quickly as their native speaking peers.</vt:lpstr>
      <vt:lpstr>Non-native speaking students come to LPC from all over the world.</vt:lpstr>
      <vt:lpstr>ESL students want to finish their ESL classes as quickly as possible, so they can transfer.</vt:lpstr>
      <vt:lpstr>Academic rules and expectations are the same in colleges around the world.</vt:lpstr>
      <vt:lpstr>At LPC, non-native speakers and native speakers share the same demographic information regarding age and gender.</vt:lpstr>
      <vt:lpstr>Non-native speakers should be treated with the same standards as native speaking counterparts. </vt:lpstr>
      <vt:lpstr>ESL instructors are bilingual.</vt:lpstr>
      <vt:lpstr>Classified Professional and Faculty Panel</vt:lpstr>
      <vt:lpstr>Student Panel</vt:lpstr>
      <vt:lpstr>What can you do?</vt:lpstr>
      <vt:lpstr>THANK YOU!  Many people contributed to and took an active role in this presentation. Thank you for your time, expertise and support.</vt:lpstr>
      <vt:lpstr>Interlingual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Non-native Speakers  of English at LPC</dc:title>
  <dc:creator>Julia McGurk</dc:creator>
  <cp:lastModifiedBy>Staff</cp:lastModifiedBy>
  <cp:revision>18</cp:revision>
  <dcterms:modified xsi:type="dcterms:W3CDTF">2017-02-24T23:14:27Z</dcterms:modified>
</cp:coreProperties>
</file>