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66" r:id="rId3"/>
    <p:sldId id="267" r:id="rId4"/>
    <p:sldId id="268" r:id="rId5"/>
    <p:sldId id="269" r:id="rId6"/>
    <p:sldId id="262" r:id="rId7"/>
    <p:sldId id="270" r:id="rId8"/>
    <p:sldId id="259" r:id="rId9"/>
    <p:sldId id="265"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85" d="100"/>
          <a:sy n="185" d="100"/>
        </p:scale>
        <p:origin x="1080"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830497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1252221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7568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665808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01971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2990692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921971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44096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000308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2AC216-1AFA-42E7-A878-D623C21A6DB7}" type="datetimeFigureOut">
              <a:rPr lang="en-US" smtClean="0"/>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5892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2AC216-1AFA-42E7-A878-D623C21A6DB7}"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914424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2AC216-1AFA-42E7-A878-D623C21A6DB7}" type="datetimeFigureOut">
              <a:rPr lang="en-US" smtClean="0"/>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437281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2AC216-1AFA-42E7-A878-D623C21A6DB7}" type="datetimeFigureOut">
              <a:rPr lang="en-US" smtClean="0"/>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285327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2AC216-1AFA-42E7-A878-D623C21A6DB7}" type="datetimeFigureOut">
              <a:rPr lang="en-US" smtClean="0"/>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238435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D2AC216-1AFA-42E7-A878-D623C21A6DB7}"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1431439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2AC216-1AFA-42E7-A878-D623C21A6DB7}" type="datetimeFigureOut">
              <a:rPr lang="en-US" smtClean="0"/>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88D3B-F9E6-4326-AF3B-10D5CED67879}" type="slidenum">
              <a:rPr lang="en-US" smtClean="0"/>
              <a:t>‹#›</a:t>
            </a:fld>
            <a:endParaRPr lang="en-US"/>
          </a:p>
        </p:txBody>
      </p:sp>
    </p:spTree>
    <p:extLst>
      <p:ext uri="{BB962C8B-B14F-4D97-AF65-F5344CB8AC3E}">
        <p14:creationId xmlns:p14="http://schemas.microsoft.com/office/powerpoint/2010/main" val="3537230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2AC216-1AFA-42E7-A878-D623C21A6DB7}" type="datetimeFigureOut">
              <a:rPr lang="en-US" smtClean="0"/>
              <a:t>4/18/2022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1E88D3B-F9E6-4326-AF3B-10D5CED67879}" type="slidenum">
              <a:rPr lang="en-US" smtClean="0"/>
              <a:t>‹#›</a:t>
            </a:fld>
            <a:endParaRPr lang="en-US"/>
          </a:p>
        </p:txBody>
      </p:sp>
    </p:spTree>
    <p:extLst>
      <p:ext uri="{BB962C8B-B14F-4D97-AF65-F5344CB8AC3E}">
        <p14:creationId xmlns:p14="http://schemas.microsoft.com/office/powerpoint/2010/main" val="194968487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D0591A-A5B5-40D5-9430-6D61DCFCD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148" y="191387"/>
            <a:ext cx="5049702" cy="4646427"/>
          </a:xfrm>
          <a:prstGeom prst="rect">
            <a:avLst/>
          </a:prstGeom>
        </p:spPr>
      </p:pic>
      <p:sp>
        <p:nvSpPr>
          <p:cNvPr id="7" name="Google Shape;148;p1">
            <a:extLst>
              <a:ext uri="{FF2B5EF4-FFF2-40B4-BE49-F238E27FC236}">
                <a16:creationId xmlns:a16="http://schemas.microsoft.com/office/drawing/2014/main" id="{C6C22940-1689-4E18-B3AD-B429576236B3}"/>
              </a:ext>
            </a:extLst>
          </p:cNvPr>
          <p:cNvSpPr txBox="1"/>
          <p:nvPr/>
        </p:nvSpPr>
        <p:spPr>
          <a:xfrm>
            <a:off x="1639887" y="5217632"/>
            <a:ext cx="5864225" cy="836613"/>
          </a:xfrm>
          <a:prstGeom prst="rect">
            <a:avLst/>
          </a:prstGeom>
          <a:noFill/>
          <a:ln>
            <a:noFill/>
          </a:ln>
        </p:spPr>
        <p:txBody>
          <a:bodyPr spcFirstLastPara="1" wrap="square" lIns="96650" tIns="48325" rIns="96650" bIns="48325" anchor="t" anchorCtr="0">
            <a:spAutoFit/>
          </a:bodyPr>
          <a:lstStyle/>
          <a:p>
            <a:pPr marL="0" marR="0" lvl="0" indent="0" algn="ctr" rtl="0">
              <a:spcBef>
                <a:spcPts val="0"/>
              </a:spcBef>
              <a:spcAft>
                <a:spcPts val="0"/>
              </a:spcAft>
              <a:buNone/>
            </a:pPr>
            <a:r>
              <a:rPr lang="en-US" sz="2400" b="1" i="0" u="none" strike="noStrike" cap="none" dirty="0">
                <a:solidFill>
                  <a:schemeClr val="dk1"/>
                </a:solidFill>
                <a:latin typeface="Arial"/>
                <a:ea typeface="Arial"/>
                <a:cs typeface="Arial"/>
                <a:sym typeface="Arial"/>
              </a:rPr>
              <a:t>Facilities Modernization Program</a:t>
            </a:r>
            <a:endParaRPr dirty="0"/>
          </a:p>
          <a:p>
            <a:pPr marL="0" marR="0" lvl="0" indent="0" algn="ctr" rtl="0">
              <a:spcBef>
                <a:spcPts val="0"/>
              </a:spcBef>
              <a:spcAft>
                <a:spcPts val="0"/>
              </a:spcAft>
              <a:buNone/>
            </a:pPr>
            <a:r>
              <a:rPr lang="en-US" sz="2400" b="1" i="0" u="none" strike="noStrike" cap="none" dirty="0">
                <a:solidFill>
                  <a:schemeClr val="dk1"/>
                </a:solidFill>
                <a:latin typeface="Arial"/>
                <a:ea typeface="Arial"/>
                <a:cs typeface="Arial"/>
                <a:sym typeface="Arial"/>
              </a:rPr>
              <a:t>Measure B &amp; A - Project Report </a:t>
            </a:r>
            <a:endParaRPr dirty="0"/>
          </a:p>
        </p:txBody>
      </p:sp>
      <p:sp>
        <p:nvSpPr>
          <p:cNvPr id="8" name="Google Shape;149;p1">
            <a:extLst>
              <a:ext uri="{FF2B5EF4-FFF2-40B4-BE49-F238E27FC236}">
                <a16:creationId xmlns:a16="http://schemas.microsoft.com/office/drawing/2014/main" id="{7C306B6F-7123-46CE-B6D6-A1E675FE6ADF}"/>
              </a:ext>
            </a:extLst>
          </p:cNvPr>
          <p:cNvSpPr txBox="1"/>
          <p:nvPr/>
        </p:nvSpPr>
        <p:spPr>
          <a:xfrm>
            <a:off x="2064543" y="6246738"/>
            <a:ext cx="5014912" cy="374650"/>
          </a:xfrm>
          <a:prstGeom prst="rect">
            <a:avLst/>
          </a:prstGeom>
          <a:noFill/>
          <a:ln>
            <a:noFill/>
          </a:ln>
        </p:spPr>
        <p:txBody>
          <a:bodyPr spcFirstLastPara="1" wrap="square" lIns="96650" tIns="48325" rIns="96650" bIns="48325" anchor="t" anchorCtr="0">
            <a:spAutoFit/>
          </a:bodyPr>
          <a:lstStyle/>
          <a:p>
            <a:pPr marL="0" marR="0" lvl="0" indent="0" algn="ctr" rtl="0">
              <a:spcBef>
                <a:spcPts val="0"/>
              </a:spcBef>
              <a:spcAft>
                <a:spcPts val="0"/>
              </a:spcAft>
              <a:buNone/>
            </a:pPr>
            <a:r>
              <a:rPr lang="en-US" b="1" dirty="0">
                <a:solidFill>
                  <a:schemeClr val="dk1"/>
                </a:solidFill>
                <a:latin typeface="Arial"/>
                <a:cs typeface="Arial"/>
                <a:sym typeface="Arial"/>
              </a:rPr>
              <a:t>April 25, 2022</a:t>
            </a:r>
            <a:endParaRPr dirty="0"/>
          </a:p>
        </p:txBody>
      </p:sp>
    </p:spTree>
    <p:extLst>
      <p:ext uri="{BB962C8B-B14F-4D97-AF65-F5344CB8AC3E}">
        <p14:creationId xmlns:p14="http://schemas.microsoft.com/office/powerpoint/2010/main" val="3714490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338932" y="246785"/>
            <a:ext cx="5540818" cy="651592"/>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PROJECT PROGRESS REPORT</a:t>
            </a:r>
            <a:endParaRPr sz="1800" dirty="0"/>
          </a:p>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B2100 New Academic Support &amp; Office Building </a:t>
            </a:r>
            <a:endParaRPr sz="1800" dirty="0"/>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4659314" y="309563"/>
            <a:ext cx="4208240" cy="605425"/>
          </a:xfrm>
          <a:prstGeom prst="rect">
            <a:avLst/>
          </a:prstGeom>
          <a:noFill/>
          <a:ln>
            <a:noFill/>
          </a:ln>
        </p:spPr>
        <p:txBody>
          <a:bodyPr spcFirstLastPara="1" wrap="square" lIns="96650" tIns="48325" rIns="96650" bIns="48325" anchor="t" anchorCtr="0">
            <a:spAutoFit/>
          </a:bodyPr>
          <a:lstStyle/>
          <a:p>
            <a:pPr marL="0" marR="0" lvl="0" indent="0" algn="r" rtl="0">
              <a:spcBef>
                <a:spcPts val="0"/>
              </a:spcBef>
              <a:spcAft>
                <a:spcPts val="0"/>
              </a:spcAft>
              <a:buNone/>
            </a:pPr>
            <a:r>
              <a:rPr lang="en-US" sz="1700" b="1" dirty="0">
                <a:solidFill>
                  <a:schemeClr val="dk1"/>
                </a:solidFill>
                <a:latin typeface="Arial"/>
                <a:ea typeface="Arial"/>
                <a:cs typeface="Arial"/>
                <a:sym typeface="Arial"/>
              </a:rPr>
              <a:t>LAS POSITAS</a:t>
            </a:r>
            <a:r>
              <a:rPr lang="en-US" sz="1700" b="1" i="0" u="none" strike="noStrike" cap="none" dirty="0">
                <a:solidFill>
                  <a:schemeClr val="dk1"/>
                </a:solidFill>
                <a:latin typeface="Arial"/>
                <a:ea typeface="Arial"/>
                <a:cs typeface="Arial"/>
                <a:sym typeface="Arial"/>
              </a:rPr>
              <a:t> COLLEGE</a:t>
            </a:r>
            <a:endParaRPr dirty="0"/>
          </a:p>
          <a:p>
            <a:pPr lvl="0" algn="r"/>
            <a:r>
              <a:rPr lang="en-US" sz="1600" b="1" dirty="0">
                <a:solidFill>
                  <a:schemeClr val="dk1"/>
                </a:solidFill>
              </a:rPr>
              <a:t>April 25, 2022</a:t>
            </a:r>
            <a:endParaRPr lang="en-US" sz="1600" dirty="0"/>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338932"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338932" y="2632580"/>
            <a:ext cx="7077119" cy="4047393"/>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300" b="1" i="0" u="none" strike="noStrike" cap="none" dirty="0">
                <a:solidFill>
                  <a:schemeClr val="dk1"/>
                </a:solidFill>
                <a:latin typeface="Arial"/>
                <a:ea typeface="Arial"/>
                <a:cs typeface="Arial"/>
                <a:sym typeface="Arial"/>
              </a:rPr>
              <a:t>Project Team</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Architect:  </a:t>
            </a:r>
            <a:r>
              <a:rPr lang="en-US" sz="1200" dirty="0">
                <a:solidFill>
                  <a:schemeClr val="dk1"/>
                </a:solidFill>
                <a:latin typeface="Arial"/>
                <a:ea typeface="Arial"/>
                <a:cs typeface="Arial"/>
                <a:sym typeface="Arial"/>
              </a:rPr>
              <a:t>LPAS</a:t>
            </a:r>
            <a:endParaRPr lang="en-US" sz="120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Construction Manager:  Swinerton Management &amp; Consulting</a:t>
            </a:r>
            <a:endParaRPr lang="en-US" sz="1200" dirty="0"/>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Contractor:  </a:t>
            </a:r>
            <a:r>
              <a:rPr lang="en-US" sz="1200" b="0" i="0" u="none" strike="noStrike" cap="none" dirty="0">
                <a:solidFill>
                  <a:schemeClr val="dk1"/>
                </a:solidFill>
                <a:latin typeface="Arial"/>
                <a:ea typeface="Arial"/>
                <a:cs typeface="Arial"/>
                <a:sym typeface="Arial"/>
              </a:rPr>
              <a:t>Flint Builders, Inc. </a:t>
            </a:r>
          </a:p>
          <a:p>
            <a:pPr marL="0" marR="0" lvl="0" indent="0" algn="l" rtl="0">
              <a:spcBef>
                <a:spcPts val="0"/>
              </a:spcBef>
              <a:spcAft>
                <a:spcPts val="0"/>
              </a:spcAft>
              <a:buNone/>
            </a:pPr>
            <a:endParaRPr lang="en-US" sz="800" b="0" i="0" u="none" strike="noStrike" cap="none" dirty="0">
              <a:solidFill>
                <a:schemeClr val="dk1"/>
              </a:solidFill>
              <a:latin typeface="Arial"/>
              <a:ea typeface="Arial"/>
              <a:cs typeface="Arial"/>
              <a:sym typeface="Arial"/>
            </a:endParaRPr>
          </a:p>
          <a:p>
            <a:r>
              <a:rPr lang="en-US" sz="1300" b="1" dirty="0">
                <a:solidFill>
                  <a:schemeClr val="dk1"/>
                </a:solidFill>
                <a:latin typeface="Arial"/>
                <a:cs typeface="Arial"/>
                <a:sym typeface="Arial"/>
              </a:rPr>
              <a:t>Project Description:</a:t>
            </a:r>
          </a:p>
          <a:p>
            <a:pPr lvl="0">
              <a:spcBef>
                <a:spcPts val="240"/>
              </a:spcBef>
              <a:buClr>
                <a:schemeClr val="dk1"/>
              </a:buClr>
              <a:buSzPts val="1200"/>
            </a:pPr>
            <a:r>
              <a:rPr lang="en-US" sz="1100" dirty="0">
                <a:solidFill>
                  <a:schemeClr val="dk1"/>
                </a:solidFill>
                <a:latin typeface="Arial"/>
                <a:ea typeface="Arial"/>
                <a:cs typeface="Arial"/>
                <a:sym typeface="Arial"/>
              </a:rPr>
              <a:t>The new Academic Support and Office building is being built in the location of old buildings 2100 &amp; 2200.  The project consists of the following elements and programs: English Center incorporating classrooms, computer lab, tutoring and study areas.  Math Center incorporating classrooms, labs and the Math Emporium program. Computer Studies including computer labs, networking, maker space and open labs with the expansion of library functions including reference desk, study areas, computer lab, expanded staff offices and library operational support spaces.  Faculty offices, dean’s suite and student gathering and support spaces will also be in the building.</a:t>
            </a:r>
            <a:endParaRPr lang="en-US" sz="1100" dirty="0"/>
          </a:p>
          <a:p>
            <a:pPr marL="692150" marR="0" lvl="1" indent="0" algn="l" rtl="0">
              <a:spcBef>
                <a:spcPts val="0"/>
              </a:spcBef>
              <a:spcAft>
                <a:spcPts val="0"/>
              </a:spcAft>
              <a:buNone/>
            </a:pPr>
            <a:endParaRPr sz="8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300"/>
              <a:buFont typeface="Noto Sans Symbols"/>
              <a:buNone/>
            </a:pPr>
            <a:r>
              <a:rPr lang="en-US" sz="1300" b="1" i="0" u="none" strike="noStrike" cap="none" dirty="0">
                <a:solidFill>
                  <a:schemeClr val="dk1"/>
                </a:solidFill>
                <a:latin typeface="Arial"/>
                <a:ea typeface="Arial"/>
                <a:cs typeface="Arial"/>
                <a:sym typeface="Arial"/>
              </a:rPr>
              <a:t>Project Update</a:t>
            </a:r>
            <a:r>
              <a:rPr lang="en-US" sz="1300" b="0" i="0" u="none" strike="noStrike" cap="none" dirty="0">
                <a:solidFill>
                  <a:schemeClr val="dk1"/>
                </a:solidFill>
                <a:latin typeface="Arial"/>
                <a:ea typeface="Arial"/>
                <a:cs typeface="Arial"/>
                <a:sym typeface="Arial"/>
              </a:rPr>
              <a:t>:</a:t>
            </a:r>
            <a:endParaRPr dirty="0"/>
          </a:p>
          <a:p>
            <a:pPr marL="285750" lvl="0" indent="-285750">
              <a:buClr>
                <a:schemeClr val="dk1"/>
              </a:buClr>
              <a:buSzPts val="1200"/>
              <a:buFont typeface="Arial" panose="020B0604020202020204" pitchFamily="34" charset="0"/>
              <a:buChar char="•"/>
            </a:pPr>
            <a:r>
              <a:rPr lang="en-US" sz="1100" dirty="0" smtClean="0">
                <a:solidFill>
                  <a:schemeClr val="dk1"/>
                </a:solidFill>
                <a:latin typeface="Arial" panose="020B0604020202020204" pitchFamily="34" charset="0"/>
                <a:cs typeface="Arial" panose="020B0604020202020204" pitchFamily="34" charset="0"/>
              </a:rPr>
              <a:t>Demolition</a:t>
            </a:r>
            <a:r>
              <a:rPr lang="en-US" sz="1100" dirty="0">
                <a:solidFill>
                  <a:schemeClr val="dk1"/>
                </a:solidFill>
                <a:latin typeface="Arial" panose="020B0604020202020204" pitchFamily="34" charset="0"/>
                <a:cs typeface="Arial" panose="020B0604020202020204" pitchFamily="34" charset="0"/>
              </a:rPr>
              <a:t>, grading, underground utilities, footings and slab on grade concrete, structural steel,  elevated deck concrete is completed. </a:t>
            </a:r>
            <a:endParaRPr lang="en-US" sz="1100" dirty="0" smtClean="0">
              <a:solidFill>
                <a:schemeClr val="dk1"/>
              </a:solidFill>
              <a:latin typeface="Arial" panose="020B0604020202020204" pitchFamily="34" charset="0"/>
              <a:cs typeface="Arial" panose="020B0604020202020204" pitchFamily="34" charset="0"/>
            </a:endParaRPr>
          </a:p>
          <a:p>
            <a:pPr marL="285750" lvl="0" indent="-285750">
              <a:buClr>
                <a:schemeClr val="dk1"/>
              </a:buClr>
              <a:buSzPts val="1200"/>
              <a:buFont typeface="Arial" panose="020B0604020202020204" pitchFamily="34" charset="0"/>
              <a:buChar char="•"/>
            </a:pPr>
            <a:r>
              <a:rPr lang="en-US" sz="1100" dirty="0" smtClean="0">
                <a:solidFill>
                  <a:schemeClr val="dk1"/>
                </a:solidFill>
                <a:latin typeface="Arial" panose="020B0604020202020204" pitchFamily="34" charset="0"/>
                <a:cs typeface="Arial" panose="020B0604020202020204" pitchFamily="34" charset="0"/>
              </a:rPr>
              <a:t>Exterior </a:t>
            </a:r>
            <a:r>
              <a:rPr lang="en-US" sz="1100" dirty="0">
                <a:solidFill>
                  <a:schemeClr val="dk1"/>
                </a:solidFill>
                <a:latin typeface="Arial" panose="020B0604020202020204" pitchFamily="34" charset="0"/>
                <a:cs typeface="Arial" panose="020B0604020202020204" pitchFamily="34" charset="0"/>
              </a:rPr>
              <a:t>and interior wall framing, mechanical, electrical and plumbing rough-in installation is underway </a:t>
            </a:r>
            <a:r>
              <a:rPr lang="en-US" sz="1100" dirty="0" smtClean="0">
                <a:solidFill>
                  <a:schemeClr val="dk1"/>
                </a:solidFill>
                <a:latin typeface="Arial" panose="020B0604020202020204" pitchFamily="34" charset="0"/>
                <a:cs typeface="Arial" panose="020B0604020202020204" pitchFamily="34" charset="0"/>
              </a:rPr>
              <a:t>in </a:t>
            </a:r>
            <a:r>
              <a:rPr lang="en-US" sz="1100" dirty="0">
                <a:solidFill>
                  <a:schemeClr val="dk1"/>
                </a:solidFill>
                <a:latin typeface="Arial" panose="020B0604020202020204" pitchFamily="34" charset="0"/>
                <a:cs typeface="Arial" panose="020B0604020202020204" pitchFamily="34" charset="0"/>
              </a:rPr>
              <a:t>sector 3 and sector 2. Roofing, exterior wall sheathing and window installation is in progress.</a:t>
            </a:r>
          </a:p>
          <a:p>
            <a:pPr marL="285750" lvl="0" indent="-285750">
              <a:buClr>
                <a:schemeClr val="dk1"/>
              </a:buClr>
              <a:buSzPts val="1200"/>
              <a:buFont typeface="Arial" panose="020B0604020202020204" pitchFamily="34" charset="0"/>
              <a:buChar char="•"/>
            </a:pPr>
            <a:r>
              <a:rPr lang="en-US" sz="1100" dirty="0">
                <a:solidFill>
                  <a:schemeClr val="dk1"/>
                </a:solidFill>
                <a:latin typeface="Arial" panose="020B0604020202020204" pitchFamily="34" charset="0"/>
                <a:cs typeface="Arial" panose="020B0604020202020204" pitchFamily="34" charset="0"/>
              </a:rPr>
              <a:t>Renovations inside the existing Library building new office </a:t>
            </a:r>
            <a:r>
              <a:rPr lang="en-US" sz="1100" dirty="0" smtClean="0">
                <a:solidFill>
                  <a:schemeClr val="dk1"/>
                </a:solidFill>
                <a:latin typeface="Arial" panose="020B0604020202020204" pitchFamily="34" charset="0"/>
                <a:cs typeface="Arial" panose="020B0604020202020204" pitchFamily="34" charset="0"/>
              </a:rPr>
              <a:t>space and </a:t>
            </a:r>
            <a:r>
              <a:rPr lang="en-US" sz="1100" dirty="0">
                <a:solidFill>
                  <a:schemeClr val="dk1"/>
                </a:solidFill>
                <a:latin typeface="Arial" panose="020B0604020202020204" pitchFamily="34" charset="0"/>
                <a:cs typeface="Arial" panose="020B0604020202020204" pitchFamily="34" charset="0"/>
              </a:rPr>
              <a:t>renovation of the Processing and Workroom is now completed. Library addition slab, steel framing and roof deck is completed.</a:t>
            </a:r>
          </a:p>
          <a:p>
            <a:pPr marL="285750" lvl="0" indent="-285750">
              <a:buClr>
                <a:schemeClr val="dk1"/>
              </a:buClr>
              <a:buSzPts val="1200"/>
              <a:buFont typeface="Arial" panose="020B0604020202020204" pitchFamily="34" charset="0"/>
              <a:buChar char="•"/>
            </a:pPr>
            <a:endParaRPr lang="en-US" sz="800" dirty="0">
              <a:solidFill>
                <a:schemeClr val="dk1"/>
              </a:solidFill>
              <a:latin typeface="Arial" panose="020B0604020202020204" pitchFamily="34" charset="0"/>
              <a:cs typeface="Arial" panose="020B0604020202020204" pitchFamily="34" charset="0"/>
            </a:endParaRPr>
          </a:p>
          <a:p>
            <a:pPr marR="0" lvl="0" algn="l" rtl="0">
              <a:spcBef>
                <a:spcPts val="0"/>
              </a:spcBef>
              <a:spcAft>
                <a:spcPts val="0"/>
              </a:spcAft>
              <a:buClr>
                <a:schemeClr val="dk1"/>
              </a:buClr>
              <a:buSzPts val="1300"/>
            </a:pPr>
            <a:r>
              <a:rPr lang="en-US" sz="1300" b="1" i="0" u="none" strike="noStrike" cap="none" dirty="0">
                <a:solidFill>
                  <a:schemeClr val="dk1"/>
                </a:solidFill>
                <a:latin typeface="Arial"/>
                <a:ea typeface="Arial"/>
                <a:cs typeface="Arial"/>
                <a:sym typeface="Arial"/>
              </a:rPr>
              <a:t>Occupancy: </a:t>
            </a:r>
            <a:r>
              <a:rPr lang="en-US" sz="1200" dirty="0" smtClean="0">
                <a:solidFill>
                  <a:schemeClr val="dk1"/>
                </a:solidFill>
                <a:latin typeface="Arial" panose="020B0604020202020204" pitchFamily="34" charset="0"/>
                <a:cs typeface="Arial" panose="020B0604020202020204" pitchFamily="34" charset="0"/>
              </a:rPr>
              <a:t>Fall </a:t>
            </a:r>
            <a:r>
              <a:rPr lang="en-US" sz="1200" dirty="0">
                <a:solidFill>
                  <a:schemeClr val="dk1"/>
                </a:solidFill>
                <a:latin typeface="Arial" panose="020B0604020202020204" pitchFamily="34" charset="0"/>
                <a:cs typeface="Arial" panose="020B0604020202020204" pitchFamily="34" charset="0"/>
              </a:rPr>
              <a:t>2023</a:t>
            </a:r>
            <a:endParaRPr sz="1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518A605-3D04-46AA-85AA-6A2DDDCD3A4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586" t="8982"/>
          <a:stretch/>
        </p:blipFill>
        <p:spPr>
          <a:xfrm>
            <a:off x="214306" y="1075029"/>
            <a:ext cx="3291356" cy="1555787"/>
          </a:xfrm>
          <a:prstGeom prst="rect">
            <a:avLst/>
          </a:prstGeom>
          <a:effectLst>
            <a:softEdge rad="63500"/>
          </a:effectLst>
        </p:spPr>
      </p:pic>
      <p:pic>
        <p:nvPicPr>
          <p:cNvPr id="10" name="Picture 9">
            <a:extLst>
              <a:ext uri="{FF2B5EF4-FFF2-40B4-BE49-F238E27FC236}">
                <a16:creationId xmlns:a16="http://schemas.microsoft.com/office/drawing/2014/main" id="{49CFD444-9602-4B42-947A-D3FE7CAF544E}"/>
              </a:ext>
            </a:extLst>
          </p:cNvPr>
          <p:cNvPicPr>
            <a:picLocks noChangeAspect="1"/>
          </p:cNvPicPr>
          <p:nvPr/>
        </p:nvPicPr>
        <p:blipFill rotWithShape="1">
          <a:blip r:embed="rId3"/>
          <a:srcRect l="23571" b="3317"/>
          <a:stretch/>
        </p:blipFill>
        <p:spPr>
          <a:xfrm>
            <a:off x="6300131" y="1089878"/>
            <a:ext cx="2687019" cy="2542555"/>
          </a:xfrm>
          <a:prstGeom prst="rect">
            <a:avLst/>
          </a:prstGeom>
          <a:effectLst>
            <a:softEdge rad="63500"/>
          </a:effectLst>
        </p:spPr>
      </p:pic>
      <p:pic>
        <p:nvPicPr>
          <p:cNvPr id="13" name="Picture 12" descr="A picture containing building, metal&#10;&#10;Description automatically generated">
            <a:extLst>
              <a:ext uri="{FF2B5EF4-FFF2-40B4-BE49-F238E27FC236}">
                <a16:creationId xmlns:a16="http://schemas.microsoft.com/office/drawing/2014/main" id="{ADE82CC3-FF91-4E1C-8441-40DEDB887C2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630" t="7057" b="840"/>
          <a:stretch/>
        </p:blipFill>
        <p:spPr>
          <a:xfrm>
            <a:off x="3599896" y="1090489"/>
            <a:ext cx="2540844" cy="1873571"/>
          </a:xfrm>
          <a:prstGeom prst="rect">
            <a:avLst/>
          </a:prstGeom>
          <a:effectLst>
            <a:softEdge rad="63500"/>
          </a:effectLst>
        </p:spPr>
      </p:pic>
    </p:spTree>
    <p:extLst>
      <p:ext uri="{BB962C8B-B14F-4D97-AF65-F5344CB8AC3E}">
        <p14:creationId xmlns:p14="http://schemas.microsoft.com/office/powerpoint/2010/main" val="733854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338932" y="147979"/>
            <a:ext cx="5560990" cy="928591"/>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PROJECT PROGRESS REPORT</a:t>
            </a:r>
            <a:endParaRPr sz="1800" dirty="0"/>
          </a:p>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Public Safety Complex/Advanced Manufacturing </a:t>
            </a:r>
          </a:p>
          <a:p>
            <a:pPr marL="0" marR="0" lvl="0" indent="0" algn="l" rtl="0">
              <a:spcBef>
                <a:spcPts val="0"/>
              </a:spcBef>
              <a:spcAft>
                <a:spcPts val="0"/>
              </a:spcAft>
              <a:buNone/>
            </a:pPr>
            <a:r>
              <a:rPr lang="en-US" b="1" dirty="0">
                <a:solidFill>
                  <a:schemeClr val="dk1"/>
                </a:solidFill>
                <a:latin typeface="Arial"/>
                <a:cs typeface="Arial"/>
                <a:sym typeface="Arial"/>
              </a:rPr>
              <a:t>And Transportation </a:t>
            </a:r>
            <a:endParaRPr sz="1800" dirty="0"/>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4659313" y="148386"/>
            <a:ext cx="4208240" cy="605425"/>
          </a:xfrm>
          <a:prstGeom prst="rect">
            <a:avLst/>
          </a:prstGeom>
          <a:noFill/>
          <a:ln>
            <a:noFill/>
          </a:ln>
        </p:spPr>
        <p:txBody>
          <a:bodyPr spcFirstLastPara="1" wrap="square" lIns="96650" tIns="48325" rIns="96650" bIns="48325" anchor="t" anchorCtr="0">
            <a:spAutoFit/>
          </a:bodyPr>
          <a:lstStyle/>
          <a:p>
            <a:pPr marL="0" marR="0" lvl="0" indent="0" algn="r" rtl="0">
              <a:spcBef>
                <a:spcPts val="0"/>
              </a:spcBef>
              <a:spcAft>
                <a:spcPts val="0"/>
              </a:spcAft>
              <a:buNone/>
            </a:pPr>
            <a:r>
              <a:rPr lang="en-US" sz="1700" b="1" dirty="0">
                <a:solidFill>
                  <a:schemeClr val="dk1"/>
                </a:solidFill>
                <a:latin typeface="Arial"/>
                <a:ea typeface="Arial"/>
                <a:cs typeface="Arial"/>
                <a:sym typeface="Arial"/>
              </a:rPr>
              <a:t>LAS POSITAS</a:t>
            </a:r>
            <a:r>
              <a:rPr lang="en-US" sz="1700" b="1" i="0" u="none" strike="noStrike" cap="none" dirty="0">
                <a:solidFill>
                  <a:schemeClr val="dk1"/>
                </a:solidFill>
                <a:latin typeface="Arial"/>
                <a:ea typeface="Arial"/>
                <a:cs typeface="Arial"/>
                <a:sym typeface="Arial"/>
              </a:rPr>
              <a:t> COLLEGE</a:t>
            </a:r>
            <a:endParaRPr dirty="0"/>
          </a:p>
          <a:p>
            <a:pPr lvl="0" algn="r"/>
            <a:r>
              <a:rPr lang="en-US" sz="1600" b="1" dirty="0">
                <a:solidFill>
                  <a:schemeClr val="dk1"/>
                </a:solidFill>
              </a:rPr>
              <a:t>April 25, 2022</a:t>
            </a:r>
            <a:endParaRPr lang="en-US" sz="1600" dirty="0"/>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338932"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338932" y="2632580"/>
            <a:ext cx="7077119" cy="3878116"/>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300" b="1" i="0" u="none" strike="noStrike" cap="none" dirty="0">
                <a:solidFill>
                  <a:schemeClr val="dk1"/>
                </a:solidFill>
                <a:latin typeface="Arial"/>
                <a:ea typeface="Arial"/>
                <a:cs typeface="Arial"/>
                <a:sym typeface="Arial"/>
              </a:rPr>
              <a:t>Project Team</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Architect: </a:t>
            </a:r>
            <a:r>
              <a:rPr lang="en-US" sz="1200" dirty="0" err="1">
                <a:solidFill>
                  <a:schemeClr val="dk1"/>
                </a:solidFill>
                <a:latin typeface="Arial"/>
                <a:ea typeface="Arial"/>
                <a:cs typeface="Arial"/>
                <a:sym typeface="Arial"/>
              </a:rPr>
              <a:t>Lionakis</a:t>
            </a:r>
            <a:endParaRPr lang="en-US" sz="120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Construction Manager: Vanir Construction Management, Inc. </a:t>
            </a:r>
            <a:endParaRPr lang="en-US" sz="1200" dirty="0"/>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Contractor: </a:t>
            </a:r>
            <a:r>
              <a:rPr lang="en-US" sz="1200" b="0" i="0" u="none" strike="noStrike" cap="none" dirty="0" err="1">
                <a:solidFill>
                  <a:schemeClr val="dk1"/>
                </a:solidFill>
                <a:latin typeface="Arial"/>
                <a:ea typeface="Arial"/>
                <a:cs typeface="Arial"/>
                <a:sym typeface="Arial"/>
              </a:rPr>
              <a:t>Overaa</a:t>
            </a:r>
            <a:r>
              <a:rPr lang="en-US" sz="1200" b="0" i="0" u="none" strike="noStrike" cap="none" dirty="0">
                <a:solidFill>
                  <a:schemeClr val="dk1"/>
                </a:solidFill>
                <a:latin typeface="Arial"/>
                <a:ea typeface="Arial"/>
                <a:cs typeface="Arial"/>
                <a:sym typeface="Arial"/>
              </a:rPr>
              <a:t> Construction </a:t>
            </a:r>
          </a:p>
          <a:p>
            <a:pPr marL="0" marR="0" lvl="0" indent="0" algn="l" rtl="0">
              <a:spcBef>
                <a:spcPts val="0"/>
              </a:spcBef>
              <a:spcAft>
                <a:spcPts val="0"/>
              </a:spcAft>
              <a:buNone/>
            </a:pPr>
            <a:endParaRPr lang="en-US" sz="800" b="0" i="0" u="none" strike="noStrike" cap="none" dirty="0">
              <a:solidFill>
                <a:schemeClr val="dk1"/>
              </a:solidFill>
              <a:latin typeface="Arial"/>
              <a:ea typeface="Arial"/>
              <a:cs typeface="Arial"/>
              <a:sym typeface="Arial"/>
            </a:endParaRPr>
          </a:p>
          <a:p>
            <a:r>
              <a:rPr lang="en-US" sz="1300" b="1" dirty="0">
                <a:solidFill>
                  <a:schemeClr val="dk1"/>
                </a:solidFill>
                <a:latin typeface="Arial"/>
                <a:cs typeface="Arial"/>
                <a:sym typeface="Arial"/>
              </a:rPr>
              <a:t>Project Description:</a:t>
            </a:r>
          </a:p>
          <a:p>
            <a:pPr lvl="0">
              <a:spcBef>
                <a:spcPts val="220"/>
              </a:spcBef>
              <a:buClr>
                <a:schemeClr val="dk1"/>
              </a:buClr>
              <a:buSzPts val="1100"/>
            </a:pPr>
            <a:r>
              <a:rPr lang="en-US" sz="1200" dirty="0">
                <a:solidFill>
                  <a:schemeClr val="dk1"/>
                </a:solidFill>
                <a:latin typeface="Arial"/>
                <a:ea typeface="Arial"/>
                <a:cs typeface="Arial"/>
                <a:sym typeface="Arial"/>
              </a:rPr>
              <a:t>The new Public Safety Complex (PSC) and Advanced Manufacturing and Transportation (AMT) building will be co-located to allow for shared linkages between the various programs, classrooms and event spaces.  The buildings will be built near the existing </a:t>
            </a:r>
            <a:r>
              <a:rPr lang="en-US" sz="1200" dirty="0" smtClean="0">
                <a:solidFill>
                  <a:schemeClr val="dk1"/>
                </a:solidFill>
                <a:latin typeface="Arial"/>
                <a:ea typeface="Arial"/>
                <a:cs typeface="Arial"/>
                <a:sym typeface="Arial"/>
              </a:rPr>
              <a:t>track and field </a:t>
            </a:r>
            <a:r>
              <a:rPr lang="en-US" sz="1200" dirty="0">
                <a:solidFill>
                  <a:schemeClr val="dk1"/>
                </a:solidFill>
                <a:latin typeface="Arial"/>
                <a:ea typeface="Arial"/>
                <a:cs typeface="Arial"/>
                <a:sym typeface="Arial"/>
              </a:rPr>
              <a:t>in the northeastern portion of the upper campus.  The PSC project consist of the following elements and programs: EMS Simulation Lab and Situation Rooms, and Fire Training with Class A burn areas. The AMT project will include an automotive tech facility, welding lab, and classroom and lab spaces to provide training of advanced manufacturing processes.  Faculty Offices, Dean’s suite and support spaces will also be included in the project.</a:t>
            </a:r>
            <a:endParaRPr lang="en-US" sz="1200" dirty="0"/>
          </a:p>
          <a:p>
            <a:pPr marL="692150" marR="0" lvl="1" indent="0" algn="l" rtl="0">
              <a:spcBef>
                <a:spcPts val="0"/>
              </a:spcBef>
              <a:spcAft>
                <a:spcPts val="0"/>
              </a:spcAft>
              <a:buNone/>
            </a:pPr>
            <a:endParaRPr sz="8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300"/>
              <a:buFont typeface="Noto Sans Symbols"/>
              <a:buNone/>
            </a:pPr>
            <a:r>
              <a:rPr lang="en-US" sz="1300" b="1" i="0" u="none" strike="noStrike" cap="none" dirty="0">
                <a:solidFill>
                  <a:schemeClr val="dk1"/>
                </a:solidFill>
                <a:latin typeface="Arial"/>
                <a:ea typeface="Arial"/>
                <a:cs typeface="Arial"/>
                <a:sym typeface="Arial"/>
              </a:rPr>
              <a:t>Project Update</a:t>
            </a:r>
            <a:r>
              <a:rPr lang="en-US" sz="1300" b="0" i="0" u="none" strike="noStrike" cap="none" dirty="0">
                <a:solidFill>
                  <a:schemeClr val="dk1"/>
                </a:solidFill>
                <a:latin typeface="Arial"/>
                <a:ea typeface="Arial"/>
                <a:cs typeface="Arial"/>
                <a:sym typeface="Arial"/>
              </a:rPr>
              <a:t>:</a:t>
            </a:r>
            <a:endParaRPr dirty="0"/>
          </a:p>
          <a:p>
            <a:pPr marL="342900" lvl="0" indent="-342900">
              <a:buFont typeface="Symbol" panose="05050102010706020507" pitchFamily="18" charset="2"/>
              <a:buChar char=""/>
            </a:pPr>
            <a:r>
              <a:rPr lang="en-US" sz="1200" dirty="0">
                <a:latin typeface="Arial" panose="020B0604020202020204" pitchFamily="34" charset="0"/>
                <a:ea typeface="Arial" panose="020B0604020202020204" pitchFamily="34" charset="0"/>
              </a:rPr>
              <a:t>Structural building components have been erected.</a:t>
            </a:r>
            <a:endParaRPr lang="en-US" sz="1200" dirty="0">
              <a:latin typeface="Times New Roman" panose="02020603050405020304" pitchFamily="18" charset="0"/>
              <a:ea typeface="Arial" panose="020B0604020202020204" pitchFamily="34" charset="0"/>
            </a:endParaRPr>
          </a:p>
          <a:p>
            <a:pPr marL="342900" lvl="0" indent="-342900">
              <a:buFont typeface="Symbol" panose="05050102010706020507" pitchFamily="18" charset="2"/>
              <a:buChar char=""/>
            </a:pPr>
            <a:r>
              <a:rPr lang="en-US" sz="1200" dirty="0">
                <a:solidFill>
                  <a:schemeClr val="dk1"/>
                </a:solidFill>
                <a:latin typeface="Arial"/>
                <a:cs typeface="Arial"/>
              </a:rPr>
              <a:t>Interior framing and MEP infrastructure rough </a:t>
            </a:r>
            <a:r>
              <a:rPr lang="en-US" sz="1200" dirty="0" smtClean="0">
                <a:solidFill>
                  <a:schemeClr val="dk1"/>
                </a:solidFill>
                <a:latin typeface="Arial"/>
                <a:cs typeface="Arial"/>
              </a:rPr>
              <a:t>ins </a:t>
            </a:r>
            <a:r>
              <a:rPr lang="en-US" sz="1200" dirty="0">
                <a:solidFill>
                  <a:schemeClr val="dk1"/>
                </a:solidFill>
                <a:latin typeface="Arial"/>
                <a:cs typeface="Arial"/>
              </a:rPr>
              <a:t>are currently being installed.</a:t>
            </a:r>
          </a:p>
          <a:p>
            <a:pPr marL="342900" lvl="0" indent="-342900">
              <a:buFont typeface="Symbol" panose="05050102010706020507" pitchFamily="18" charset="2"/>
              <a:buChar char=""/>
            </a:pPr>
            <a:r>
              <a:rPr lang="en-US" sz="1200" dirty="0">
                <a:solidFill>
                  <a:schemeClr val="dk1"/>
                </a:solidFill>
                <a:latin typeface="Arial"/>
                <a:cs typeface="Arial"/>
              </a:rPr>
              <a:t>Building exterior skin and envelop has begun.</a:t>
            </a:r>
          </a:p>
          <a:p>
            <a:pPr lvl="0"/>
            <a:endParaRPr lang="en-US" sz="800" b="1" i="0" u="none" strike="noStrike" cap="none" dirty="0">
              <a:solidFill>
                <a:schemeClr val="dk1"/>
              </a:solidFill>
              <a:latin typeface="Arial"/>
              <a:ea typeface="Arial"/>
              <a:cs typeface="Arial"/>
              <a:sym typeface="Arial"/>
            </a:endParaRPr>
          </a:p>
          <a:p>
            <a:pPr marR="0" lvl="0" algn="l" rtl="0">
              <a:spcBef>
                <a:spcPts val="0"/>
              </a:spcBef>
              <a:spcAft>
                <a:spcPts val="0"/>
              </a:spcAft>
              <a:buClr>
                <a:schemeClr val="dk1"/>
              </a:buClr>
              <a:buSzPts val="1300"/>
            </a:pPr>
            <a:r>
              <a:rPr lang="en-US" sz="1300" b="1" i="0" u="none" strike="noStrike" cap="none" dirty="0">
                <a:solidFill>
                  <a:schemeClr val="dk1"/>
                </a:solidFill>
                <a:latin typeface="Arial"/>
                <a:ea typeface="Arial"/>
                <a:cs typeface="Arial"/>
                <a:sym typeface="Arial"/>
              </a:rPr>
              <a:t>Occupancy: </a:t>
            </a:r>
            <a:r>
              <a:rPr lang="en-US" sz="1200" i="0" u="none" strike="noStrike" cap="none" dirty="0">
                <a:solidFill>
                  <a:schemeClr val="dk1"/>
                </a:solidFill>
                <a:latin typeface="Arial"/>
                <a:ea typeface="Arial"/>
                <a:cs typeface="Arial"/>
                <a:sym typeface="Arial"/>
              </a:rPr>
              <a:t>Fall</a:t>
            </a:r>
            <a:r>
              <a:rPr lang="en-US" sz="1200" dirty="0">
                <a:solidFill>
                  <a:schemeClr val="dk1"/>
                </a:solidFill>
                <a:latin typeface="Arial" panose="020B0604020202020204" pitchFamily="34" charset="0"/>
                <a:cs typeface="Arial" panose="020B0604020202020204" pitchFamily="34" charset="0"/>
              </a:rPr>
              <a:t> 2023</a:t>
            </a:r>
            <a:endParaRPr sz="1200" dirty="0">
              <a:latin typeface="Arial" panose="020B0604020202020204" pitchFamily="34" charset="0"/>
              <a:cs typeface="Arial" panose="020B0604020202020204" pitchFamily="34" charset="0"/>
            </a:endParaRPr>
          </a:p>
        </p:txBody>
      </p:sp>
      <p:pic>
        <p:nvPicPr>
          <p:cNvPr id="10" name="Google Shape;85;p3">
            <a:extLst>
              <a:ext uri="{FF2B5EF4-FFF2-40B4-BE49-F238E27FC236}">
                <a16:creationId xmlns:a16="http://schemas.microsoft.com/office/drawing/2014/main" id="{70EA3549-E714-478D-90E3-148CB7F2C554}"/>
              </a:ext>
            </a:extLst>
          </p:cNvPr>
          <p:cNvPicPr preferRelativeResize="0"/>
          <p:nvPr/>
        </p:nvPicPr>
        <p:blipFill>
          <a:blip r:embed="rId2" cstate="hqprint">
            <a:extLst>
              <a:ext uri="{28A0092B-C50C-407E-A947-70E740481C1C}">
                <a14:useLocalDpi xmlns:a14="http://schemas.microsoft.com/office/drawing/2010/main" val="0"/>
              </a:ext>
            </a:extLst>
          </a:blip>
          <a:srcRect t="22771" b="22771"/>
          <a:stretch/>
        </p:blipFill>
        <p:spPr>
          <a:xfrm>
            <a:off x="338932" y="1076570"/>
            <a:ext cx="3587116" cy="1466144"/>
          </a:xfrm>
          <a:prstGeom prst="rect">
            <a:avLst/>
          </a:prstGeom>
          <a:ln>
            <a:noFill/>
          </a:ln>
          <a:effectLst>
            <a:softEdge rad="112500"/>
          </a:effectLst>
        </p:spPr>
      </p:pic>
      <p:pic>
        <p:nvPicPr>
          <p:cNvPr id="11" name="Google Shape;87;p3">
            <a:extLst>
              <a:ext uri="{FF2B5EF4-FFF2-40B4-BE49-F238E27FC236}">
                <a16:creationId xmlns:a16="http://schemas.microsoft.com/office/drawing/2014/main" id="{DC42B1AC-3EF6-42F1-AE77-3CBF4184589D}"/>
              </a:ext>
            </a:extLst>
          </p:cNvPr>
          <p:cNvPicPr preferRelativeResize="0"/>
          <p:nvPr/>
        </p:nvPicPr>
        <p:blipFill>
          <a:blip r:embed="rId3" cstate="hqprint">
            <a:extLst>
              <a:ext uri="{28A0092B-C50C-407E-A947-70E740481C1C}">
                <a14:useLocalDpi xmlns:a14="http://schemas.microsoft.com/office/drawing/2010/main" val="0"/>
              </a:ext>
            </a:extLst>
          </a:blip>
          <a:srcRect t="6275" b="6275"/>
          <a:stretch/>
        </p:blipFill>
        <p:spPr>
          <a:xfrm>
            <a:off x="3926048" y="1022216"/>
            <a:ext cx="2867808" cy="1880373"/>
          </a:xfrm>
          <a:prstGeom prst="rect">
            <a:avLst/>
          </a:prstGeom>
          <a:ln>
            <a:noFill/>
          </a:ln>
          <a:effectLst>
            <a:softEdge rad="112500"/>
          </a:effectLst>
        </p:spPr>
      </p:pic>
      <p:pic>
        <p:nvPicPr>
          <p:cNvPr id="12" name="Google Shape;86;p3">
            <a:extLst>
              <a:ext uri="{FF2B5EF4-FFF2-40B4-BE49-F238E27FC236}">
                <a16:creationId xmlns:a16="http://schemas.microsoft.com/office/drawing/2014/main" id="{5CD91064-C2D7-4475-A03D-B84B3E8B1330}"/>
              </a:ext>
            </a:extLst>
          </p:cNvPr>
          <p:cNvPicPr preferRelativeResize="0"/>
          <p:nvPr/>
        </p:nvPicPr>
        <p:blipFill>
          <a:blip r:embed="rId4" cstate="hqprint">
            <a:extLst>
              <a:ext uri="{28A0092B-C50C-407E-A947-70E740481C1C}">
                <a14:useLocalDpi xmlns:a14="http://schemas.microsoft.com/office/drawing/2010/main" val="0"/>
              </a:ext>
            </a:extLst>
          </a:blip>
          <a:srcRect l="11566" r="11566"/>
          <a:stretch/>
        </p:blipFill>
        <p:spPr>
          <a:xfrm>
            <a:off x="6793856" y="941821"/>
            <a:ext cx="2003012" cy="2915731"/>
          </a:xfrm>
          <a:prstGeom prst="rect">
            <a:avLst/>
          </a:prstGeom>
          <a:ln>
            <a:noFill/>
          </a:ln>
          <a:effectLst>
            <a:softEdge rad="112500"/>
          </a:effectLst>
        </p:spPr>
      </p:pic>
    </p:spTree>
    <p:extLst>
      <p:ext uri="{BB962C8B-B14F-4D97-AF65-F5344CB8AC3E}">
        <p14:creationId xmlns:p14="http://schemas.microsoft.com/office/powerpoint/2010/main" val="1032148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338932" y="246785"/>
            <a:ext cx="5540818" cy="651592"/>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PROJECT PROGRESS REPORT</a:t>
            </a:r>
            <a:endParaRPr sz="1800" dirty="0"/>
          </a:p>
          <a:p>
            <a:pPr marL="0" marR="0" lvl="0" indent="0" algn="l" rtl="0">
              <a:spcBef>
                <a:spcPts val="0"/>
              </a:spcBef>
              <a:spcAft>
                <a:spcPts val="0"/>
              </a:spcAft>
              <a:buNone/>
            </a:pPr>
            <a:r>
              <a:rPr lang="en-US" b="1" dirty="0">
                <a:solidFill>
                  <a:schemeClr val="dk1"/>
                </a:solidFill>
                <a:latin typeface="Arial"/>
                <a:cs typeface="Arial"/>
                <a:sym typeface="Arial"/>
              </a:rPr>
              <a:t>AG SCI: Horticulture Facility Project</a:t>
            </a:r>
            <a:endParaRPr sz="1800" dirty="0"/>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4659314" y="309563"/>
            <a:ext cx="4208240" cy="605425"/>
          </a:xfrm>
          <a:prstGeom prst="rect">
            <a:avLst/>
          </a:prstGeom>
          <a:noFill/>
          <a:ln>
            <a:noFill/>
          </a:ln>
        </p:spPr>
        <p:txBody>
          <a:bodyPr spcFirstLastPara="1" wrap="square" lIns="96650" tIns="48325" rIns="96650" bIns="48325" anchor="t" anchorCtr="0">
            <a:spAutoFit/>
          </a:bodyPr>
          <a:lstStyle/>
          <a:p>
            <a:pPr marL="0" marR="0" lvl="0" indent="0" algn="r" rtl="0">
              <a:spcBef>
                <a:spcPts val="0"/>
              </a:spcBef>
              <a:spcAft>
                <a:spcPts val="0"/>
              </a:spcAft>
              <a:buNone/>
            </a:pPr>
            <a:r>
              <a:rPr lang="en-US" sz="1700" b="1" dirty="0">
                <a:solidFill>
                  <a:schemeClr val="dk1"/>
                </a:solidFill>
                <a:latin typeface="Arial"/>
                <a:ea typeface="Arial"/>
                <a:cs typeface="Arial"/>
                <a:sym typeface="Arial"/>
              </a:rPr>
              <a:t>LAS POSITAS</a:t>
            </a:r>
            <a:r>
              <a:rPr lang="en-US" sz="1700" b="1" i="0" u="none" strike="noStrike" cap="none" dirty="0">
                <a:solidFill>
                  <a:schemeClr val="dk1"/>
                </a:solidFill>
                <a:latin typeface="Arial"/>
                <a:ea typeface="Arial"/>
                <a:cs typeface="Arial"/>
                <a:sym typeface="Arial"/>
              </a:rPr>
              <a:t> COLLEGE</a:t>
            </a:r>
            <a:endParaRPr dirty="0"/>
          </a:p>
          <a:p>
            <a:pPr lvl="0" algn="r"/>
            <a:r>
              <a:rPr lang="en-US" sz="1600" b="1" dirty="0">
                <a:solidFill>
                  <a:schemeClr val="dk1"/>
                </a:solidFill>
              </a:rPr>
              <a:t>April 25, 2022</a:t>
            </a:r>
            <a:endParaRPr lang="en-US" sz="1600" dirty="0"/>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338932"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338932" y="2451535"/>
            <a:ext cx="6142983" cy="4221800"/>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300" b="1" i="0" u="none" strike="noStrike" cap="none" dirty="0">
                <a:solidFill>
                  <a:schemeClr val="dk1"/>
                </a:solidFill>
                <a:latin typeface="Arial"/>
                <a:ea typeface="Arial"/>
                <a:cs typeface="Arial"/>
                <a:sym typeface="Arial"/>
              </a:rPr>
              <a:t>Project Team</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Architect:  </a:t>
            </a:r>
            <a:r>
              <a:rPr lang="en-US" sz="1200" dirty="0">
                <a:solidFill>
                  <a:schemeClr val="dk1"/>
                </a:solidFill>
                <a:latin typeface="Arial"/>
                <a:ea typeface="Arial"/>
                <a:cs typeface="Arial"/>
                <a:sym typeface="Arial"/>
              </a:rPr>
              <a:t>ATI Architects and Engineers</a:t>
            </a:r>
            <a:endParaRPr lang="en-US" sz="120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Construction Manager: </a:t>
            </a:r>
            <a:r>
              <a:rPr lang="en-US" sz="1200" i="0" u="none" strike="noStrike" cap="none" dirty="0" err="1">
                <a:solidFill>
                  <a:schemeClr val="dk1"/>
                </a:solidFill>
                <a:latin typeface="Arial"/>
                <a:ea typeface="Arial"/>
                <a:cs typeface="Arial"/>
                <a:sym typeface="Arial"/>
              </a:rPr>
              <a:t>Roebbelen</a:t>
            </a:r>
            <a:r>
              <a:rPr lang="en-US" sz="1200" i="0" u="none" strike="noStrike" cap="none" dirty="0">
                <a:solidFill>
                  <a:schemeClr val="dk1"/>
                </a:solidFill>
                <a:latin typeface="Arial"/>
                <a:ea typeface="Arial"/>
                <a:cs typeface="Arial"/>
                <a:sym typeface="Arial"/>
              </a:rPr>
              <a:t> (RCMS)</a:t>
            </a:r>
            <a:endParaRPr lang="en-US" sz="1200" dirty="0"/>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Contractor: </a:t>
            </a:r>
            <a:r>
              <a:rPr lang="en-US" sz="1200" b="0" i="0" u="none" strike="noStrike" cap="none" dirty="0" err="1">
                <a:solidFill>
                  <a:schemeClr val="dk1"/>
                </a:solidFill>
                <a:latin typeface="Arial"/>
                <a:ea typeface="Arial"/>
                <a:cs typeface="Arial"/>
                <a:sym typeface="Arial"/>
              </a:rPr>
              <a:t>Overaa</a:t>
            </a:r>
            <a:r>
              <a:rPr lang="en-US" sz="1200" b="0" i="0" u="none" strike="noStrike" cap="none" dirty="0">
                <a:solidFill>
                  <a:schemeClr val="dk1"/>
                </a:solidFill>
                <a:latin typeface="Arial"/>
                <a:ea typeface="Arial"/>
                <a:cs typeface="Arial"/>
                <a:sym typeface="Arial"/>
              </a:rPr>
              <a:t> Construction </a:t>
            </a:r>
          </a:p>
          <a:p>
            <a:pPr marL="0" marR="0" lvl="0" indent="0" algn="l" rtl="0">
              <a:spcBef>
                <a:spcPts val="0"/>
              </a:spcBef>
              <a:spcAft>
                <a:spcPts val="0"/>
              </a:spcAft>
              <a:buNone/>
            </a:pPr>
            <a:endParaRPr lang="en-US" sz="800" b="0" i="0" u="none" strike="noStrike" cap="none" dirty="0">
              <a:solidFill>
                <a:schemeClr val="dk1"/>
              </a:solidFill>
              <a:latin typeface="Arial"/>
              <a:ea typeface="Arial"/>
              <a:cs typeface="Arial"/>
              <a:sym typeface="Arial"/>
            </a:endParaRPr>
          </a:p>
          <a:p>
            <a:r>
              <a:rPr lang="en-US" sz="1300" b="1" dirty="0">
                <a:solidFill>
                  <a:schemeClr val="dk1"/>
                </a:solidFill>
                <a:latin typeface="Arial"/>
                <a:cs typeface="Arial"/>
                <a:sym typeface="Arial"/>
              </a:rPr>
              <a:t>Project Description:</a:t>
            </a:r>
          </a:p>
          <a:p>
            <a:pPr lvl="0">
              <a:buClr>
                <a:schemeClr val="dk1"/>
              </a:buClr>
              <a:buSzPts val="1200"/>
            </a:pPr>
            <a:r>
              <a:rPr lang="en-US" sz="1200" dirty="0">
                <a:solidFill>
                  <a:schemeClr val="dk1"/>
                </a:solidFill>
                <a:latin typeface="Arial"/>
                <a:ea typeface="Arial"/>
                <a:cs typeface="Arial"/>
                <a:sym typeface="Arial"/>
              </a:rPr>
              <a:t>The New Horticulture Facility will replace the existing facilities located in Building 800 and outside spaces. It </a:t>
            </a:r>
            <a:r>
              <a:rPr lang="en-US" sz="1200" dirty="0" smtClean="0">
                <a:solidFill>
                  <a:schemeClr val="dk1"/>
                </a:solidFill>
                <a:latin typeface="Arial"/>
                <a:ea typeface="Arial"/>
                <a:cs typeface="Arial"/>
                <a:sym typeface="Arial"/>
              </a:rPr>
              <a:t>is located </a:t>
            </a:r>
            <a:r>
              <a:rPr lang="en-US" sz="1200" dirty="0">
                <a:solidFill>
                  <a:schemeClr val="dk1"/>
                </a:solidFill>
                <a:latin typeface="Arial"/>
                <a:ea typeface="Arial"/>
                <a:cs typeface="Arial"/>
                <a:sym typeface="Arial"/>
              </a:rPr>
              <a:t>near the Maintenance and Operations facility at the upper NE part of campus. The project includes, </a:t>
            </a:r>
            <a:r>
              <a:rPr lang="en-US" sz="1200" dirty="0" smtClean="0">
                <a:solidFill>
                  <a:schemeClr val="dk1"/>
                </a:solidFill>
                <a:latin typeface="Arial"/>
                <a:ea typeface="Arial"/>
                <a:cs typeface="Arial"/>
                <a:sym typeface="Arial"/>
              </a:rPr>
              <a:t>a 32 </a:t>
            </a:r>
            <a:r>
              <a:rPr lang="en-US" sz="1200" dirty="0">
                <a:solidFill>
                  <a:schemeClr val="dk1"/>
                </a:solidFill>
                <a:latin typeface="Arial"/>
                <a:ea typeface="Arial"/>
                <a:cs typeface="Arial"/>
                <a:sym typeface="Arial"/>
              </a:rPr>
              <a:t>space </a:t>
            </a:r>
            <a:r>
              <a:rPr lang="en-US" sz="1200" dirty="0" smtClean="0">
                <a:solidFill>
                  <a:schemeClr val="dk1"/>
                </a:solidFill>
                <a:latin typeface="Arial"/>
                <a:ea typeface="Arial"/>
                <a:cs typeface="Arial"/>
                <a:sym typeface="Arial"/>
              </a:rPr>
              <a:t>parking lot for </a:t>
            </a:r>
            <a:r>
              <a:rPr lang="en-US" sz="1200" dirty="0">
                <a:solidFill>
                  <a:schemeClr val="dk1"/>
                </a:solidFill>
                <a:latin typeface="Arial"/>
                <a:ea typeface="Arial"/>
                <a:cs typeface="Arial"/>
                <a:sym typeface="Arial"/>
              </a:rPr>
              <a:t>faculty and </a:t>
            </a:r>
            <a:r>
              <a:rPr lang="en-US" sz="1200" dirty="0" smtClean="0">
                <a:solidFill>
                  <a:schemeClr val="dk1"/>
                </a:solidFill>
                <a:latin typeface="Arial"/>
                <a:ea typeface="Arial"/>
                <a:cs typeface="Arial"/>
                <a:sym typeface="Arial"/>
              </a:rPr>
              <a:t>students, classrooms</a:t>
            </a:r>
            <a:r>
              <a:rPr lang="en-US" sz="1200" dirty="0">
                <a:solidFill>
                  <a:schemeClr val="dk1"/>
                </a:solidFill>
                <a:latin typeface="Arial"/>
                <a:ea typeface="Arial"/>
                <a:cs typeface="Arial"/>
                <a:sym typeface="Arial"/>
              </a:rPr>
              <a:t>, Labs, offices and resource area, a greenhouse, </a:t>
            </a:r>
            <a:r>
              <a:rPr lang="en-US" sz="1200" dirty="0" smtClean="0">
                <a:solidFill>
                  <a:schemeClr val="dk1"/>
                </a:solidFill>
                <a:latin typeface="Arial"/>
                <a:ea typeface="Arial"/>
                <a:cs typeface="Arial"/>
                <a:sym typeface="Arial"/>
              </a:rPr>
              <a:t>and shade </a:t>
            </a:r>
            <a:r>
              <a:rPr lang="en-US" sz="1200" dirty="0">
                <a:solidFill>
                  <a:schemeClr val="dk1"/>
                </a:solidFill>
                <a:latin typeface="Arial"/>
                <a:ea typeface="Arial"/>
                <a:cs typeface="Arial"/>
                <a:sym typeface="Arial"/>
              </a:rPr>
              <a:t>structures. The outdoor growing areas will have soil bins, equipment storage and an outdoor learning patio.</a:t>
            </a:r>
            <a:endParaRPr lang="en-US" sz="1200" dirty="0"/>
          </a:p>
          <a:p>
            <a:pPr marL="692150" marR="0" lvl="1" indent="0" algn="l" rtl="0">
              <a:spcBef>
                <a:spcPts val="0"/>
              </a:spcBef>
              <a:spcAft>
                <a:spcPts val="0"/>
              </a:spcAft>
              <a:buNone/>
            </a:pPr>
            <a:endParaRPr sz="8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300"/>
              <a:buFont typeface="Noto Sans Symbols"/>
              <a:buNone/>
            </a:pPr>
            <a:r>
              <a:rPr lang="en-US" sz="1300" b="1" i="0" u="none" strike="noStrike" cap="none" dirty="0">
                <a:solidFill>
                  <a:schemeClr val="dk1"/>
                </a:solidFill>
                <a:latin typeface="Arial"/>
                <a:ea typeface="Arial"/>
                <a:cs typeface="Arial"/>
                <a:sym typeface="Arial"/>
              </a:rPr>
              <a:t>Project Update</a:t>
            </a:r>
            <a:r>
              <a:rPr lang="en-US" sz="1300" b="0" i="0" u="none" strike="noStrike" cap="none" dirty="0">
                <a:solidFill>
                  <a:schemeClr val="dk1"/>
                </a:solidFill>
                <a:latin typeface="Arial"/>
                <a:ea typeface="Arial"/>
                <a:cs typeface="Arial"/>
                <a:sym typeface="Arial"/>
              </a:rPr>
              <a:t>:</a:t>
            </a:r>
            <a:endParaRPr dirty="0"/>
          </a:p>
          <a:p>
            <a:pPr marL="171450" marR="0" indent="-171450">
              <a:spcBef>
                <a:spcPts val="0"/>
              </a:spcBef>
              <a:spcAft>
                <a:spcPts val="0"/>
              </a:spcAft>
              <a:buFont typeface="Arial" panose="020B0604020202020204" pitchFamily="34" charset="0"/>
              <a:buChar char="•"/>
            </a:pPr>
            <a:r>
              <a:rPr lang="en-US" sz="1200" dirty="0">
                <a:solidFill>
                  <a:schemeClr val="dk1"/>
                </a:solidFill>
                <a:latin typeface="Arial"/>
                <a:cs typeface="Arial"/>
              </a:rPr>
              <a:t>Site concrete flatwork, irrigation, final grading of growing grounds &amp; paving in progress.</a:t>
            </a:r>
          </a:p>
          <a:p>
            <a:pPr marL="171450" marR="0" indent="-171450">
              <a:spcBef>
                <a:spcPts val="0"/>
              </a:spcBef>
              <a:spcAft>
                <a:spcPts val="0"/>
              </a:spcAft>
              <a:buFont typeface="Arial" panose="020B0604020202020204" pitchFamily="34" charset="0"/>
              <a:buChar char="•"/>
            </a:pPr>
            <a:r>
              <a:rPr lang="en-US" sz="1200" dirty="0">
                <a:solidFill>
                  <a:schemeClr val="dk1"/>
                </a:solidFill>
                <a:latin typeface="Arial"/>
                <a:cs typeface="Arial"/>
              </a:rPr>
              <a:t>Classroom Building interior finishes in progress.</a:t>
            </a:r>
          </a:p>
          <a:p>
            <a:pPr marL="171450" marR="0" indent="-171450">
              <a:spcBef>
                <a:spcPts val="0"/>
              </a:spcBef>
              <a:spcAft>
                <a:spcPts val="0"/>
              </a:spcAft>
              <a:buFont typeface="Arial" panose="020B0604020202020204" pitchFamily="34" charset="0"/>
              <a:buChar char="•"/>
            </a:pPr>
            <a:r>
              <a:rPr lang="en-US" sz="1200" dirty="0">
                <a:solidFill>
                  <a:schemeClr val="dk1"/>
                </a:solidFill>
                <a:latin typeface="Arial"/>
                <a:cs typeface="Arial"/>
              </a:rPr>
              <a:t>Greenhouse and </a:t>
            </a:r>
            <a:r>
              <a:rPr lang="en-US" sz="1200" dirty="0" smtClean="0">
                <a:solidFill>
                  <a:schemeClr val="dk1"/>
                </a:solidFill>
                <a:latin typeface="Arial"/>
                <a:cs typeface="Arial"/>
              </a:rPr>
              <a:t>Shade house </a:t>
            </a:r>
            <a:r>
              <a:rPr lang="en-US" sz="1200" dirty="0">
                <a:solidFill>
                  <a:schemeClr val="dk1"/>
                </a:solidFill>
                <a:latin typeface="Arial"/>
                <a:cs typeface="Arial"/>
              </a:rPr>
              <a:t>structure erected.</a:t>
            </a:r>
          </a:p>
          <a:p>
            <a:pPr marL="171450" marR="0" indent="-171450">
              <a:spcBef>
                <a:spcPts val="0"/>
              </a:spcBef>
              <a:spcAft>
                <a:spcPts val="0"/>
              </a:spcAft>
              <a:buFont typeface="Arial" panose="020B0604020202020204" pitchFamily="34" charset="0"/>
              <a:buChar char="•"/>
            </a:pPr>
            <a:r>
              <a:rPr lang="en-US" sz="1200" dirty="0">
                <a:solidFill>
                  <a:schemeClr val="dk1"/>
                </a:solidFill>
                <a:latin typeface="Arial"/>
                <a:cs typeface="Arial"/>
              </a:rPr>
              <a:t>Equipment Storage erected. Metal roof and siding is in progress.</a:t>
            </a:r>
          </a:p>
          <a:p>
            <a:pPr marL="171450" marR="0" indent="-171450">
              <a:spcBef>
                <a:spcPts val="0"/>
              </a:spcBef>
              <a:spcAft>
                <a:spcPts val="0"/>
              </a:spcAft>
              <a:buFont typeface="Arial" panose="020B0604020202020204" pitchFamily="34" charset="0"/>
              <a:buChar char="•"/>
            </a:pPr>
            <a:r>
              <a:rPr lang="en-US" sz="1200" dirty="0">
                <a:solidFill>
                  <a:schemeClr val="dk1"/>
                </a:solidFill>
                <a:latin typeface="Arial"/>
                <a:cs typeface="Arial"/>
              </a:rPr>
              <a:t>Finalizing Classroom Building systems.</a:t>
            </a:r>
          </a:p>
          <a:p>
            <a:pPr marR="0">
              <a:spcBef>
                <a:spcPts val="0"/>
              </a:spcBef>
              <a:spcAft>
                <a:spcPts val="0"/>
              </a:spcAft>
            </a:pPr>
            <a:endParaRPr lang="en-US" sz="1200" dirty="0">
              <a:solidFill>
                <a:schemeClr val="dk1"/>
              </a:solidFill>
              <a:latin typeface="Arial"/>
              <a:cs typeface="Arial"/>
            </a:endParaRPr>
          </a:p>
          <a:p>
            <a:pPr marL="0" marR="0" lvl="0" indent="-82550" algn="l" rtl="0">
              <a:spcBef>
                <a:spcPts val="0"/>
              </a:spcBef>
              <a:spcAft>
                <a:spcPts val="0"/>
              </a:spcAft>
              <a:buClr>
                <a:schemeClr val="dk1"/>
              </a:buClr>
              <a:buSzPts val="1300"/>
              <a:buFont typeface="Arial"/>
              <a:buChar char="•"/>
            </a:pPr>
            <a:endParaRPr lang="en-US" sz="800" b="1" i="0" u="none" strike="noStrike" cap="none" dirty="0">
              <a:solidFill>
                <a:schemeClr val="dk1"/>
              </a:solidFill>
              <a:latin typeface="Arial"/>
              <a:ea typeface="Arial"/>
              <a:cs typeface="Arial"/>
              <a:sym typeface="Arial"/>
            </a:endParaRPr>
          </a:p>
          <a:p>
            <a:pPr marR="0" lvl="0" algn="l" rtl="0">
              <a:spcBef>
                <a:spcPts val="0"/>
              </a:spcBef>
              <a:spcAft>
                <a:spcPts val="0"/>
              </a:spcAft>
              <a:buClr>
                <a:schemeClr val="dk1"/>
              </a:buClr>
              <a:buSzPts val="1300"/>
            </a:pPr>
            <a:r>
              <a:rPr lang="en-US" sz="1300" b="1" i="0" u="none" strike="noStrike" cap="none" dirty="0">
                <a:solidFill>
                  <a:schemeClr val="dk1"/>
                </a:solidFill>
                <a:latin typeface="Arial"/>
                <a:ea typeface="Arial"/>
                <a:cs typeface="Arial"/>
                <a:sym typeface="Arial"/>
              </a:rPr>
              <a:t>Occupancy: </a:t>
            </a:r>
            <a:r>
              <a:rPr lang="en-US" sz="1200" dirty="0" smtClean="0">
                <a:solidFill>
                  <a:schemeClr val="dk1"/>
                </a:solidFill>
                <a:latin typeface="Arial" panose="020B0604020202020204" pitchFamily="34" charset="0"/>
                <a:cs typeface="Arial" panose="020B0604020202020204" pitchFamily="34" charset="0"/>
              </a:rPr>
              <a:t>Summer </a:t>
            </a:r>
            <a:r>
              <a:rPr lang="en-US" sz="1200" dirty="0">
                <a:solidFill>
                  <a:schemeClr val="dk1"/>
                </a:solidFill>
                <a:latin typeface="Arial" panose="020B0604020202020204" pitchFamily="34" charset="0"/>
                <a:cs typeface="Arial" panose="020B0604020202020204" pitchFamily="34" charset="0"/>
              </a:rPr>
              <a:t>2022</a:t>
            </a:r>
            <a:endParaRPr sz="1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D506773-CC72-4A22-8ED6-0FCA93855529}"/>
              </a:ext>
            </a:extLst>
          </p:cNvPr>
          <p:cNvPicPr>
            <a:picLocks noChangeAspect="1"/>
          </p:cNvPicPr>
          <p:nvPr/>
        </p:nvPicPr>
        <p:blipFill>
          <a:blip r:embed="rId2"/>
          <a:stretch>
            <a:fillRect/>
          </a:stretch>
        </p:blipFill>
        <p:spPr>
          <a:xfrm>
            <a:off x="3154385" y="1163915"/>
            <a:ext cx="5231159" cy="1848639"/>
          </a:xfrm>
          <a:prstGeom prst="rect">
            <a:avLst/>
          </a:prstGeom>
          <a:ln>
            <a:noFill/>
          </a:ln>
          <a:effectLst>
            <a:softEdge rad="112500"/>
          </a:effectLst>
        </p:spPr>
      </p:pic>
      <p:pic>
        <p:nvPicPr>
          <p:cNvPr id="11" name="Picture 10">
            <a:extLst>
              <a:ext uri="{FF2B5EF4-FFF2-40B4-BE49-F238E27FC236}">
                <a16:creationId xmlns:a16="http://schemas.microsoft.com/office/drawing/2014/main" id="{DC77FFF5-9FC3-4B29-B7E4-BF40F57CC545}"/>
              </a:ext>
            </a:extLst>
          </p:cNvPr>
          <p:cNvPicPr>
            <a:picLocks noChangeAspect="1"/>
          </p:cNvPicPr>
          <p:nvPr/>
        </p:nvPicPr>
        <p:blipFill>
          <a:blip r:embed="rId3"/>
          <a:stretch>
            <a:fillRect/>
          </a:stretch>
        </p:blipFill>
        <p:spPr>
          <a:xfrm>
            <a:off x="6399527" y="3012554"/>
            <a:ext cx="2580168" cy="1489415"/>
          </a:xfrm>
          <a:prstGeom prst="rect">
            <a:avLst/>
          </a:prstGeom>
          <a:ln>
            <a:noFill/>
          </a:ln>
          <a:effectLst>
            <a:softEdge rad="112500"/>
          </a:effectLst>
        </p:spPr>
      </p:pic>
      <p:pic>
        <p:nvPicPr>
          <p:cNvPr id="13" name="Picture 12">
            <a:extLst>
              <a:ext uri="{FF2B5EF4-FFF2-40B4-BE49-F238E27FC236}">
                <a16:creationId xmlns:a16="http://schemas.microsoft.com/office/drawing/2014/main" id="{4C356CB7-7BDB-40CD-A6FD-665A523B996C}"/>
              </a:ext>
            </a:extLst>
          </p:cNvPr>
          <p:cNvPicPr>
            <a:picLocks noChangeAspect="1"/>
          </p:cNvPicPr>
          <p:nvPr/>
        </p:nvPicPr>
        <p:blipFill>
          <a:blip r:embed="rId4"/>
          <a:stretch>
            <a:fillRect/>
          </a:stretch>
        </p:blipFill>
        <p:spPr>
          <a:xfrm>
            <a:off x="274554" y="1013826"/>
            <a:ext cx="2879831" cy="1587799"/>
          </a:xfrm>
          <a:prstGeom prst="rect">
            <a:avLst/>
          </a:prstGeom>
          <a:ln>
            <a:noFill/>
          </a:ln>
          <a:effectLst>
            <a:softEdge rad="112500"/>
          </a:effectLst>
        </p:spPr>
      </p:pic>
    </p:spTree>
    <p:extLst>
      <p:ext uri="{BB962C8B-B14F-4D97-AF65-F5344CB8AC3E}">
        <p14:creationId xmlns:p14="http://schemas.microsoft.com/office/powerpoint/2010/main" val="3500698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338932" y="246785"/>
            <a:ext cx="5540818" cy="651592"/>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PROJECT PROGRESS REPORT</a:t>
            </a:r>
            <a:endParaRPr sz="1800" dirty="0"/>
          </a:p>
          <a:p>
            <a:pPr marL="0" marR="0" lvl="0" indent="0" algn="l" rtl="0">
              <a:spcBef>
                <a:spcPts val="0"/>
              </a:spcBef>
              <a:spcAft>
                <a:spcPts val="0"/>
              </a:spcAft>
              <a:buNone/>
            </a:pPr>
            <a:r>
              <a:rPr lang="en-US" b="1" dirty="0">
                <a:solidFill>
                  <a:schemeClr val="dk1"/>
                </a:solidFill>
                <a:latin typeface="Arial"/>
                <a:cs typeface="Arial"/>
                <a:sym typeface="Arial"/>
              </a:rPr>
              <a:t>AG SCI: Viticulture Facility Project</a:t>
            </a:r>
            <a:endParaRPr sz="1800" dirty="0"/>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4659314" y="309563"/>
            <a:ext cx="4208240" cy="605425"/>
          </a:xfrm>
          <a:prstGeom prst="rect">
            <a:avLst/>
          </a:prstGeom>
          <a:noFill/>
          <a:ln>
            <a:noFill/>
          </a:ln>
        </p:spPr>
        <p:txBody>
          <a:bodyPr spcFirstLastPara="1" wrap="square" lIns="96650" tIns="48325" rIns="96650" bIns="48325" anchor="t" anchorCtr="0">
            <a:spAutoFit/>
          </a:bodyPr>
          <a:lstStyle/>
          <a:p>
            <a:pPr marL="0" marR="0" lvl="0" indent="0" algn="r" rtl="0">
              <a:spcBef>
                <a:spcPts val="0"/>
              </a:spcBef>
              <a:spcAft>
                <a:spcPts val="0"/>
              </a:spcAft>
              <a:buNone/>
            </a:pPr>
            <a:r>
              <a:rPr lang="en-US" sz="1700" b="1" dirty="0">
                <a:solidFill>
                  <a:schemeClr val="dk1"/>
                </a:solidFill>
                <a:latin typeface="Arial"/>
                <a:ea typeface="Arial"/>
                <a:cs typeface="Arial"/>
                <a:sym typeface="Arial"/>
              </a:rPr>
              <a:t>LAS POSITAS</a:t>
            </a:r>
            <a:r>
              <a:rPr lang="en-US" sz="1700" b="1" i="0" u="none" strike="noStrike" cap="none" dirty="0">
                <a:solidFill>
                  <a:schemeClr val="dk1"/>
                </a:solidFill>
                <a:latin typeface="Arial"/>
                <a:ea typeface="Arial"/>
                <a:cs typeface="Arial"/>
                <a:sym typeface="Arial"/>
              </a:rPr>
              <a:t> COLLEGE</a:t>
            </a:r>
            <a:endParaRPr dirty="0"/>
          </a:p>
          <a:p>
            <a:pPr lvl="0" algn="r"/>
            <a:r>
              <a:rPr lang="en-US" sz="1600" b="1" dirty="0">
                <a:solidFill>
                  <a:schemeClr val="dk1"/>
                </a:solidFill>
              </a:rPr>
              <a:t>April 25, 2022</a:t>
            </a:r>
            <a:endParaRPr lang="en-US" sz="1600" dirty="0"/>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338932"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338932" y="1772639"/>
            <a:ext cx="7273980" cy="4406466"/>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300" b="1" i="0" u="none" strike="noStrike" cap="none" dirty="0">
                <a:solidFill>
                  <a:schemeClr val="dk1"/>
                </a:solidFill>
                <a:latin typeface="Arial"/>
                <a:ea typeface="Arial"/>
                <a:cs typeface="Arial"/>
                <a:sym typeface="Arial"/>
              </a:rPr>
              <a:t>Project Team</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Architect:  </a:t>
            </a:r>
            <a:r>
              <a:rPr lang="en-US" sz="1200" dirty="0" err="1">
                <a:solidFill>
                  <a:schemeClr val="dk1"/>
                </a:solidFill>
                <a:latin typeface="Arial"/>
                <a:ea typeface="Arial"/>
                <a:cs typeface="Arial"/>
                <a:sym typeface="Arial"/>
              </a:rPr>
              <a:t>tBP</a:t>
            </a:r>
            <a:r>
              <a:rPr lang="en-US" sz="1200" dirty="0">
                <a:solidFill>
                  <a:schemeClr val="dk1"/>
                </a:solidFill>
                <a:latin typeface="Arial"/>
                <a:ea typeface="Arial"/>
                <a:cs typeface="Arial"/>
                <a:sym typeface="Arial"/>
              </a:rPr>
              <a:t>/Architecture, Inc. </a:t>
            </a:r>
            <a:endParaRPr lang="en-US" sz="120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Construction Manager: </a:t>
            </a:r>
            <a:r>
              <a:rPr lang="en-US" sz="1200" i="0" u="none" strike="noStrike" cap="none" dirty="0" err="1">
                <a:solidFill>
                  <a:schemeClr val="dk1"/>
                </a:solidFill>
                <a:latin typeface="Arial"/>
                <a:ea typeface="Arial"/>
                <a:cs typeface="Arial"/>
                <a:sym typeface="Arial"/>
              </a:rPr>
              <a:t>Roebbelen</a:t>
            </a:r>
            <a:r>
              <a:rPr lang="en-US" sz="1200" i="0" u="none" strike="noStrike" cap="none" dirty="0">
                <a:solidFill>
                  <a:schemeClr val="dk1"/>
                </a:solidFill>
                <a:latin typeface="Arial"/>
                <a:ea typeface="Arial"/>
                <a:cs typeface="Arial"/>
                <a:sym typeface="Arial"/>
              </a:rPr>
              <a:t> (RCMS)</a:t>
            </a:r>
            <a:endParaRPr lang="en-US" sz="1200" dirty="0"/>
          </a:p>
          <a:p>
            <a:pPr marL="0" marR="0" lvl="0" indent="0" rtl="0">
              <a:spcBef>
                <a:spcPts val="0"/>
              </a:spcBef>
              <a:spcAft>
                <a:spcPts val="0"/>
              </a:spcAft>
              <a:buNone/>
            </a:pPr>
            <a:r>
              <a:rPr lang="en-US" sz="1200" i="0" u="none" strike="noStrike" cap="none" dirty="0">
                <a:solidFill>
                  <a:schemeClr val="dk1"/>
                </a:solidFill>
                <a:latin typeface="Arial"/>
                <a:ea typeface="Arial"/>
                <a:cs typeface="Arial"/>
                <a:sym typeface="Arial"/>
              </a:rPr>
              <a:t>Contractor: </a:t>
            </a:r>
            <a:r>
              <a:rPr lang="en-US" sz="1200" b="0" i="0" u="none" strike="noStrike" cap="none" dirty="0">
                <a:solidFill>
                  <a:schemeClr val="dk1"/>
                </a:solidFill>
                <a:latin typeface="Arial"/>
                <a:ea typeface="Arial"/>
                <a:cs typeface="Arial"/>
                <a:sym typeface="Arial"/>
              </a:rPr>
              <a:t>TBD</a:t>
            </a:r>
          </a:p>
          <a:p>
            <a:pPr marL="0" marR="0" lvl="0" indent="0" rtl="0">
              <a:spcBef>
                <a:spcPts val="0"/>
              </a:spcBef>
              <a:spcAft>
                <a:spcPts val="0"/>
              </a:spcAft>
              <a:buNone/>
            </a:pPr>
            <a:endParaRPr lang="en-US" sz="1200" dirty="0">
              <a:solidFill>
                <a:schemeClr val="dk1"/>
              </a:solidFill>
              <a:latin typeface="Arial"/>
              <a:ea typeface="Arial"/>
              <a:cs typeface="Arial"/>
              <a:sym typeface="Arial"/>
            </a:endParaRPr>
          </a:p>
          <a:p>
            <a:pPr marL="0" marR="0" lvl="0" indent="0" rtl="0">
              <a:spcBef>
                <a:spcPts val="0"/>
              </a:spcBef>
              <a:spcAft>
                <a:spcPts val="0"/>
              </a:spcAft>
              <a:buNone/>
            </a:pPr>
            <a:endParaRPr lang="en-US" sz="1200" b="0" i="0" u="none" strike="noStrike" cap="none" dirty="0">
              <a:solidFill>
                <a:schemeClr val="dk1"/>
              </a:solidFill>
              <a:latin typeface="Arial"/>
              <a:ea typeface="Arial"/>
              <a:cs typeface="Arial"/>
              <a:sym typeface="Arial"/>
            </a:endParaRPr>
          </a:p>
          <a:p>
            <a:pPr marL="0" marR="0" lvl="0" indent="0" rtl="0">
              <a:spcBef>
                <a:spcPts val="0"/>
              </a:spcBef>
              <a:spcAft>
                <a:spcPts val="0"/>
              </a:spcAft>
              <a:buNone/>
            </a:pPr>
            <a:endParaRPr lang="en-US" sz="800" b="0" i="0" u="none" strike="noStrike" cap="none" dirty="0">
              <a:solidFill>
                <a:schemeClr val="dk1"/>
              </a:solidFill>
              <a:latin typeface="Arial"/>
              <a:ea typeface="Arial"/>
              <a:cs typeface="Arial"/>
              <a:sym typeface="Arial"/>
            </a:endParaRPr>
          </a:p>
          <a:p>
            <a:r>
              <a:rPr lang="en-US" sz="1300" b="1" dirty="0">
                <a:solidFill>
                  <a:schemeClr val="dk1"/>
                </a:solidFill>
                <a:latin typeface="Arial"/>
                <a:cs typeface="Arial"/>
                <a:sym typeface="Arial"/>
              </a:rPr>
              <a:t>Project Description:</a:t>
            </a:r>
          </a:p>
          <a:p>
            <a:pPr>
              <a:buClr>
                <a:schemeClr val="dk1"/>
              </a:buClr>
              <a:buSzPts val="1200"/>
            </a:pPr>
            <a:r>
              <a:rPr lang="en-US" sz="1200" dirty="0">
                <a:solidFill>
                  <a:schemeClr val="dk1"/>
                </a:solidFill>
                <a:latin typeface="Arial"/>
                <a:ea typeface="Arial"/>
                <a:cs typeface="Arial"/>
                <a:sym typeface="Arial"/>
              </a:rPr>
              <a:t>The New Viticulture Facility will replace the existing facilities currently located in/outside of Building 800. The Viticulture Facility will be located at the main entrance off the Campus Hill Road.  This new roadway will connect the new facilities into the existing campus.   The new facility will be developed at a higher elevation allowing for expansive views. The project will be include general site grading and utility infrastructure; New Roadway and Pedestrian pathways connecting to the existing campus. A Visitor Center with Tasting room, visitor Parking and clear paths of travel, A Winemaking Facility including classrooms and Labs, office and resource areas, Crush pad, Equipment storage, cold storage, and an Outdoor Patio. </a:t>
            </a:r>
            <a:endParaRPr lang="en-US" sz="1200" dirty="0"/>
          </a:p>
          <a:p>
            <a:pPr marL="692150" marR="0" lvl="1" indent="0" algn="l" rtl="0">
              <a:spcBef>
                <a:spcPts val="0"/>
              </a:spcBef>
              <a:spcAft>
                <a:spcPts val="0"/>
              </a:spcAft>
              <a:buNone/>
            </a:pPr>
            <a:endParaRPr sz="8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300"/>
              <a:buFont typeface="Noto Sans Symbols"/>
              <a:buNone/>
            </a:pPr>
            <a:r>
              <a:rPr lang="en-US" sz="1300" b="1" i="0" u="none" strike="noStrike" cap="none" dirty="0">
                <a:solidFill>
                  <a:schemeClr val="dk1"/>
                </a:solidFill>
                <a:latin typeface="Arial"/>
                <a:ea typeface="Arial"/>
                <a:cs typeface="Arial"/>
                <a:sym typeface="Arial"/>
              </a:rPr>
              <a:t>Project Update</a:t>
            </a:r>
            <a:r>
              <a:rPr lang="en-US" sz="1300" b="0" i="0" u="none" strike="noStrike" cap="none" dirty="0">
                <a:solidFill>
                  <a:schemeClr val="dk1"/>
                </a:solidFill>
                <a:latin typeface="Arial"/>
                <a:ea typeface="Arial"/>
                <a:cs typeface="Arial"/>
                <a:sym typeface="Arial"/>
              </a:rPr>
              <a:t>:</a:t>
            </a:r>
            <a:endParaRPr dirty="0"/>
          </a:p>
          <a:p>
            <a:pPr marL="171450" marR="0" indent="-171450">
              <a:spcBef>
                <a:spcPts val="0"/>
              </a:spcBef>
              <a:spcAft>
                <a:spcPts val="0"/>
              </a:spcAft>
              <a:buFont typeface="Arial" panose="020B0604020202020204" pitchFamily="34" charset="0"/>
              <a:buChar char="•"/>
            </a:pPr>
            <a:r>
              <a:rPr lang="en-US" sz="1200" dirty="0">
                <a:solidFill>
                  <a:schemeClr val="dk1"/>
                </a:solidFill>
                <a:latin typeface="Arial"/>
                <a:cs typeface="Arial"/>
              </a:rPr>
              <a:t>Design Team completed addressing constructability review comments.</a:t>
            </a:r>
          </a:p>
          <a:p>
            <a:pPr marL="171450" marR="0" indent="-171450">
              <a:spcBef>
                <a:spcPts val="0"/>
              </a:spcBef>
              <a:spcAft>
                <a:spcPts val="0"/>
              </a:spcAft>
              <a:buFont typeface="Arial" panose="020B0604020202020204" pitchFamily="34" charset="0"/>
              <a:buChar char="•"/>
            </a:pPr>
            <a:r>
              <a:rPr lang="en-US" sz="1200" dirty="0">
                <a:solidFill>
                  <a:schemeClr val="dk1"/>
                </a:solidFill>
                <a:latin typeface="Arial"/>
                <a:cs typeface="Arial"/>
              </a:rPr>
              <a:t>Design Team has scheduled DSA back-check review for </a:t>
            </a:r>
            <a:r>
              <a:rPr lang="en-US" sz="1200" dirty="0" smtClean="0">
                <a:solidFill>
                  <a:schemeClr val="dk1"/>
                </a:solidFill>
                <a:latin typeface="Arial"/>
                <a:cs typeface="Arial"/>
              </a:rPr>
              <a:t>end </a:t>
            </a:r>
            <a:r>
              <a:rPr lang="en-US" sz="1200" dirty="0">
                <a:solidFill>
                  <a:schemeClr val="dk1"/>
                </a:solidFill>
                <a:latin typeface="Arial"/>
                <a:cs typeface="Arial"/>
              </a:rPr>
              <a:t>of </a:t>
            </a:r>
            <a:r>
              <a:rPr lang="en-US" sz="1200" dirty="0" smtClean="0">
                <a:solidFill>
                  <a:schemeClr val="dk1"/>
                </a:solidFill>
                <a:latin typeface="Arial"/>
                <a:cs typeface="Arial"/>
              </a:rPr>
              <a:t>April 2022.</a:t>
            </a:r>
            <a:endParaRPr lang="en-US" sz="1200" dirty="0">
              <a:solidFill>
                <a:schemeClr val="dk1"/>
              </a:solidFill>
              <a:latin typeface="Arial"/>
              <a:cs typeface="Arial"/>
            </a:endParaRPr>
          </a:p>
          <a:p>
            <a:pPr marL="171450" marR="0" indent="-171450">
              <a:spcBef>
                <a:spcPts val="0"/>
              </a:spcBef>
              <a:spcAft>
                <a:spcPts val="0"/>
              </a:spcAft>
              <a:buFont typeface="Arial" panose="020B0604020202020204" pitchFamily="34" charset="0"/>
              <a:buChar char="•"/>
            </a:pPr>
            <a:r>
              <a:rPr lang="en-US" sz="1200" dirty="0">
                <a:solidFill>
                  <a:schemeClr val="dk1"/>
                </a:solidFill>
                <a:latin typeface="Arial"/>
                <a:cs typeface="Arial"/>
              </a:rPr>
              <a:t>Project bidding is anticipated Summer 2022</a:t>
            </a:r>
          </a:p>
          <a:p>
            <a:pPr marL="0" marR="0" lvl="0" indent="-82550" algn="l" rtl="0">
              <a:spcBef>
                <a:spcPts val="0"/>
              </a:spcBef>
              <a:spcAft>
                <a:spcPts val="0"/>
              </a:spcAft>
              <a:buClr>
                <a:schemeClr val="dk1"/>
              </a:buClr>
              <a:buSzPts val="1300"/>
              <a:buFont typeface="Arial"/>
              <a:buChar char="•"/>
            </a:pPr>
            <a:endParaRPr lang="en-US" sz="800" b="1" i="0" u="none" strike="noStrike" cap="none" dirty="0">
              <a:solidFill>
                <a:schemeClr val="dk1"/>
              </a:solidFill>
              <a:latin typeface="Arial"/>
              <a:ea typeface="Arial"/>
              <a:cs typeface="Arial"/>
              <a:sym typeface="Arial"/>
            </a:endParaRPr>
          </a:p>
          <a:p>
            <a:pPr marR="0" lvl="0" algn="l" rtl="0">
              <a:spcBef>
                <a:spcPts val="0"/>
              </a:spcBef>
              <a:spcAft>
                <a:spcPts val="0"/>
              </a:spcAft>
              <a:buClr>
                <a:schemeClr val="dk1"/>
              </a:buClr>
              <a:buSzPts val="1300"/>
            </a:pPr>
            <a:r>
              <a:rPr lang="en-US" sz="1300" b="1" i="0" u="none" strike="noStrike" cap="none" dirty="0">
                <a:solidFill>
                  <a:schemeClr val="dk1"/>
                </a:solidFill>
                <a:latin typeface="Arial"/>
                <a:ea typeface="Arial"/>
                <a:cs typeface="Arial"/>
                <a:sym typeface="Arial"/>
              </a:rPr>
              <a:t>Occupancy: </a:t>
            </a:r>
            <a:r>
              <a:rPr lang="en-US" sz="1200" b="1" dirty="0">
                <a:solidFill>
                  <a:schemeClr val="dk1"/>
                </a:solidFill>
                <a:latin typeface="Arial" panose="020B0604020202020204" pitchFamily="34" charset="0"/>
                <a:ea typeface="Arial"/>
                <a:cs typeface="Arial" panose="020B0604020202020204" pitchFamily="34" charset="0"/>
                <a:sym typeface="Arial"/>
              </a:rPr>
              <a:t>TBD</a:t>
            </a:r>
          </a:p>
          <a:p>
            <a:pPr marR="0" lvl="0" algn="l" rtl="0">
              <a:spcBef>
                <a:spcPts val="0"/>
              </a:spcBef>
              <a:spcAft>
                <a:spcPts val="0"/>
              </a:spcAft>
              <a:buClr>
                <a:schemeClr val="dk1"/>
              </a:buClr>
              <a:buSzPts val="1300"/>
            </a:pPr>
            <a:endParaRPr sz="12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6561136-AD67-4416-B7FD-5997DFECA061}"/>
              </a:ext>
            </a:extLst>
          </p:cNvPr>
          <p:cNvPicPr>
            <a:picLocks noChangeAspect="1"/>
          </p:cNvPicPr>
          <p:nvPr/>
        </p:nvPicPr>
        <p:blipFill>
          <a:blip r:embed="rId2"/>
          <a:stretch>
            <a:fillRect/>
          </a:stretch>
        </p:blipFill>
        <p:spPr>
          <a:xfrm>
            <a:off x="3455582" y="1058419"/>
            <a:ext cx="4316819" cy="2183301"/>
          </a:xfrm>
          <a:prstGeom prst="rect">
            <a:avLst/>
          </a:prstGeom>
          <a:effectLst>
            <a:softEdge rad="127000"/>
          </a:effectLst>
        </p:spPr>
      </p:pic>
    </p:spTree>
    <p:extLst>
      <p:ext uri="{BB962C8B-B14F-4D97-AF65-F5344CB8AC3E}">
        <p14:creationId xmlns:p14="http://schemas.microsoft.com/office/powerpoint/2010/main" val="1675038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338932" y="246785"/>
            <a:ext cx="5540818" cy="651592"/>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PROJECT PROGRESS REPORT</a:t>
            </a:r>
            <a:endParaRPr sz="1800" dirty="0"/>
          </a:p>
          <a:p>
            <a:pPr marL="0" marR="0" lvl="0" indent="0" algn="l" rtl="0">
              <a:spcBef>
                <a:spcPts val="0"/>
              </a:spcBef>
              <a:spcAft>
                <a:spcPts val="0"/>
              </a:spcAft>
              <a:buNone/>
            </a:pPr>
            <a:r>
              <a:rPr lang="en-US" sz="1800" b="1" dirty="0">
                <a:solidFill>
                  <a:schemeClr val="dk1"/>
                </a:solidFill>
                <a:latin typeface="Arial"/>
                <a:cs typeface="Arial"/>
                <a:sym typeface="Arial"/>
              </a:rPr>
              <a:t>Architectural Barrier Project</a:t>
            </a:r>
            <a:endParaRPr sz="1800" dirty="0"/>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4659314" y="309563"/>
            <a:ext cx="4208240" cy="605425"/>
          </a:xfrm>
          <a:prstGeom prst="rect">
            <a:avLst/>
          </a:prstGeom>
          <a:noFill/>
          <a:ln>
            <a:noFill/>
          </a:ln>
        </p:spPr>
        <p:txBody>
          <a:bodyPr spcFirstLastPara="1" wrap="square" lIns="96650" tIns="48325" rIns="96650" bIns="48325" anchor="t" anchorCtr="0">
            <a:spAutoFit/>
          </a:bodyPr>
          <a:lstStyle/>
          <a:p>
            <a:pPr marL="0" marR="0" lvl="0" indent="0" algn="r" rtl="0">
              <a:spcBef>
                <a:spcPts val="0"/>
              </a:spcBef>
              <a:spcAft>
                <a:spcPts val="0"/>
              </a:spcAft>
              <a:buNone/>
            </a:pPr>
            <a:r>
              <a:rPr lang="en-US" sz="1700" b="1" dirty="0">
                <a:solidFill>
                  <a:schemeClr val="dk1"/>
                </a:solidFill>
                <a:latin typeface="Arial"/>
                <a:ea typeface="Arial"/>
                <a:cs typeface="Arial"/>
                <a:sym typeface="Arial"/>
              </a:rPr>
              <a:t>LAS POSITAS</a:t>
            </a:r>
            <a:r>
              <a:rPr lang="en-US" sz="1700" b="1" i="0" u="none" strike="noStrike" cap="none" dirty="0">
                <a:solidFill>
                  <a:schemeClr val="dk1"/>
                </a:solidFill>
                <a:latin typeface="Arial"/>
                <a:ea typeface="Arial"/>
                <a:cs typeface="Arial"/>
                <a:sym typeface="Arial"/>
              </a:rPr>
              <a:t> COLLEGE</a:t>
            </a:r>
            <a:endParaRPr dirty="0"/>
          </a:p>
          <a:p>
            <a:pPr lvl="0" algn="r"/>
            <a:r>
              <a:rPr lang="en-US" sz="1600" b="1" dirty="0">
                <a:solidFill>
                  <a:schemeClr val="dk1"/>
                </a:solidFill>
              </a:rPr>
              <a:t>April 25, 2022</a:t>
            </a:r>
            <a:endParaRPr lang="en-US" sz="1600" dirty="0"/>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338932"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430022" y="3531565"/>
            <a:ext cx="7039414" cy="2954786"/>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300" b="1" i="0" u="none" strike="noStrike" cap="none" dirty="0">
                <a:solidFill>
                  <a:schemeClr val="dk1"/>
                </a:solidFill>
                <a:latin typeface="Arial"/>
                <a:ea typeface="Arial"/>
                <a:cs typeface="Arial"/>
                <a:sym typeface="Arial"/>
              </a:rPr>
              <a:t>Project Team</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Architect:  </a:t>
            </a:r>
            <a:r>
              <a:rPr lang="en-US" sz="1200" dirty="0">
                <a:solidFill>
                  <a:schemeClr val="dk1"/>
                </a:solidFill>
                <a:latin typeface="Arial"/>
                <a:ea typeface="Arial"/>
                <a:cs typeface="Arial"/>
                <a:sym typeface="Arial"/>
              </a:rPr>
              <a:t>Steinberg Hart</a:t>
            </a:r>
            <a:endParaRPr lang="en-US" sz="120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Construction Manager: </a:t>
            </a:r>
            <a:r>
              <a:rPr lang="en-US" sz="1200" i="0" u="none" strike="noStrike" cap="none" dirty="0" err="1">
                <a:solidFill>
                  <a:schemeClr val="dk1"/>
                </a:solidFill>
                <a:latin typeface="Arial"/>
                <a:ea typeface="Arial"/>
                <a:cs typeface="Arial"/>
                <a:sym typeface="Arial"/>
              </a:rPr>
              <a:t>Roebbelen</a:t>
            </a:r>
            <a:r>
              <a:rPr lang="en-US" sz="1200" i="0" u="none" strike="noStrike" cap="none" dirty="0">
                <a:solidFill>
                  <a:schemeClr val="dk1"/>
                </a:solidFill>
                <a:latin typeface="Arial"/>
                <a:ea typeface="Arial"/>
                <a:cs typeface="Arial"/>
                <a:sym typeface="Arial"/>
              </a:rPr>
              <a:t> (RCMS)</a:t>
            </a:r>
            <a:endParaRPr lang="en-US" sz="1200" dirty="0"/>
          </a:p>
          <a:p>
            <a:pPr marL="0" marR="0" lvl="0" indent="0" rtl="0">
              <a:spcBef>
                <a:spcPts val="0"/>
              </a:spcBef>
              <a:spcAft>
                <a:spcPts val="0"/>
              </a:spcAft>
              <a:buNone/>
            </a:pPr>
            <a:r>
              <a:rPr lang="en-US" sz="1200" i="0" u="none" strike="noStrike" cap="none" dirty="0">
                <a:solidFill>
                  <a:schemeClr val="dk1"/>
                </a:solidFill>
                <a:latin typeface="Arial"/>
                <a:ea typeface="Arial"/>
                <a:cs typeface="Arial"/>
                <a:sym typeface="Arial"/>
              </a:rPr>
              <a:t>Contractor: </a:t>
            </a:r>
            <a:r>
              <a:rPr lang="en-US" sz="1200" b="0" i="0" u="none" strike="noStrike" cap="none" dirty="0">
                <a:solidFill>
                  <a:schemeClr val="dk1"/>
                </a:solidFill>
                <a:latin typeface="Arial"/>
                <a:ea typeface="Arial"/>
                <a:cs typeface="Arial"/>
                <a:sym typeface="Arial"/>
              </a:rPr>
              <a:t>J.D. General Construction, Inc. </a:t>
            </a:r>
          </a:p>
          <a:p>
            <a:pPr marL="0" marR="0" lvl="0" indent="0" rtl="0">
              <a:spcBef>
                <a:spcPts val="0"/>
              </a:spcBef>
              <a:spcAft>
                <a:spcPts val="0"/>
              </a:spcAft>
              <a:buNone/>
            </a:pPr>
            <a:endParaRPr lang="en-US" sz="800" b="0" i="0" u="none" strike="noStrike" cap="none" dirty="0">
              <a:solidFill>
                <a:schemeClr val="dk1"/>
              </a:solidFill>
              <a:latin typeface="Arial"/>
              <a:ea typeface="Arial"/>
              <a:cs typeface="Arial"/>
              <a:sym typeface="Arial"/>
            </a:endParaRPr>
          </a:p>
          <a:p>
            <a:r>
              <a:rPr lang="en-US" sz="1300" b="1" dirty="0">
                <a:solidFill>
                  <a:schemeClr val="dk1"/>
                </a:solidFill>
                <a:latin typeface="Arial"/>
                <a:cs typeface="Arial"/>
                <a:sym typeface="Arial"/>
              </a:rPr>
              <a:t>Project Description:</a:t>
            </a:r>
          </a:p>
          <a:p>
            <a:pPr lvl="0">
              <a:spcBef>
                <a:spcPts val="240"/>
              </a:spcBef>
              <a:buClr>
                <a:schemeClr val="dk1"/>
              </a:buClr>
              <a:buSzPts val="1200"/>
            </a:pPr>
            <a:r>
              <a:rPr lang="en-US" sz="1200" dirty="0">
                <a:solidFill>
                  <a:schemeClr val="dk1"/>
                </a:solidFill>
                <a:latin typeface="Arial"/>
                <a:ea typeface="Arial"/>
                <a:cs typeface="Arial"/>
                <a:sym typeface="Arial"/>
              </a:rPr>
              <a:t>Improvements to accessible counters, safety and security of service windows at the Student Services &amp; Administration Building. Service windows include: Information Desk, Student Services Center, Financial Aid and Admission and Records.</a:t>
            </a:r>
            <a:endParaRPr lang="en-US" sz="1200" dirty="0"/>
          </a:p>
          <a:p>
            <a:pPr marL="692150" marR="0" lvl="1" indent="0" algn="l" rtl="0">
              <a:spcBef>
                <a:spcPts val="0"/>
              </a:spcBef>
              <a:spcAft>
                <a:spcPts val="0"/>
              </a:spcAft>
              <a:buNone/>
            </a:pPr>
            <a:endParaRPr sz="8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300"/>
              <a:buFont typeface="Noto Sans Symbols"/>
              <a:buNone/>
            </a:pPr>
            <a:r>
              <a:rPr lang="en-US" sz="1300" b="1" i="0" u="none" strike="noStrike" cap="none" dirty="0">
                <a:solidFill>
                  <a:schemeClr val="dk1"/>
                </a:solidFill>
                <a:latin typeface="Arial"/>
                <a:ea typeface="Arial"/>
                <a:cs typeface="Arial"/>
                <a:sym typeface="Arial"/>
              </a:rPr>
              <a:t>Project Update</a:t>
            </a:r>
            <a:r>
              <a:rPr lang="en-US" sz="1300" b="0" i="0" u="none" strike="noStrike" cap="none" dirty="0" smtClean="0">
                <a:solidFill>
                  <a:schemeClr val="dk1"/>
                </a:solidFill>
                <a:latin typeface="Arial"/>
                <a:ea typeface="Arial"/>
                <a:cs typeface="Arial"/>
                <a:sym typeface="Arial"/>
              </a:rPr>
              <a:t>:</a:t>
            </a:r>
            <a:endParaRPr dirty="0"/>
          </a:p>
          <a:p>
            <a:pPr marL="171450" indent="-171450">
              <a:buClr>
                <a:schemeClr val="dk1"/>
              </a:buClr>
              <a:buSzPts val="1200"/>
              <a:buFont typeface="Arial" panose="020B0604020202020204" pitchFamily="34" charset="0"/>
              <a:buChar char="•"/>
            </a:pPr>
            <a:r>
              <a:rPr lang="en-US" sz="1200" dirty="0" smtClean="0">
                <a:solidFill>
                  <a:schemeClr val="dk1"/>
                </a:solidFill>
                <a:latin typeface="Arial"/>
                <a:cs typeface="Arial"/>
              </a:rPr>
              <a:t>Project is complete.</a:t>
            </a:r>
          </a:p>
          <a:p>
            <a:pPr marL="171450" indent="-171450">
              <a:buClr>
                <a:schemeClr val="dk1"/>
              </a:buClr>
              <a:buSzPts val="1200"/>
              <a:buFont typeface="Arial" panose="020B0604020202020204" pitchFamily="34" charset="0"/>
              <a:buChar char="•"/>
            </a:pPr>
            <a:r>
              <a:rPr lang="en-US" sz="1200" dirty="0" smtClean="0">
                <a:solidFill>
                  <a:schemeClr val="dk1"/>
                </a:solidFill>
                <a:latin typeface="Arial"/>
                <a:cs typeface="Arial"/>
              </a:rPr>
              <a:t>Notice </a:t>
            </a:r>
            <a:r>
              <a:rPr lang="en-US" sz="1200" dirty="0">
                <a:solidFill>
                  <a:schemeClr val="dk1"/>
                </a:solidFill>
                <a:latin typeface="Arial"/>
                <a:cs typeface="Arial"/>
              </a:rPr>
              <a:t>of Completion approved at the December Board 2021.</a:t>
            </a:r>
          </a:p>
          <a:p>
            <a:pPr marL="0" marR="0" lvl="0" indent="-82550" algn="l" rtl="0">
              <a:spcBef>
                <a:spcPts val="0"/>
              </a:spcBef>
              <a:spcAft>
                <a:spcPts val="0"/>
              </a:spcAft>
              <a:buClr>
                <a:schemeClr val="dk1"/>
              </a:buClr>
              <a:buSzPts val="1300"/>
              <a:buFont typeface="Arial"/>
              <a:buChar char="•"/>
            </a:pPr>
            <a:endParaRPr lang="en-US" sz="800" b="1" i="0" u="none" strike="noStrike" cap="none" dirty="0">
              <a:solidFill>
                <a:schemeClr val="dk1"/>
              </a:solidFill>
              <a:latin typeface="Arial"/>
              <a:ea typeface="Arial"/>
              <a:cs typeface="Arial"/>
              <a:sym typeface="Arial"/>
            </a:endParaRPr>
          </a:p>
          <a:p>
            <a:pPr marR="0" lvl="0" algn="l" rtl="0">
              <a:spcBef>
                <a:spcPts val="0"/>
              </a:spcBef>
              <a:spcAft>
                <a:spcPts val="0"/>
              </a:spcAft>
              <a:buClr>
                <a:schemeClr val="dk1"/>
              </a:buClr>
              <a:buSzPts val="1300"/>
            </a:pPr>
            <a:r>
              <a:rPr lang="en-US" sz="1300" b="1" i="0" u="none" strike="noStrike" cap="none" dirty="0">
                <a:solidFill>
                  <a:schemeClr val="dk1"/>
                </a:solidFill>
                <a:latin typeface="Arial"/>
                <a:ea typeface="Arial"/>
                <a:cs typeface="Arial"/>
                <a:sym typeface="Arial"/>
              </a:rPr>
              <a:t>Occupancy: </a:t>
            </a:r>
            <a:r>
              <a:rPr lang="en-US" sz="1200" dirty="0">
                <a:solidFill>
                  <a:schemeClr val="dk1"/>
                </a:solidFill>
                <a:latin typeface="Arial" panose="020B0604020202020204" pitchFamily="34" charset="0"/>
                <a:ea typeface="Arial"/>
                <a:cs typeface="Arial" panose="020B0604020202020204" pitchFamily="34" charset="0"/>
                <a:sym typeface="Arial"/>
              </a:rPr>
              <a:t>November 2021</a:t>
            </a:r>
          </a:p>
          <a:p>
            <a:pPr marR="0" lvl="0" algn="l" rtl="0">
              <a:spcBef>
                <a:spcPts val="0"/>
              </a:spcBef>
              <a:spcAft>
                <a:spcPts val="0"/>
              </a:spcAft>
              <a:buClr>
                <a:schemeClr val="dk1"/>
              </a:buClr>
              <a:buSzPts val="1300"/>
            </a:pPr>
            <a:endParaRPr sz="1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E68D933-E129-4460-9264-4E0A1FA3B539}"/>
              </a:ext>
            </a:extLst>
          </p:cNvPr>
          <p:cNvPicPr>
            <a:picLocks noChangeAspect="1"/>
          </p:cNvPicPr>
          <p:nvPr/>
        </p:nvPicPr>
        <p:blipFill>
          <a:blip r:embed="rId2"/>
          <a:stretch>
            <a:fillRect/>
          </a:stretch>
        </p:blipFill>
        <p:spPr>
          <a:xfrm>
            <a:off x="3949729" y="1075030"/>
            <a:ext cx="2913112" cy="3122511"/>
          </a:xfrm>
          <a:prstGeom prst="rect">
            <a:avLst/>
          </a:prstGeom>
          <a:ln>
            <a:noFill/>
          </a:ln>
          <a:effectLst>
            <a:softEdge rad="112500"/>
          </a:effectLst>
        </p:spPr>
      </p:pic>
      <p:pic>
        <p:nvPicPr>
          <p:cNvPr id="11" name="Picture 10">
            <a:extLst>
              <a:ext uri="{FF2B5EF4-FFF2-40B4-BE49-F238E27FC236}">
                <a16:creationId xmlns:a16="http://schemas.microsoft.com/office/drawing/2014/main" id="{20F9B65F-08FA-4B0E-A599-1BE29795B839}"/>
              </a:ext>
            </a:extLst>
          </p:cNvPr>
          <p:cNvPicPr>
            <a:picLocks noChangeAspect="1"/>
          </p:cNvPicPr>
          <p:nvPr/>
        </p:nvPicPr>
        <p:blipFill>
          <a:blip r:embed="rId3"/>
          <a:stretch>
            <a:fillRect/>
          </a:stretch>
        </p:blipFill>
        <p:spPr>
          <a:xfrm>
            <a:off x="1619116" y="986703"/>
            <a:ext cx="2252663" cy="2790826"/>
          </a:xfrm>
          <a:prstGeom prst="rect">
            <a:avLst/>
          </a:prstGeom>
          <a:ln>
            <a:noFill/>
          </a:ln>
          <a:effectLst>
            <a:softEdge rad="112500"/>
          </a:effectLst>
        </p:spPr>
      </p:pic>
    </p:spTree>
    <p:extLst>
      <p:ext uri="{BB962C8B-B14F-4D97-AF65-F5344CB8AC3E}">
        <p14:creationId xmlns:p14="http://schemas.microsoft.com/office/powerpoint/2010/main" val="409548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338932" y="246785"/>
            <a:ext cx="5540818" cy="651592"/>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PROJECT PROGRESS REPORT</a:t>
            </a:r>
            <a:endParaRPr sz="1800" dirty="0"/>
          </a:p>
          <a:p>
            <a:pPr marL="0" marR="0" lvl="0" indent="0" algn="l" rtl="0">
              <a:spcBef>
                <a:spcPts val="0"/>
              </a:spcBef>
              <a:spcAft>
                <a:spcPts val="0"/>
              </a:spcAft>
              <a:buNone/>
            </a:pPr>
            <a:r>
              <a:rPr lang="en-US" sz="1800" b="1" dirty="0">
                <a:solidFill>
                  <a:schemeClr val="dk1"/>
                </a:solidFill>
                <a:latin typeface="Arial"/>
                <a:cs typeface="Arial"/>
                <a:sym typeface="Arial"/>
              </a:rPr>
              <a:t>Domestic Water Booster System Project</a:t>
            </a:r>
            <a:endParaRPr sz="1800" dirty="0"/>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4659314" y="309563"/>
            <a:ext cx="4208240" cy="605425"/>
          </a:xfrm>
          <a:prstGeom prst="rect">
            <a:avLst/>
          </a:prstGeom>
          <a:noFill/>
          <a:ln>
            <a:noFill/>
          </a:ln>
        </p:spPr>
        <p:txBody>
          <a:bodyPr spcFirstLastPara="1" wrap="square" lIns="96650" tIns="48325" rIns="96650" bIns="48325" anchor="t" anchorCtr="0">
            <a:spAutoFit/>
          </a:bodyPr>
          <a:lstStyle/>
          <a:p>
            <a:pPr marL="0" marR="0" lvl="0" indent="0" algn="r" rtl="0">
              <a:spcBef>
                <a:spcPts val="0"/>
              </a:spcBef>
              <a:spcAft>
                <a:spcPts val="0"/>
              </a:spcAft>
              <a:buNone/>
            </a:pPr>
            <a:r>
              <a:rPr lang="en-US" sz="1700" b="1" dirty="0">
                <a:solidFill>
                  <a:schemeClr val="dk1"/>
                </a:solidFill>
                <a:latin typeface="Arial"/>
                <a:ea typeface="Arial"/>
                <a:cs typeface="Arial"/>
                <a:sym typeface="Arial"/>
              </a:rPr>
              <a:t>LAS POSITAS</a:t>
            </a:r>
            <a:r>
              <a:rPr lang="en-US" sz="1700" b="1" i="0" u="none" strike="noStrike" cap="none" dirty="0">
                <a:solidFill>
                  <a:schemeClr val="dk1"/>
                </a:solidFill>
                <a:latin typeface="Arial"/>
                <a:ea typeface="Arial"/>
                <a:cs typeface="Arial"/>
                <a:sym typeface="Arial"/>
              </a:rPr>
              <a:t> COLLEGE</a:t>
            </a:r>
            <a:endParaRPr dirty="0"/>
          </a:p>
          <a:p>
            <a:pPr lvl="0" algn="r"/>
            <a:r>
              <a:rPr lang="en-US" sz="1600" b="1" dirty="0">
                <a:solidFill>
                  <a:schemeClr val="dk1"/>
                </a:solidFill>
              </a:rPr>
              <a:t>April 25, 2022</a:t>
            </a:r>
            <a:endParaRPr lang="en-US" sz="1600" dirty="0"/>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338932"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914400" y="3429000"/>
            <a:ext cx="6284287" cy="3298470"/>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300" b="1" i="0" u="none" strike="noStrike" cap="none" dirty="0">
                <a:solidFill>
                  <a:schemeClr val="dk1"/>
                </a:solidFill>
                <a:latin typeface="Arial"/>
                <a:ea typeface="Arial"/>
                <a:cs typeface="Arial"/>
                <a:sym typeface="Arial"/>
              </a:rPr>
              <a:t>Project Team</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Engineer: </a:t>
            </a:r>
            <a:r>
              <a:rPr lang="en-US" sz="1200" i="0" u="none" strike="noStrike" cap="none" dirty="0" err="1">
                <a:solidFill>
                  <a:schemeClr val="dk1"/>
                </a:solidFill>
                <a:latin typeface="Arial"/>
                <a:ea typeface="Arial"/>
                <a:cs typeface="Arial"/>
                <a:sym typeface="Arial"/>
              </a:rPr>
              <a:t>Sandis</a:t>
            </a:r>
            <a:r>
              <a:rPr lang="en-US" sz="1200" i="0" u="none" strike="noStrike" cap="none" dirty="0">
                <a:solidFill>
                  <a:schemeClr val="dk1"/>
                </a:solidFill>
                <a:latin typeface="Arial"/>
                <a:ea typeface="Arial"/>
                <a:cs typeface="Arial"/>
                <a:sym typeface="Arial"/>
              </a:rPr>
              <a:t> </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Construction Manager: </a:t>
            </a:r>
            <a:r>
              <a:rPr lang="en-US" sz="1200" i="0" u="none" strike="noStrike" cap="none" dirty="0" err="1">
                <a:solidFill>
                  <a:schemeClr val="dk1"/>
                </a:solidFill>
                <a:latin typeface="Arial"/>
                <a:ea typeface="Arial"/>
                <a:cs typeface="Arial"/>
                <a:sym typeface="Arial"/>
              </a:rPr>
              <a:t>Roebbelen</a:t>
            </a:r>
            <a:r>
              <a:rPr lang="en-US" sz="1200" i="0" u="none" strike="noStrike" cap="none" dirty="0">
                <a:solidFill>
                  <a:schemeClr val="dk1"/>
                </a:solidFill>
                <a:latin typeface="Arial"/>
                <a:ea typeface="Arial"/>
                <a:cs typeface="Arial"/>
                <a:sym typeface="Arial"/>
              </a:rPr>
              <a:t> (RCMS)</a:t>
            </a:r>
            <a:endParaRPr lang="en-US" sz="1200" dirty="0"/>
          </a:p>
          <a:p>
            <a:pPr marL="0" marR="0" lvl="0" indent="0" rtl="0">
              <a:spcBef>
                <a:spcPts val="0"/>
              </a:spcBef>
              <a:spcAft>
                <a:spcPts val="0"/>
              </a:spcAft>
              <a:buNone/>
            </a:pPr>
            <a:r>
              <a:rPr lang="en-US" sz="1200" i="0" u="none" strike="noStrike" cap="none" dirty="0">
                <a:solidFill>
                  <a:schemeClr val="dk1"/>
                </a:solidFill>
                <a:latin typeface="Arial"/>
                <a:ea typeface="Arial"/>
                <a:cs typeface="Arial"/>
                <a:sym typeface="Arial"/>
              </a:rPr>
              <a:t>Contractor: </a:t>
            </a:r>
            <a:r>
              <a:rPr lang="en-US" sz="1200" dirty="0">
                <a:solidFill>
                  <a:schemeClr val="dk1"/>
                </a:solidFill>
                <a:latin typeface="Arial"/>
                <a:ea typeface="Arial"/>
                <a:cs typeface="Arial"/>
                <a:sym typeface="Arial"/>
              </a:rPr>
              <a:t>Mountain Cascade, Inc. </a:t>
            </a:r>
            <a:endParaRPr lang="en-US" sz="1200" b="0" i="0" u="none" strike="noStrike" cap="none" dirty="0">
              <a:solidFill>
                <a:schemeClr val="dk1"/>
              </a:solidFill>
              <a:latin typeface="Arial"/>
              <a:ea typeface="Arial"/>
              <a:cs typeface="Arial"/>
              <a:sym typeface="Arial"/>
            </a:endParaRPr>
          </a:p>
          <a:p>
            <a:pPr marL="0" marR="0" lvl="0" indent="0" rtl="0">
              <a:spcBef>
                <a:spcPts val="0"/>
              </a:spcBef>
              <a:spcAft>
                <a:spcPts val="0"/>
              </a:spcAft>
              <a:buNone/>
            </a:pPr>
            <a:endParaRPr lang="en-US" sz="800" b="0" i="0" u="none" strike="noStrike" cap="none" dirty="0">
              <a:solidFill>
                <a:schemeClr val="dk1"/>
              </a:solidFill>
              <a:latin typeface="Arial"/>
              <a:ea typeface="Arial"/>
              <a:cs typeface="Arial"/>
              <a:sym typeface="Arial"/>
            </a:endParaRPr>
          </a:p>
          <a:p>
            <a:r>
              <a:rPr lang="en-US" sz="1300" b="1" dirty="0">
                <a:solidFill>
                  <a:schemeClr val="dk1"/>
                </a:solidFill>
                <a:latin typeface="Arial"/>
                <a:cs typeface="Arial"/>
                <a:sym typeface="Arial"/>
              </a:rPr>
              <a:t>Project Description:</a:t>
            </a:r>
          </a:p>
          <a:p>
            <a:r>
              <a:rPr lang="en-US" sz="1200" dirty="0">
                <a:solidFill>
                  <a:schemeClr val="dk1"/>
                </a:solidFill>
                <a:latin typeface="Arial"/>
                <a:cs typeface="Arial"/>
              </a:rPr>
              <a:t>The project is intended to provide a booster pump system to raise the overall  campus domestic water pressure. Pressure reducing valves will be installed at selected buildings to prevent overpressure of the plumbing fixtures.</a:t>
            </a:r>
          </a:p>
          <a:p>
            <a:pPr marL="692150" marR="0" lvl="1" indent="0" algn="l" rtl="0">
              <a:spcBef>
                <a:spcPts val="0"/>
              </a:spcBef>
              <a:spcAft>
                <a:spcPts val="0"/>
              </a:spcAft>
              <a:buNone/>
            </a:pPr>
            <a:endParaRPr lang="en-US" sz="800" b="0" i="0" u="none" strike="noStrike" cap="none" dirty="0">
              <a:solidFill>
                <a:schemeClr val="dk1"/>
              </a:solidFill>
              <a:latin typeface="Arial"/>
              <a:ea typeface="Arial"/>
              <a:cs typeface="Arial"/>
              <a:sym typeface="Arial"/>
            </a:endParaRPr>
          </a:p>
          <a:p>
            <a:pPr marL="692150" marR="0" lvl="1" indent="0" algn="l" rtl="0">
              <a:spcBef>
                <a:spcPts val="0"/>
              </a:spcBef>
              <a:spcAft>
                <a:spcPts val="0"/>
              </a:spcAft>
              <a:buNone/>
            </a:pPr>
            <a:endParaRPr sz="8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300"/>
              <a:buFont typeface="Noto Sans Symbols"/>
              <a:buNone/>
            </a:pPr>
            <a:r>
              <a:rPr lang="en-US" sz="1300" b="1" i="0" u="none" strike="noStrike" cap="none" dirty="0">
                <a:solidFill>
                  <a:schemeClr val="dk1"/>
                </a:solidFill>
                <a:latin typeface="Arial"/>
                <a:ea typeface="Arial"/>
                <a:cs typeface="Arial"/>
                <a:sym typeface="Arial"/>
              </a:rPr>
              <a:t>Project Update</a:t>
            </a:r>
            <a:r>
              <a:rPr lang="en-US" sz="1300" b="0" i="0" u="none" strike="noStrike" cap="none" dirty="0">
                <a:solidFill>
                  <a:schemeClr val="dk1"/>
                </a:solidFill>
                <a:latin typeface="Arial"/>
                <a:ea typeface="Arial"/>
                <a:cs typeface="Arial"/>
                <a:sym typeface="Arial"/>
              </a:rPr>
              <a:t>:</a:t>
            </a:r>
            <a:endParaRPr dirty="0"/>
          </a:p>
          <a:p>
            <a:pPr marL="171450" marR="0" indent="-171450">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cs typeface="Arial"/>
              </a:rPr>
              <a:t>Domestic Water Booster System Project is complete.</a:t>
            </a:r>
          </a:p>
          <a:p>
            <a:pPr marL="171450" indent="-171450">
              <a:buClr>
                <a:schemeClr val="dk1"/>
              </a:buClr>
              <a:buSzPts val="1200"/>
              <a:buFont typeface="Arial" panose="020B0604020202020204" pitchFamily="34" charset="0"/>
              <a:buChar char="•"/>
            </a:pPr>
            <a:r>
              <a:rPr lang="en-US" sz="1200" dirty="0">
                <a:solidFill>
                  <a:schemeClr val="dk1"/>
                </a:solidFill>
                <a:latin typeface="Arial"/>
                <a:cs typeface="Arial"/>
              </a:rPr>
              <a:t>Notice of Completion and Final Change Order was approved in February 2022 Board.</a:t>
            </a:r>
          </a:p>
          <a:p>
            <a:pPr marL="171450" marR="0" indent="-171450">
              <a:spcBef>
                <a:spcPts val="0"/>
              </a:spcBef>
              <a:spcAft>
                <a:spcPts val="0"/>
              </a:spcAft>
              <a:buClr>
                <a:schemeClr val="dk1"/>
              </a:buClr>
              <a:buSzPts val="1200"/>
              <a:buFont typeface="Arial" panose="020B0604020202020204" pitchFamily="34" charset="0"/>
              <a:buChar char="•"/>
            </a:pPr>
            <a:endParaRPr lang="en-US" sz="1200" dirty="0">
              <a:solidFill>
                <a:schemeClr val="dk1"/>
              </a:solidFill>
              <a:latin typeface="Arial"/>
              <a:cs typeface="Arial"/>
            </a:endParaRPr>
          </a:p>
          <a:p>
            <a:pPr marR="0">
              <a:spcBef>
                <a:spcPts val="0"/>
              </a:spcBef>
              <a:spcAft>
                <a:spcPts val="0"/>
              </a:spcAft>
              <a:buClr>
                <a:schemeClr val="dk1"/>
              </a:buClr>
              <a:buSzPts val="1200"/>
            </a:pPr>
            <a:endParaRPr lang="en-US" sz="1200" b="1" i="0" u="none" strike="noStrike" cap="none" dirty="0">
              <a:solidFill>
                <a:schemeClr val="dk1"/>
              </a:solidFill>
              <a:latin typeface="Arial"/>
              <a:ea typeface="Arial"/>
              <a:cs typeface="Arial"/>
              <a:sym typeface="Arial"/>
            </a:endParaRPr>
          </a:p>
          <a:p>
            <a:pPr marR="0">
              <a:spcBef>
                <a:spcPts val="0"/>
              </a:spcBef>
              <a:spcAft>
                <a:spcPts val="0"/>
              </a:spcAft>
              <a:buClr>
                <a:schemeClr val="dk1"/>
              </a:buClr>
              <a:buSzPts val="1200"/>
            </a:pPr>
            <a:r>
              <a:rPr lang="en-US" sz="1300" b="1" i="0" u="none" strike="noStrike" cap="none" dirty="0">
                <a:solidFill>
                  <a:schemeClr val="dk1"/>
                </a:solidFill>
                <a:latin typeface="Arial"/>
                <a:ea typeface="Arial"/>
                <a:cs typeface="Arial"/>
                <a:sym typeface="Arial"/>
              </a:rPr>
              <a:t>Occupancy: </a:t>
            </a:r>
            <a:r>
              <a:rPr lang="en-US" sz="1200" dirty="0">
                <a:solidFill>
                  <a:schemeClr val="dk1"/>
                </a:solidFill>
                <a:latin typeface="Arial" panose="020B0604020202020204" pitchFamily="34" charset="0"/>
                <a:ea typeface="Arial"/>
                <a:cs typeface="Arial" panose="020B0604020202020204" pitchFamily="34" charset="0"/>
                <a:sym typeface="Arial"/>
              </a:rPr>
              <a:t>Complete</a:t>
            </a:r>
          </a:p>
          <a:p>
            <a:pPr marR="0" lvl="0" algn="l" rtl="0">
              <a:spcBef>
                <a:spcPts val="0"/>
              </a:spcBef>
              <a:spcAft>
                <a:spcPts val="0"/>
              </a:spcAft>
              <a:buClr>
                <a:schemeClr val="dk1"/>
              </a:buClr>
              <a:buSzPts val="1300"/>
            </a:pPr>
            <a:endParaRPr sz="1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6322AF-98FA-461E-ADDB-6AC13D2D3BA2}"/>
              </a:ext>
            </a:extLst>
          </p:cNvPr>
          <p:cNvPicPr>
            <a:picLocks noChangeAspect="1"/>
          </p:cNvPicPr>
          <p:nvPr/>
        </p:nvPicPr>
        <p:blipFill>
          <a:blip r:embed="rId2"/>
          <a:stretch>
            <a:fillRect/>
          </a:stretch>
        </p:blipFill>
        <p:spPr>
          <a:xfrm>
            <a:off x="4572000" y="1101851"/>
            <a:ext cx="3657600" cy="2741683"/>
          </a:xfrm>
          <a:prstGeom prst="rect">
            <a:avLst/>
          </a:prstGeom>
          <a:ln>
            <a:noFill/>
          </a:ln>
          <a:effectLst>
            <a:softEdge rad="112500"/>
          </a:effectLst>
        </p:spPr>
      </p:pic>
      <p:pic>
        <p:nvPicPr>
          <p:cNvPr id="8" name="Picture 7">
            <a:extLst>
              <a:ext uri="{FF2B5EF4-FFF2-40B4-BE49-F238E27FC236}">
                <a16:creationId xmlns:a16="http://schemas.microsoft.com/office/drawing/2014/main" id="{1DB5633C-D0F5-485F-A8A3-E7B6F371A2A9}"/>
              </a:ext>
            </a:extLst>
          </p:cNvPr>
          <p:cNvPicPr>
            <a:picLocks noChangeAspect="1"/>
          </p:cNvPicPr>
          <p:nvPr/>
        </p:nvPicPr>
        <p:blipFill>
          <a:blip r:embed="rId3"/>
          <a:stretch>
            <a:fillRect/>
          </a:stretch>
        </p:blipFill>
        <p:spPr>
          <a:xfrm>
            <a:off x="430021" y="1101851"/>
            <a:ext cx="3891255" cy="2038617"/>
          </a:xfrm>
          <a:prstGeom prst="rect">
            <a:avLst/>
          </a:prstGeom>
          <a:ln>
            <a:noFill/>
          </a:ln>
          <a:effectLst>
            <a:softEdge rad="112500"/>
          </a:effectLst>
        </p:spPr>
      </p:pic>
    </p:spTree>
    <p:extLst>
      <p:ext uri="{BB962C8B-B14F-4D97-AF65-F5344CB8AC3E}">
        <p14:creationId xmlns:p14="http://schemas.microsoft.com/office/powerpoint/2010/main" val="2367936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338932" y="147979"/>
            <a:ext cx="5560990" cy="928591"/>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PROJECT PROGRESS REPORT</a:t>
            </a:r>
            <a:endParaRPr sz="1800" dirty="0"/>
          </a:p>
          <a:p>
            <a:pPr marL="0" marR="0" lvl="0" indent="0" algn="l" rtl="0">
              <a:spcBef>
                <a:spcPts val="0"/>
              </a:spcBef>
              <a:spcAft>
                <a:spcPts val="0"/>
              </a:spcAft>
              <a:buNone/>
            </a:pPr>
            <a:r>
              <a:rPr lang="en-US" b="1" dirty="0">
                <a:solidFill>
                  <a:schemeClr val="dk1"/>
                </a:solidFill>
                <a:latin typeface="Arial"/>
                <a:cs typeface="Arial"/>
                <a:sym typeface="Arial"/>
              </a:rPr>
              <a:t>Temporary Office Complex / </a:t>
            </a:r>
          </a:p>
          <a:p>
            <a:pPr marL="0" marR="0" lvl="0" indent="0" algn="l" rtl="0">
              <a:spcBef>
                <a:spcPts val="0"/>
              </a:spcBef>
              <a:spcAft>
                <a:spcPts val="0"/>
              </a:spcAft>
              <a:buNone/>
            </a:pPr>
            <a:r>
              <a:rPr lang="en-US" sz="1800" b="1" dirty="0">
                <a:solidFill>
                  <a:schemeClr val="dk1"/>
                </a:solidFill>
                <a:latin typeface="Arial"/>
                <a:cs typeface="Arial"/>
                <a:sym typeface="Arial"/>
              </a:rPr>
              <a:t>Faculty Office Relocation Village</a:t>
            </a:r>
            <a:endParaRPr sz="1800" dirty="0"/>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4659313" y="148386"/>
            <a:ext cx="4208240" cy="605425"/>
          </a:xfrm>
          <a:prstGeom prst="rect">
            <a:avLst/>
          </a:prstGeom>
          <a:noFill/>
          <a:ln>
            <a:noFill/>
          </a:ln>
        </p:spPr>
        <p:txBody>
          <a:bodyPr spcFirstLastPara="1" wrap="square" lIns="96650" tIns="48325" rIns="96650" bIns="48325" anchor="t" anchorCtr="0">
            <a:spAutoFit/>
          </a:bodyPr>
          <a:lstStyle/>
          <a:p>
            <a:pPr marL="0" marR="0" lvl="0" indent="0" algn="r" rtl="0">
              <a:spcBef>
                <a:spcPts val="0"/>
              </a:spcBef>
              <a:spcAft>
                <a:spcPts val="0"/>
              </a:spcAft>
              <a:buNone/>
            </a:pPr>
            <a:r>
              <a:rPr lang="en-US" sz="1700" b="1" dirty="0">
                <a:solidFill>
                  <a:schemeClr val="dk1"/>
                </a:solidFill>
                <a:latin typeface="Arial"/>
                <a:ea typeface="Arial"/>
                <a:cs typeface="Arial"/>
                <a:sym typeface="Arial"/>
              </a:rPr>
              <a:t>LAS POSITAS</a:t>
            </a:r>
            <a:r>
              <a:rPr lang="en-US" sz="1700" b="1" i="0" u="none" strike="noStrike" cap="none" dirty="0">
                <a:solidFill>
                  <a:schemeClr val="dk1"/>
                </a:solidFill>
                <a:latin typeface="Arial"/>
                <a:ea typeface="Arial"/>
                <a:cs typeface="Arial"/>
                <a:sym typeface="Arial"/>
              </a:rPr>
              <a:t> COLLEGE</a:t>
            </a:r>
            <a:endParaRPr dirty="0"/>
          </a:p>
          <a:p>
            <a:pPr lvl="0" algn="r"/>
            <a:r>
              <a:rPr lang="en-US" sz="1600" b="1" dirty="0">
                <a:solidFill>
                  <a:schemeClr val="dk1"/>
                </a:solidFill>
              </a:rPr>
              <a:t>April 25, 2022</a:t>
            </a:r>
            <a:endParaRPr lang="en-US" sz="1600" dirty="0"/>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338932"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338932" y="3608477"/>
            <a:ext cx="5030509" cy="2770120"/>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300" b="1" i="0" u="none" strike="noStrike" cap="none" dirty="0">
                <a:solidFill>
                  <a:schemeClr val="dk1"/>
                </a:solidFill>
                <a:latin typeface="Arial"/>
                <a:ea typeface="Arial"/>
                <a:cs typeface="Arial"/>
                <a:sym typeface="Arial"/>
              </a:rPr>
              <a:t>Project Team</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Architect:  LPAS</a:t>
            </a:r>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Construction Manager: Vanir Construction Management, Inc. </a:t>
            </a:r>
            <a:endParaRPr lang="en-US" sz="1200" dirty="0"/>
          </a:p>
          <a:p>
            <a:pPr marL="0" marR="0" lvl="0" indent="0" algn="l" rtl="0">
              <a:spcBef>
                <a:spcPts val="0"/>
              </a:spcBef>
              <a:spcAft>
                <a:spcPts val="0"/>
              </a:spcAft>
              <a:buNone/>
            </a:pPr>
            <a:r>
              <a:rPr lang="en-US" sz="1200" i="0" u="none" strike="noStrike" cap="none" dirty="0">
                <a:solidFill>
                  <a:schemeClr val="dk1"/>
                </a:solidFill>
                <a:latin typeface="Arial"/>
                <a:ea typeface="Arial"/>
                <a:cs typeface="Arial"/>
                <a:sym typeface="Arial"/>
              </a:rPr>
              <a:t>Contractor:  </a:t>
            </a:r>
            <a:r>
              <a:rPr lang="en-US" sz="1200" b="0" i="0" u="none" strike="noStrike" cap="none" dirty="0" err="1">
                <a:solidFill>
                  <a:schemeClr val="dk1"/>
                </a:solidFill>
                <a:latin typeface="Arial"/>
                <a:ea typeface="Arial"/>
                <a:cs typeface="Arial"/>
                <a:sym typeface="Arial"/>
              </a:rPr>
              <a:t>Sausal</a:t>
            </a:r>
            <a:r>
              <a:rPr lang="en-US" sz="1200" b="0" i="0" u="none" strike="noStrike" cap="none" dirty="0">
                <a:solidFill>
                  <a:schemeClr val="dk1"/>
                </a:solidFill>
                <a:latin typeface="Arial"/>
                <a:ea typeface="Arial"/>
                <a:cs typeface="Arial"/>
                <a:sym typeface="Arial"/>
              </a:rPr>
              <a:t> Corporation</a:t>
            </a:r>
          </a:p>
          <a:p>
            <a:pPr marL="0" marR="0" lvl="0" indent="0" algn="l" rtl="0">
              <a:spcBef>
                <a:spcPts val="0"/>
              </a:spcBef>
              <a:spcAft>
                <a:spcPts val="0"/>
              </a:spcAft>
              <a:buNone/>
            </a:pPr>
            <a:endParaRPr lang="en-US" sz="800" b="0" i="0" u="none" strike="noStrike" cap="none" dirty="0">
              <a:solidFill>
                <a:schemeClr val="dk1"/>
              </a:solidFill>
              <a:latin typeface="Arial"/>
              <a:ea typeface="Arial"/>
              <a:cs typeface="Arial"/>
              <a:sym typeface="Arial"/>
            </a:endParaRPr>
          </a:p>
          <a:p>
            <a:r>
              <a:rPr lang="en-US" sz="1300" b="1" dirty="0">
                <a:solidFill>
                  <a:schemeClr val="dk1"/>
                </a:solidFill>
                <a:latin typeface="Arial"/>
                <a:cs typeface="Arial"/>
                <a:sym typeface="Arial"/>
              </a:rPr>
              <a:t>Project Description:</a:t>
            </a:r>
          </a:p>
          <a:p>
            <a:pPr lvl="0">
              <a:spcBef>
                <a:spcPts val="240"/>
              </a:spcBef>
              <a:buClr>
                <a:schemeClr val="dk1"/>
              </a:buClr>
              <a:buSzPts val="1200"/>
            </a:pPr>
            <a:r>
              <a:rPr lang="en-US" sz="1200" dirty="0">
                <a:solidFill>
                  <a:schemeClr val="dk1"/>
                </a:solidFill>
                <a:latin typeface="Arial"/>
                <a:ea typeface="Arial"/>
                <a:cs typeface="Arial"/>
                <a:sym typeface="Arial"/>
              </a:rPr>
              <a:t>The project includes providing modular buildings to accommodate ~ 75 faculty offices, conference rooms, support spaces and a modular restroom unit to support the occupants. A raised walkway will be provided to connect the modular buildings and restroom unit.</a:t>
            </a:r>
            <a:endParaRPr lang="en-US" sz="1200" dirty="0"/>
          </a:p>
          <a:p>
            <a:pPr marL="692150" marR="0" lvl="1" indent="0" algn="l" rtl="0">
              <a:spcBef>
                <a:spcPts val="0"/>
              </a:spcBef>
              <a:spcAft>
                <a:spcPts val="0"/>
              </a:spcAft>
              <a:buNone/>
            </a:pPr>
            <a:endParaRPr sz="8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1300"/>
              <a:buFont typeface="Noto Sans Symbols"/>
              <a:buNone/>
            </a:pPr>
            <a:r>
              <a:rPr lang="en-US" sz="1300" b="1" i="0" u="none" strike="noStrike" cap="none" dirty="0">
                <a:solidFill>
                  <a:schemeClr val="dk1"/>
                </a:solidFill>
                <a:latin typeface="Arial"/>
                <a:ea typeface="Arial"/>
                <a:cs typeface="Arial"/>
                <a:sym typeface="Arial"/>
              </a:rPr>
              <a:t>Project Update</a:t>
            </a:r>
            <a:r>
              <a:rPr lang="en-US" sz="1300" b="0" i="0" u="none" strike="noStrike" cap="none" dirty="0">
                <a:solidFill>
                  <a:schemeClr val="dk1"/>
                </a:solidFill>
                <a:latin typeface="Arial"/>
                <a:ea typeface="Arial"/>
                <a:cs typeface="Arial"/>
                <a:sym typeface="Arial"/>
              </a:rPr>
              <a:t>:</a:t>
            </a:r>
            <a:endParaRPr dirty="0"/>
          </a:p>
          <a:p>
            <a:pPr marL="171450" lvl="0" indent="-171450">
              <a:buClr>
                <a:schemeClr val="dk1"/>
              </a:buClr>
              <a:buSzPts val="1200"/>
              <a:buFont typeface="Arial" panose="020B0604020202020204" pitchFamily="34" charset="0"/>
              <a:buChar char="•"/>
            </a:pPr>
            <a:r>
              <a:rPr lang="en-US" sz="1200" dirty="0">
                <a:latin typeface="Arial" panose="020B0604020202020204" pitchFamily="34" charset="0"/>
                <a:ea typeface="Arial" panose="020B0604020202020204" pitchFamily="34" charset="0"/>
              </a:rPr>
              <a:t>Notice of Completion Approved at September 2021 Board </a:t>
            </a:r>
          </a:p>
          <a:p>
            <a:pPr lvl="0">
              <a:buClr>
                <a:schemeClr val="dk1"/>
              </a:buClr>
              <a:buSzPts val="1200"/>
            </a:pPr>
            <a:endParaRPr lang="en-US" sz="800" b="1" i="0" u="none" strike="noStrike" cap="none" dirty="0">
              <a:solidFill>
                <a:schemeClr val="dk1"/>
              </a:solidFill>
              <a:latin typeface="Arial"/>
              <a:ea typeface="Arial"/>
              <a:cs typeface="Arial"/>
              <a:sym typeface="Arial"/>
            </a:endParaRPr>
          </a:p>
          <a:p>
            <a:pPr marR="0" lvl="0" algn="l" rtl="0">
              <a:spcBef>
                <a:spcPts val="0"/>
              </a:spcBef>
              <a:spcAft>
                <a:spcPts val="0"/>
              </a:spcAft>
              <a:buClr>
                <a:schemeClr val="dk1"/>
              </a:buClr>
              <a:buSzPts val="1300"/>
            </a:pPr>
            <a:r>
              <a:rPr lang="en-US" sz="1300" b="1" i="0" u="none" strike="noStrike" cap="none" dirty="0">
                <a:solidFill>
                  <a:schemeClr val="dk1"/>
                </a:solidFill>
                <a:latin typeface="Arial"/>
                <a:ea typeface="Arial"/>
                <a:cs typeface="Arial"/>
                <a:sym typeface="Arial"/>
              </a:rPr>
              <a:t>Occupancy: </a:t>
            </a:r>
            <a:r>
              <a:rPr lang="en-US" sz="1200" dirty="0">
                <a:solidFill>
                  <a:schemeClr val="dk1"/>
                </a:solidFill>
                <a:latin typeface="Arial" panose="020B0604020202020204" pitchFamily="34" charset="0"/>
                <a:ea typeface="Arial"/>
                <a:cs typeface="Arial" panose="020B0604020202020204" pitchFamily="34" charset="0"/>
                <a:sym typeface="Arial"/>
              </a:rPr>
              <a:t>Complete</a:t>
            </a:r>
            <a:endParaRPr sz="1200" dirty="0">
              <a:latin typeface="Arial" panose="020B0604020202020204" pitchFamily="34" charset="0"/>
              <a:cs typeface="Arial" panose="020B0604020202020204" pitchFamily="34" charset="0"/>
            </a:endParaRPr>
          </a:p>
        </p:txBody>
      </p:sp>
      <p:pic>
        <p:nvPicPr>
          <p:cNvPr id="13" name="Picture 8" descr="Image preview">
            <a:extLst>
              <a:ext uri="{FF2B5EF4-FFF2-40B4-BE49-F238E27FC236}">
                <a16:creationId xmlns:a16="http://schemas.microsoft.com/office/drawing/2014/main" id="{5C52321D-619B-4398-BBE7-7271A353F05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05420" y="998295"/>
            <a:ext cx="3159180" cy="23237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4" descr="https://attachments.office.net/owa/akroll%40clpccd.org/service.svc/s/GetAttachmentThumbnail?id=AAMkAGI0YmU1OTk0LTE5ZjItNGJlMy1iZTNkLWQzZTg3NzEyZjA2NABGAAAAAAAzrkJDSVKtQKcaFxZ%2BaRhKBwDuntVz0IRfT4YaAZ6O%2BvRZAAAAAAEMAAD7vfIq8icoTq%2F7NnjQ%2FwsnAAAmtWZXAAABEgAQAJje52gApspDh4rICnv0%2BaU%3D&amp;thumbnailType=2&amp;token=eyJhbGciOiJSUzI1NiIsImtpZCI6IjMwODE3OUNFNUY0QjUyRTc4QjJEQjg5NjZCQUY0RUNDMzcyN0FFRUUiLCJ0eXAiOiJKV1QiLCJ4NXQiOiJNSUY1emw5TFV1ZUxMYmlXYTY5T3pEY25ydTQifQ.eyJvcmlnaW4iOiJodHRwczovL291dGxvb2sub2ZmaWNlLmNvbSIsInVjIjoiNzcxOTgyYzljOThmNGYzZTkzMzVmNWE2ZjA4Nzk5ZjciLCJzaWduaW5fc3RhdGUiOiJbXCJrbXNpXCJdIiwidmVyIjoiRXhjaGFuZ2UuQ2FsbGJhY2suVjEiLCJhcHBjdHhzZW5kZXIiOiJPd2FEb3dubG9hZEA1MTllOWYzMy1hYTY2LTQ0NzYtOTk4Mi1kMTcwZTY4NDYyNTciLCJpc3NyaW5nIjoiV1ciLCJhcHBjdHgiOiJ7XCJtc2V4Y2hwcm90XCI6XCJvd2FcIixcInB1aWRcIjpcIjExNTM4MDExMTg2MDMxMDIzNDZcIixcInNjb3BlXCI6XCJPd2FEb3dubG9hZFwiLFwib2lkXCI6XCI0ODg5ZGIzMy1kNjQ1LTRmYmQtYjNkNy0xOWFhZTYwMzFmNGJcIixcInByaW1hcnlzaWRcIjpcIlMtMS01LTIxLTExNDg1ODIwNjItMzEzMjMyMTY4MS03NzM4NDc4MTYtMjkzODI1ODdcIn0iLCJuYmYiOjE2MjYzNzExNDEsImV4cCI6MTYyNjM3MTc0MSwiaXNzIjoiMDAwMDAwMDItMDAwMC0wZmYxLWNlMDAtMDAwMDAwMDAwMDAwQDUxOWU5ZjMzLWFhNjYtNDQ3Ni05OTgyLWQxNzBlNjg0NjI1NyIsImF1ZCI6IjAwMDAwMDAyLTAwMDAtMGZmMS1jZTAwLTAwMDAwMDAwMDAwMC9hdHRhY2htZW50cy5vZmZpY2UubmV0QDUxOWU5ZjMzLWFhNjYtNDQ3Ni05OTgyLWQxNzBlNjg0NjI1NyIsImhhcHAiOiJvd2EifQ.hR0IigrCYvtRpun6fNS5PrwNgnedd7ejSaD-KsNXHTWUwexAaC7DX8ocsamFzMm4tSeybjLn4iMTNSCeqoF3zAX289gdSZ3LSbY4dtPXoMKOQaALwut-dgwV6mYmpI7XtvRDXNn7Gwg3pkxv3nK5nciI_3IbBKPsF0XVcgy5Lu7YVBRmMecm72WgaoxCHqkaIL44s-jGI8rjSjnVQ5Mbwrd3Xs4GPocLVNUeUxikNg8tp40VQwp62Ec-yQ82oCkD9vZH9-SBtsWntOItDl2PzepDrvvO45aOEu1Lhs8X7ndE37OIpgvs4ZhXjB0TRE-hmwjWD3u8FRLPVN3Y8pZUFA&amp;X-OWA-CANARY=KtdmDsJzyEayvCEo9jgBM0Bv-GG4R9kY0rctzQ_X5h_REqYYlpGC8I5KHYP2SMSxbU-NBqYTUEQ.&amp;owa=outlook.office.com&amp;scriptVer=20210711001.03&amp;animation=true">
            <a:extLst>
              <a:ext uri="{FF2B5EF4-FFF2-40B4-BE49-F238E27FC236}">
                <a16:creationId xmlns:a16="http://schemas.microsoft.com/office/drawing/2014/main" id="{70639074-13A6-4B4F-B14D-4BF44549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087" y="1053387"/>
            <a:ext cx="3737669" cy="2190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2" descr="https://attachments.office.net/owa/akroll%40clpccd.org/service.svc/s/GetAttachmentThumbnail?id=AAMkAGI0YmU1OTk0LTE5ZjItNGJlMy1iZTNkLWQzZTg3NzEyZjA2NABGAAAAAAAzrkJDSVKtQKcaFxZ%2BaRhKBwDuntVz0IRfT4YaAZ6O%2BvRZAAAAAAEMAAD7vfIq8icoTq%2F7NnjQ%2FwsnAAAmtWZXAAABEgAQACNeXFhPn8tApiVWZ%2FoiDMk%3D&amp;thumbnailType=2&amp;token=eyJhbGciOiJSUzI1NiIsImtpZCI6IjMwODE3OUNFNUY0QjUyRTc4QjJEQjg5NjZCQUY0RUNDMzcyN0FFRUUiLCJ0eXAiOiJKV1QiLCJ4NXQiOiJNSUY1emw5TFV1ZUxMYmlXYTY5T3pEY25ydTQifQ.eyJvcmlnaW4iOiJodHRwczovL291dGxvb2sub2ZmaWNlLmNvbSIsInVjIjoiNzcxOTgyYzljOThmNGYzZTkzMzVmNWE2ZjA4Nzk5ZjciLCJzaWduaW5fc3RhdGUiOiJbXCJrbXNpXCJdIiwidmVyIjoiRXhjaGFuZ2UuQ2FsbGJhY2suVjEiLCJhcHBjdHhzZW5kZXIiOiJPd2FEb3dubG9hZEA1MTllOWYzMy1hYTY2LTQ0NzYtOTk4Mi1kMTcwZTY4NDYyNTciLCJpc3NyaW5nIjoiV1ciLCJhcHBjdHgiOiJ7XCJtc2V4Y2hwcm90XCI6XCJvd2FcIixcInB1aWRcIjpcIjExNTM4MDExMTg2MDMxMDIzNDZcIixcInNjb3BlXCI6XCJPd2FEb3dubG9hZFwiLFwib2lkXCI6XCI0ODg5ZGIzMy1kNjQ1LTRmYmQtYjNkNy0xOWFhZTYwMzFmNGJcIixcInByaW1hcnlzaWRcIjpcIlMtMS01LTIxLTExNDg1ODIwNjItMzEzMjMyMTY4MS03NzM4NDc4MTYtMjkzODI1ODdcIn0iLCJuYmYiOjE2MjYzNzExNDEsImV4cCI6MTYyNjM3MTc0MSwiaXNzIjoiMDAwMDAwMDItMDAwMC0wZmYxLWNlMDAtMDAwMDAwMDAwMDAwQDUxOWU5ZjMzLWFhNjYtNDQ3Ni05OTgyLWQxNzBlNjg0NjI1NyIsImF1ZCI6IjAwMDAwMDAyLTAwMDAtMGZmMS1jZTAwLTAwMDAwMDAwMDAwMC9hdHRhY2htZW50cy5vZmZpY2UubmV0QDUxOWU5ZjMzLWFhNjYtNDQ3Ni05OTgyLWQxNzBlNjg0NjI1NyIsImhhcHAiOiJvd2EifQ.hR0IigrCYvtRpun6fNS5PrwNgnedd7ejSaD-KsNXHTWUwexAaC7DX8ocsamFzMm4tSeybjLn4iMTNSCeqoF3zAX289gdSZ3LSbY4dtPXoMKOQaALwut-dgwV6mYmpI7XtvRDXNn7Gwg3pkxv3nK5nciI_3IbBKPsF0XVcgy5Lu7YVBRmMecm72WgaoxCHqkaIL44s-jGI8rjSjnVQ5Mbwrd3Xs4GPocLVNUeUxikNg8tp40VQwp62Ec-yQ82oCkD9vZH9-SBtsWntOItDl2PzepDrvvO45aOEu1Lhs8X7ndE37OIpgvs4ZhXjB0TRE-hmwjWD3u8FRLPVN3Y8pZUFA&amp;X-OWA-CANARY=KtdmDsJzyEayvCEo9jgBM0Bv-GG4R9kY0rctzQ_X5h_REqYYlpGC8I5KHYP2SMSxbU-NBqYTUEQ.&amp;owa=outlook.office.com&amp;scriptVer=20210711001.03&amp;animation=true">
            <a:extLst>
              <a:ext uri="{FF2B5EF4-FFF2-40B4-BE49-F238E27FC236}">
                <a16:creationId xmlns:a16="http://schemas.microsoft.com/office/drawing/2014/main" id="{BCBDC9BC-35D9-4ECF-8892-429A80C26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8173" y="3429000"/>
            <a:ext cx="3491522" cy="3129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741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6;p2">
            <a:extLst>
              <a:ext uri="{FF2B5EF4-FFF2-40B4-BE49-F238E27FC236}">
                <a16:creationId xmlns:a16="http://schemas.microsoft.com/office/drawing/2014/main" id="{C39EDC86-F083-4C0F-9C0D-57886A7B6865}"/>
              </a:ext>
            </a:extLst>
          </p:cNvPr>
          <p:cNvSpPr txBox="1"/>
          <p:nvPr/>
        </p:nvSpPr>
        <p:spPr>
          <a:xfrm>
            <a:off x="338932" y="246785"/>
            <a:ext cx="5540818" cy="651592"/>
          </a:xfrm>
          <a:prstGeom prst="rect">
            <a:avLst/>
          </a:prstGeom>
          <a:noFill/>
          <a:ln>
            <a:noFill/>
          </a:ln>
        </p:spPr>
        <p:txBody>
          <a:bodyPr spcFirstLastPara="1" wrap="square" lIns="96650" tIns="48325" rIns="96650" bIns="48325" anchor="t" anchorCtr="0">
            <a:spAutoFit/>
          </a:bodyPr>
          <a:lstStyle/>
          <a:p>
            <a:pPr marL="0" marR="0" lvl="0" indent="0" algn="l" rtl="0">
              <a:spcBef>
                <a:spcPts val="0"/>
              </a:spcBef>
              <a:spcAft>
                <a:spcPts val="0"/>
              </a:spcAft>
              <a:buNone/>
            </a:pPr>
            <a:r>
              <a:rPr lang="en-US" sz="1800" b="1" i="0" u="none" strike="noStrike" cap="none" dirty="0">
                <a:solidFill>
                  <a:schemeClr val="dk1"/>
                </a:solidFill>
                <a:latin typeface="Arial"/>
                <a:ea typeface="Arial"/>
                <a:cs typeface="Arial"/>
                <a:sym typeface="Arial"/>
              </a:rPr>
              <a:t>PROJECT PROGRESS REPORT</a:t>
            </a:r>
            <a:endParaRPr sz="1800" dirty="0"/>
          </a:p>
          <a:p>
            <a:pPr marL="0" marR="0" lvl="0" indent="0" algn="l" rtl="0">
              <a:spcBef>
                <a:spcPts val="0"/>
              </a:spcBef>
              <a:spcAft>
                <a:spcPts val="0"/>
              </a:spcAft>
              <a:buNone/>
            </a:pPr>
            <a:r>
              <a:rPr lang="en-US" sz="1800" b="1" dirty="0">
                <a:solidFill>
                  <a:schemeClr val="dk1"/>
                </a:solidFill>
                <a:latin typeface="Arial"/>
                <a:cs typeface="Arial"/>
                <a:sym typeface="Arial"/>
              </a:rPr>
              <a:t>Emergency Call Station Project</a:t>
            </a:r>
            <a:endParaRPr sz="1800" dirty="0"/>
          </a:p>
        </p:txBody>
      </p:sp>
      <p:sp>
        <p:nvSpPr>
          <p:cNvPr id="3" name="Google Shape;159;p2">
            <a:extLst>
              <a:ext uri="{FF2B5EF4-FFF2-40B4-BE49-F238E27FC236}">
                <a16:creationId xmlns:a16="http://schemas.microsoft.com/office/drawing/2014/main" id="{EDDF964D-4759-45F2-8C05-F27B0287A89E}"/>
              </a:ext>
            </a:extLst>
          </p:cNvPr>
          <p:cNvSpPr txBox="1"/>
          <p:nvPr/>
        </p:nvSpPr>
        <p:spPr>
          <a:xfrm>
            <a:off x="4659314" y="309563"/>
            <a:ext cx="4208240" cy="605425"/>
          </a:xfrm>
          <a:prstGeom prst="rect">
            <a:avLst/>
          </a:prstGeom>
          <a:noFill/>
          <a:ln>
            <a:noFill/>
          </a:ln>
        </p:spPr>
        <p:txBody>
          <a:bodyPr spcFirstLastPara="1" wrap="square" lIns="96650" tIns="48325" rIns="96650" bIns="48325" anchor="t" anchorCtr="0">
            <a:spAutoFit/>
          </a:bodyPr>
          <a:lstStyle/>
          <a:p>
            <a:pPr marL="0" marR="0" lvl="0" indent="0" algn="r" rtl="0">
              <a:spcBef>
                <a:spcPts val="0"/>
              </a:spcBef>
              <a:spcAft>
                <a:spcPts val="0"/>
              </a:spcAft>
              <a:buNone/>
            </a:pPr>
            <a:r>
              <a:rPr lang="en-US" sz="1700" b="1" dirty="0">
                <a:solidFill>
                  <a:schemeClr val="dk1"/>
                </a:solidFill>
                <a:latin typeface="Arial"/>
                <a:ea typeface="Arial"/>
                <a:cs typeface="Arial"/>
                <a:sym typeface="Arial"/>
              </a:rPr>
              <a:t>LAS POSITAS</a:t>
            </a:r>
            <a:r>
              <a:rPr lang="en-US" sz="1700" b="1" i="0" u="none" strike="noStrike" cap="none" dirty="0">
                <a:solidFill>
                  <a:schemeClr val="dk1"/>
                </a:solidFill>
                <a:latin typeface="Arial"/>
                <a:ea typeface="Arial"/>
                <a:cs typeface="Arial"/>
                <a:sym typeface="Arial"/>
              </a:rPr>
              <a:t> COLLEGE</a:t>
            </a:r>
            <a:endParaRPr dirty="0"/>
          </a:p>
          <a:p>
            <a:pPr lvl="0" algn="r"/>
            <a:r>
              <a:rPr lang="en-US" sz="1600" b="1" dirty="0">
                <a:solidFill>
                  <a:schemeClr val="dk1"/>
                </a:solidFill>
              </a:rPr>
              <a:t>April 25, 2022</a:t>
            </a:r>
            <a:endParaRPr lang="en-US" sz="1600" dirty="0"/>
          </a:p>
        </p:txBody>
      </p:sp>
      <p:cxnSp>
        <p:nvCxnSpPr>
          <p:cNvPr id="4" name="Google Shape;158;p2">
            <a:extLst>
              <a:ext uri="{FF2B5EF4-FFF2-40B4-BE49-F238E27FC236}">
                <a16:creationId xmlns:a16="http://schemas.microsoft.com/office/drawing/2014/main" id="{0A4AFBD9-5E55-48F7-838F-D3E54D32E026}"/>
              </a:ext>
            </a:extLst>
          </p:cNvPr>
          <p:cNvCxnSpPr/>
          <p:nvPr/>
        </p:nvCxnSpPr>
        <p:spPr>
          <a:xfrm>
            <a:off x="338932" y="986703"/>
            <a:ext cx="8640763" cy="0"/>
          </a:xfrm>
          <a:prstGeom prst="straightConnector1">
            <a:avLst/>
          </a:prstGeom>
          <a:noFill/>
          <a:ln w="28575" cap="flat" cmpd="sng">
            <a:solidFill>
              <a:schemeClr val="accent1"/>
            </a:solidFill>
            <a:prstDash val="solid"/>
            <a:round/>
            <a:headEnd type="none" w="med" len="med"/>
            <a:tailEnd type="none" w="med" len="med"/>
          </a:ln>
        </p:spPr>
      </p:cxnSp>
      <p:sp>
        <p:nvSpPr>
          <p:cNvPr id="9" name="Google Shape;157;p2">
            <a:extLst>
              <a:ext uri="{FF2B5EF4-FFF2-40B4-BE49-F238E27FC236}">
                <a16:creationId xmlns:a16="http://schemas.microsoft.com/office/drawing/2014/main" id="{0A1CFF4F-428D-44F2-8E22-893DB5B46DDF}"/>
              </a:ext>
            </a:extLst>
          </p:cNvPr>
          <p:cNvSpPr txBox="1"/>
          <p:nvPr/>
        </p:nvSpPr>
        <p:spPr>
          <a:xfrm>
            <a:off x="513053" y="3825479"/>
            <a:ext cx="7336995" cy="3144582"/>
          </a:xfrm>
          <a:prstGeom prst="rect">
            <a:avLst/>
          </a:prstGeom>
          <a:noFill/>
          <a:ln>
            <a:noFill/>
          </a:ln>
        </p:spPr>
        <p:txBody>
          <a:bodyPr spcFirstLastPara="1" wrap="square" lIns="96650" tIns="48325" rIns="96650" bIns="48325" anchor="t" anchorCtr="0">
            <a:spAutoFit/>
          </a:bodyPr>
          <a:lstStyle/>
          <a:p>
            <a:pPr lvl="0">
              <a:buClr>
                <a:srgbClr val="000000"/>
              </a:buClr>
              <a:buSzPts val="1400"/>
            </a:pPr>
            <a:r>
              <a:rPr lang="en-US" sz="1200" b="1" u="sng" dirty="0">
                <a:solidFill>
                  <a:schemeClr val="dk1"/>
                </a:solidFill>
                <a:latin typeface="Arial"/>
                <a:ea typeface="Arial"/>
                <a:cs typeface="Arial"/>
                <a:sym typeface="Arial"/>
              </a:rPr>
              <a:t>Project Team</a:t>
            </a:r>
            <a:endParaRPr lang="en-US" sz="1200" u="sng" dirty="0">
              <a:solidFill>
                <a:srgbClr val="000000"/>
              </a:solidFill>
              <a:latin typeface="Arial"/>
              <a:ea typeface="Arial"/>
              <a:cs typeface="Arial"/>
              <a:sym typeface="Arial"/>
            </a:endParaRPr>
          </a:p>
          <a:p>
            <a:pPr lvl="0">
              <a:buClr>
                <a:srgbClr val="000000"/>
              </a:buClr>
              <a:buSzPts val="1400"/>
            </a:pPr>
            <a:r>
              <a:rPr lang="en-US" sz="1200" b="1" dirty="0">
                <a:solidFill>
                  <a:schemeClr val="dk1"/>
                </a:solidFill>
                <a:latin typeface="Arial"/>
                <a:ea typeface="Arial"/>
                <a:cs typeface="Arial"/>
                <a:sym typeface="Arial"/>
              </a:rPr>
              <a:t>Architect</a:t>
            </a:r>
            <a:r>
              <a:rPr lang="en-US" sz="1200" dirty="0">
                <a:solidFill>
                  <a:schemeClr val="dk1"/>
                </a:solidFill>
                <a:latin typeface="Arial"/>
                <a:ea typeface="Arial"/>
                <a:cs typeface="Arial"/>
                <a:sym typeface="Arial"/>
              </a:rPr>
              <a:t>: Catalyst</a:t>
            </a:r>
            <a:endParaRPr lang="en-US" sz="1200" dirty="0">
              <a:solidFill>
                <a:srgbClr val="000000"/>
              </a:solidFill>
              <a:latin typeface="Arial"/>
              <a:ea typeface="Arial"/>
              <a:cs typeface="Arial"/>
              <a:sym typeface="Arial"/>
            </a:endParaRPr>
          </a:p>
          <a:p>
            <a:pPr lvl="0">
              <a:buClr>
                <a:srgbClr val="000000"/>
              </a:buClr>
              <a:buSzPts val="1400"/>
            </a:pPr>
            <a:r>
              <a:rPr lang="en-US" sz="1200" b="1" dirty="0">
                <a:solidFill>
                  <a:schemeClr val="dk1"/>
                </a:solidFill>
                <a:latin typeface="Arial"/>
                <a:ea typeface="Arial"/>
                <a:cs typeface="Arial"/>
                <a:sym typeface="Arial"/>
              </a:rPr>
              <a:t>Construction Manager</a:t>
            </a:r>
            <a:r>
              <a:rPr lang="en-US" sz="1200" dirty="0">
                <a:solidFill>
                  <a:schemeClr val="dk1"/>
                </a:solidFill>
                <a:latin typeface="Arial"/>
                <a:ea typeface="Arial"/>
                <a:cs typeface="Arial"/>
                <a:sym typeface="Arial"/>
              </a:rPr>
              <a:t>: Swinerton Management &amp; Consulting </a:t>
            </a:r>
            <a:endParaRPr lang="en-US" sz="1200" dirty="0">
              <a:solidFill>
                <a:srgbClr val="000000"/>
              </a:solidFill>
              <a:latin typeface="Arial"/>
              <a:ea typeface="Arial"/>
              <a:cs typeface="Arial"/>
              <a:sym typeface="Arial"/>
            </a:endParaRPr>
          </a:p>
          <a:p>
            <a:pPr lvl="0">
              <a:buClr>
                <a:srgbClr val="000000"/>
              </a:buClr>
              <a:buSzPts val="1400"/>
            </a:pPr>
            <a:r>
              <a:rPr lang="en-US" sz="1200" b="1" dirty="0">
                <a:solidFill>
                  <a:schemeClr val="dk1"/>
                </a:solidFill>
                <a:latin typeface="Arial"/>
                <a:ea typeface="Arial"/>
                <a:cs typeface="Arial"/>
                <a:sym typeface="Arial"/>
              </a:rPr>
              <a:t>Contractor</a:t>
            </a:r>
            <a:r>
              <a:rPr lang="en-US" sz="1200" dirty="0">
                <a:solidFill>
                  <a:schemeClr val="dk1"/>
                </a:solidFill>
                <a:latin typeface="Arial"/>
                <a:ea typeface="Arial"/>
                <a:cs typeface="Arial"/>
                <a:sym typeface="Arial"/>
              </a:rPr>
              <a:t>:  Electronic Innovations</a:t>
            </a:r>
            <a:endParaRPr lang="en-US" sz="1200" dirty="0">
              <a:solidFill>
                <a:srgbClr val="000000"/>
              </a:solidFill>
              <a:latin typeface="Arial"/>
              <a:ea typeface="Arial"/>
              <a:cs typeface="Arial"/>
              <a:sym typeface="Arial"/>
            </a:endParaRPr>
          </a:p>
          <a:p>
            <a:pPr lvl="0">
              <a:buClr>
                <a:srgbClr val="000000"/>
              </a:buClr>
              <a:buSzPts val="1400"/>
            </a:pPr>
            <a:endParaRPr lang="en-US" sz="1400" b="1" dirty="0">
              <a:solidFill>
                <a:schemeClr val="dk1"/>
              </a:solidFill>
            </a:endParaRPr>
          </a:p>
          <a:p>
            <a:pPr lvl="0">
              <a:buClr>
                <a:srgbClr val="000000"/>
              </a:buClr>
              <a:buSzPts val="1400"/>
            </a:pPr>
            <a:r>
              <a:rPr lang="en-US" sz="1200" b="1" dirty="0">
                <a:solidFill>
                  <a:schemeClr val="dk1"/>
                </a:solidFill>
                <a:latin typeface="Arial"/>
                <a:ea typeface="Arial"/>
                <a:cs typeface="Arial"/>
                <a:sym typeface="Arial"/>
              </a:rPr>
              <a:t>Project Description:</a:t>
            </a:r>
            <a:r>
              <a:rPr lang="en-US" sz="400" dirty="0">
                <a:solidFill>
                  <a:schemeClr val="dk1"/>
                </a:solidFill>
              </a:rPr>
              <a:t> </a:t>
            </a:r>
          </a:p>
          <a:p>
            <a:pPr lvl="0">
              <a:buClr>
                <a:srgbClr val="000000"/>
              </a:buClr>
              <a:buSzPts val="1400"/>
            </a:pPr>
            <a:r>
              <a:rPr lang="en-US" sz="1200" dirty="0">
                <a:solidFill>
                  <a:schemeClr val="dk1"/>
                </a:solidFill>
                <a:latin typeface="Arial"/>
                <a:ea typeface="Arial"/>
                <a:cs typeface="Arial"/>
                <a:sym typeface="Arial"/>
              </a:rPr>
              <a:t>Includes installation and programming of new emergency call stations and retrofitting of existing call stations at both Chabot and Las Positas campuses. The project also includes the installation of a new ECS server at the Las Positas Campus along with the interfacing of the servers to the existing fire alarm control panels.</a:t>
            </a:r>
            <a:endParaRPr lang="en-US" sz="1200" dirty="0">
              <a:solidFill>
                <a:srgbClr val="000000"/>
              </a:solidFill>
              <a:latin typeface="Arial"/>
              <a:ea typeface="Arial"/>
              <a:cs typeface="Arial"/>
              <a:sym typeface="Arial"/>
            </a:endParaRPr>
          </a:p>
          <a:p>
            <a:pPr lvl="0">
              <a:buClr>
                <a:schemeClr val="dk1"/>
              </a:buClr>
              <a:buSzPts val="1400"/>
            </a:pPr>
            <a:endParaRPr lang="en-US" sz="400" dirty="0">
              <a:solidFill>
                <a:schemeClr val="dk1"/>
              </a:solidFill>
              <a:latin typeface="Arial"/>
              <a:ea typeface="Arial"/>
              <a:cs typeface="Arial"/>
              <a:sym typeface="Arial"/>
            </a:endParaRPr>
          </a:p>
          <a:p>
            <a:pPr lvl="0">
              <a:buClr>
                <a:schemeClr val="dk1"/>
              </a:buClr>
              <a:buSzPts val="1400"/>
            </a:pPr>
            <a:r>
              <a:rPr lang="en-US" sz="1200" b="1" dirty="0">
                <a:solidFill>
                  <a:schemeClr val="dk1"/>
                </a:solidFill>
                <a:latin typeface="Arial"/>
                <a:ea typeface="Arial"/>
                <a:cs typeface="Arial"/>
                <a:sym typeface="Arial"/>
              </a:rPr>
              <a:t>Project Update</a:t>
            </a:r>
            <a:r>
              <a:rPr lang="en-US" sz="1200" dirty="0">
                <a:solidFill>
                  <a:schemeClr val="dk1"/>
                </a:solidFill>
                <a:latin typeface="Arial"/>
                <a:ea typeface="Arial"/>
                <a:cs typeface="Arial"/>
                <a:sym typeface="Arial"/>
              </a:rPr>
              <a:t>:</a:t>
            </a:r>
            <a:endParaRPr lang="en-US" sz="1200" dirty="0">
              <a:solidFill>
                <a:srgbClr val="000000"/>
              </a:solidFill>
              <a:latin typeface="Arial"/>
              <a:ea typeface="Arial"/>
              <a:cs typeface="Arial"/>
              <a:sym typeface="Arial"/>
            </a:endParaRPr>
          </a:p>
          <a:p>
            <a:pPr marL="109537" lvl="0" indent="-109537">
              <a:buClr>
                <a:schemeClr val="dk1"/>
              </a:buClr>
              <a:buSzPts val="1400"/>
              <a:buFont typeface="Arial"/>
              <a:buChar char="•"/>
            </a:pPr>
            <a:r>
              <a:rPr lang="en-US" sz="1200" dirty="0" smtClean="0">
                <a:solidFill>
                  <a:schemeClr val="dk1"/>
                </a:solidFill>
                <a:latin typeface="Arial"/>
                <a:ea typeface="Arial"/>
                <a:cs typeface="Arial"/>
                <a:sym typeface="Arial"/>
              </a:rPr>
              <a:t>Notice of Completion </a:t>
            </a:r>
            <a:r>
              <a:rPr lang="en-US" sz="1200" dirty="0">
                <a:solidFill>
                  <a:schemeClr val="dk1"/>
                </a:solidFill>
                <a:latin typeface="Arial"/>
                <a:ea typeface="Arial"/>
                <a:cs typeface="Arial"/>
                <a:sym typeface="Arial"/>
              </a:rPr>
              <a:t>filed for both </a:t>
            </a:r>
            <a:r>
              <a:rPr lang="en-US" sz="1200" dirty="0" smtClean="0">
                <a:solidFill>
                  <a:schemeClr val="dk1"/>
                </a:solidFill>
                <a:latin typeface="Arial"/>
                <a:ea typeface="Arial"/>
                <a:cs typeface="Arial"/>
                <a:sym typeface="Arial"/>
              </a:rPr>
              <a:t>campuses at March 2022 Board.</a:t>
            </a:r>
          </a:p>
          <a:p>
            <a:pPr marL="109537" lvl="0" indent="-109537">
              <a:buClr>
                <a:schemeClr val="dk1"/>
              </a:buClr>
              <a:buSzPts val="1400"/>
              <a:buFont typeface="Arial"/>
              <a:buChar char="•"/>
            </a:pPr>
            <a:r>
              <a:rPr lang="en-US" sz="1200" dirty="0" smtClean="0">
                <a:solidFill>
                  <a:schemeClr val="dk1"/>
                </a:solidFill>
                <a:latin typeface="Arial"/>
                <a:ea typeface="Arial"/>
                <a:cs typeface="Arial"/>
                <a:sym typeface="Arial"/>
              </a:rPr>
              <a:t>Minor warranty </a:t>
            </a:r>
            <a:r>
              <a:rPr lang="en-US" sz="1200" dirty="0">
                <a:solidFill>
                  <a:schemeClr val="dk1"/>
                </a:solidFill>
                <a:latin typeface="Arial"/>
                <a:ea typeface="Arial"/>
                <a:cs typeface="Arial"/>
                <a:sym typeface="Arial"/>
              </a:rPr>
              <a:t>work in progress</a:t>
            </a:r>
            <a:endParaRPr lang="en-US" sz="1400" dirty="0"/>
          </a:p>
          <a:p>
            <a:pPr marL="109537" lvl="0" indent="-20637">
              <a:buClr>
                <a:schemeClr val="dk1"/>
              </a:buClr>
              <a:buSzPts val="1400"/>
            </a:pPr>
            <a:endParaRPr lang="en-US" sz="1200" dirty="0">
              <a:solidFill>
                <a:schemeClr val="dk1"/>
              </a:solidFill>
              <a:latin typeface="Arial"/>
              <a:ea typeface="Arial"/>
              <a:cs typeface="Arial"/>
              <a:sym typeface="Arial"/>
            </a:endParaRPr>
          </a:p>
          <a:p>
            <a:pPr lvl="0">
              <a:buClr>
                <a:srgbClr val="000000"/>
              </a:buClr>
              <a:buSzPts val="1400"/>
            </a:pPr>
            <a:r>
              <a:rPr lang="en-US" sz="1200" b="1" dirty="0">
                <a:solidFill>
                  <a:schemeClr val="dk1"/>
                </a:solidFill>
                <a:latin typeface="Arial"/>
                <a:ea typeface="Arial"/>
                <a:cs typeface="Arial"/>
                <a:sym typeface="Arial"/>
              </a:rPr>
              <a:t>Occupancy:  </a:t>
            </a:r>
            <a:r>
              <a:rPr lang="en-US" sz="1200" dirty="0">
                <a:solidFill>
                  <a:schemeClr val="dk1"/>
                </a:solidFill>
                <a:latin typeface="Arial"/>
                <a:ea typeface="Arial"/>
                <a:cs typeface="Arial"/>
                <a:sym typeface="Arial"/>
              </a:rPr>
              <a:t>Complete</a:t>
            </a:r>
            <a:endParaRPr lang="en-US" sz="1200" dirty="0">
              <a:solidFill>
                <a:srgbClr val="000000"/>
              </a:solidFill>
              <a:latin typeface="Arial"/>
              <a:ea typeface="Arial"/>
              <a:cs typeface="Arial"/>
              <a:sym typeface="Arial"/>
            </a:endParaRPr>
          </a:p>
          <a:p>
            <a:pPr marR="0" lvl="0" algn="l" rtl="0">
              <a:spcBef>
                <a:spcPts val="0"/>
              </a:spcBef>
              <a:spcAft>
                <a:spcPts val="0"/>
              </a:spcAft>
              <a:buClr>
                <a:schemeClr val="dk1"/>
              </a:buClr>
              <a:buSzPts val="1300"/>
            </a:pPr>
            <a:endParaRPr sz="1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85F437A-8BA3-42F5-B9C9-CDD561972387}"/>
              </a:ext>
            </a:extLst>
          </p:cNvPr>
          <p:cNvPicPr>
            <a:picLocks noChangeAspect="1"/>
          </p:cNvPicPr>
          <p:nvPr/>
        </p:nvPicPr>
        <p:blipFill>
          <a:blip r:embed="rId2"/>
          <a:stretch>
            <a:fillRect/>
          </a:stretch>
        </p:blipFill>
        <p:spPr>
          <a:xfrm>
            <a:off x="685170" y="1094939"/>
            <a:ext cx="2779795" cy="2532627"/>
          </a:xfrm>
          <a:prstGeom prst="rect">
            <a:avLst/>
          </a:prstGeom>
        </p:spPr>
      </p:pic>
      <p:pic>
        <p:nvPicPr>
          <p:cNvPr id="11" name="Picture 10">
            <a:extLst>
              <a:ext uri="{FF2B5EF4-FFF2-40B4-BE49-F238E27FC236}">
                <a16:creationId xmlns:a16="http://schemas.microsoft.com/office/drawing/2014/main" id="{E0920CF5-7851-4EEC-B72A-45580FE32D82}"/>
              </a:ext>
            </a:extLst>
          </p:cNvPr>
          <p:cNvPicPr>
            <a:picLocks noChangeAspect="1"/>
          </p:cNvPicPr>
          <p:nvPr/>
        </p:nvPicPr>
        <p:blipFill>
          <a:blip r:embed="rId3"/>
          <a:stretch>
            <a:fillRect/>
          </a:stretch>
        </p:blipFill>
        <p:spPr>
          <a:xfrm>
            <a:off x="3670825" y="1094939"/>
            <a:ext cx="1899470" cy="2532627"/>
          </a:xfrm>
          <a:prstGeom prst="rect">
            <a:avLst/>
          </a:prstGeom>
        </p:spPr>
      </p:pic>
      <p:pic>
        <p:nvPicPr>
          <p:cNvPr id="12" name="Picture 11">
            <a:extLst>
              <a:ext uri="{FF2B5EF4-FFF2-40B4-BE49-F238E27FC236}">
                <a16:creationId xmlns:a16="http://schemas.microsoft.com/office/drawing/2014/main" id="{89B2DE44-2B75-4CA6-BBEC-5D901E89A0A1}"/>
              </a:ext>
            </a:extLst>
          </p:cNvPr>
          <p:cNvPicPr>
            <a:picLocks noChangeAspect="1"/>
          </p:cNvPicPr>
          <p:nvPr/>
        </p:nvPicPr>
        <p:blipFill>
          <a:blip r:embed="rId4"/>
          <a:stretch>
            <a:fillRect/>
          </a:stretch>
        </p:blipFill>
        <p:spPr>
          <a:xfrm>
            <a:off x="5776155" y="1094939"/>
            <a:ext cx="2081970" cy="2521545"/>
          </a:xfrm>
          <a:prstGeom prst="rect">
            <a:avLst/>
          </a:prstGeom>
        </p:spPr>
      </p:pic>
    </p:spTree>
    <p:extLst>
      <p:ext uri="{BB962C8B-B14F-4D97-AF65-F5344CB8AC3E}">
        <p14:creationId xmlns:p14="http://schemas.microsoft.com/office/powerpoint/2010/main" val="1691388898"/>
      </p:ext>
    </p:extLst>
  </p:cSld>
  <p:clrMapOvr>
    <a:masterClrMapping/>
  </p:clrMapOvr>
</p:sld>
</file>

<file path=ppt/theme/theme1.xml><?xml version="1.0" encoding="utf-8"?>
<a:theme xmlns:a="http://schemas.openxmlformats.org/drawingml/2006/main" name="Face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535</TotalTime>
  <Words>1226</Words>
  <Application>Microsoft Office PowerPoint</Application>
  <PresentationFormat>On-screen Show (4:3)</PresentationFormat>
  <Paragraphs>151</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Noto Sans Symbols</vt:lpstr>
      <vt:lpstr>Symbol</vt:lpstr>
      <vt:lpstr>Times New Roman</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Amber Aguilar</dc:creator>
  <cp:lastModifiedBy>AKroll</cp:lastModifiedBy>
  <cp:revision>42</cp:revision>
  <dcterms:created xsi:type="dcterms:W3CDTF">2021-07-28T23:28:16Z</dcterms:created>
  <dcterms:modified xsi:type="dcterms:W3CDTF">2022-04-18T22:41:03Z</dcterms:modified>
</cp:coreProperties>
</file>