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6" r:id="rId3"/>
    <p:sldMasterId id="2147483703" r:id="rId4"/>
    <p:sldMasterId id="2147483715" r:id="rId5"/>
    <p:sldMasterId id="2147483742" r:id="rId6"/>
    <p:sldMasterId id="2147483754" r:id="rId7"/>
  </p:sldMasterIdLst>
  <p:notesMasterIdLst>
    <p:notesMasterId r:id="rId77"/>
  </p:notesMasterIdLst>
  <p:handoutMasterIdLst>
    <p:handoutMasterId r:id="rId78"/>
  </p:handoutMasterIdLst>
  <p:sldIdLst>
    <p:sldId id="320" r:id="rId8"/>
    <p:sldId id="257" r:id="rId9"/>
    <p:sldId id="383" r:id="rId10"/>
    <p:sldId id="384" r:id="rId11"/>
    <p:sldId id="385" r:id="rId12"/>
    <p:sldId id="386" r:id="rId13"/>
    <p:sldId id="321" r:id="rId14"/>
    <p:sldId id="363" r:id="rId15"/>
    <p:sldId id="362" r:id="rId16"/>
    <p:sldId id="352" r:id="rId17"/>
    <p:sldId id="382" r:id="rId18"/>
    <p:sldId id="322" r:id="rId19"/>
    <p:sldId id="323" r:id="rId20"/>
    <p:sldId id="353" r:id="rId21"/>
    <p:sldId id="354" r:id="rId22"/>
    <p:sldId id="355" r:id="rId23"/>
    <p:sldId id="356" r:id="rId24"/>
    <p:sldId id="357" r:id="rId25"/>
    <p:sldId id="358" r:id="rId26"/>
    <p:sldId id="359" r:id="rId27"/>
    <p:sldId id="360" r:id="rId28"/>
    <p:sldId id="361" r:id="rId29"/>
    <p:sldId id="324" r:id="rId30"/>
    <p:sldId id="351" r:id="rId31"/>
    <p:sldId id="325" r:id="rId32"/>
    <p:sldId id="387" r:id="rId33"/>
    <p:sldId id="388" r:id="rId34"/>
    <p:sldId id="389" r:id="rId35"/>
    <p:sldId id="328" r:id="rId36"/>
    <p:sldId id="326" r:id="rId37"/>
    <p:sldId id="327" r:id="rId38"/>
    <p:sldId id="329" r:id="rId39"/>
    <p:sldId id="330" r:id="rId40"/>
    <p:sldId id="331" r:id="rId41"/>
    <p:sldId id="332" r:id="rId42"/>
    <p:sldId id="333" r:id="rId43"/>
    <p:sldId id="334" r:id="rId44"/>
    <p:sldId id="340" r:id="rId45"/>
    <p:sldId id="337" r:id="rId46"/>
    <p:sldId id="341" r:id="rId47"/>
    <p:sldId id="342" r:id="rId48"/>
    <p:sldId id="343" r:id="rId49"/>
    <p:sldId id="344" r:id="rId50"/>
    <p:sldId id="345" r:id="rId51"/>
    <p:sldId id="346" r:id="rId52"/>
    <p:sldId id="347" r:id="rId53"/>
    <p:sldId id="348" r:id="rId54"/>
    <p:sldId id="349" r:id="rId55"/>
    <p:sldId id="350" r:id="rId56"/>
    <p:sldId id="339"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38" r:id="rId70"/>
    <p:sldId id="376" r:id="rId71"/>
    <p:sldId id="377" r:id="rId72"/>
    <p:sldId id="378" r:id="rId73"/>
    <p:sldId id="379" r:id="rId74"/>
    <p:sldId id="380" r:id="rId75"/>
    <p:sldId id="381"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36879937746475"/>
          <c:y val="8.9522508354795388E-2"/>
          <c:w val="0.7878843779890099"/>
          <c:h val="0.80961993010542188"/>
        </c:manualLayout>
      </c:layout>
      <c:barChart>
        <c:barDir val="col"/>
        <c:grouping val="percentStacked"/>
        <c:varyColors val="0"/>
        <c:ser>
          <c:idx val="0"/>
          <c:order val="0"/>
          <c:tx>
            <c:strRef>
              <c:f>Sheet1!$D$8</c:f>
              <c:strCache>
                <c:ptCount val="1"/>
                <c:pt idx="0">
                  <c:v>CSU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DUSD Overall</c:v>
                </c:pt>
                <c:pt idx="1">
                  <c:v>African Am.</c:v>
                </c:pt>
                <c:pt idx="2">
                  <c:v>Asian</c:v>
                </c:pt>
                <c:pt idx="3">
                  <c:v>Filipino</c:v>
                </c:pt>
                <c:pt idx="4">
                  <c:v>Latinx</c:v>
                </c:pt>
                <c:pt idx="5">
                  <c:v>White</c:v>
                </c:pt>
                <c:pt idx="6">
                  <c:v>Two or More</c:v>
                </c:pt>
              </c:strCache>
            </c:strRef>
          </c:cat>
          <c:val>
            <c:numRef>
              <c:f>Sheet1!$E$8:$K$8</c:f>
              <c:numCache>
                <c:formatCode>0%</c:formatCode>
                <c:ptCount val="7"/>
                <c:pt idx="0">
                  <c:v>0.11796246648793565</c:v>
                </c:pt>
                <c:pt idx="1">
                  <c:v>0.19047619047619047</c:v>
                </c:pt>
                <c:pt idx="2">
                  <c:v>9.2651757188498399E-2</c:v>
                </c:pt>
                <c:pt idx="3">
                  <c:v>8.8888888888888892E-2</c:v>
                </c:pt>
                <c:pt idx="4">
                  <c:v>0.10309278350515463</c:v>
                </c:pt>
                <c:pt idx="5">
                  <c:v>0.16756756756756758</c:v>
                </c:pt>
                <c:pt idx="6">
                  <c:v>9.6774193548387094E-2</c:v>
                </c:pt>
              </c:numCache>
            </c:numRef>
          </c:val>
          <c:extLst>
            <c:ext xmlns:c16="http://schemas.microsoft.com/office/drawing/2014/chart" uri="{C3380CC4-5D6E-409C-BE32-E72D297353CC}">
              <c16:uniqueId val="{00000000-E020-4871-A693-03D8EC4CDAEE}"/>
            </c:ext>
          </c:extLst>
        </c:ser>
        <c:ser>
          <c:idx val="1"/>
          <c:order val="1"/>
          <c:tx>
            <c:strRef>
              <c:f>Sheet1!$D$9</c:f>
              <c:strCache>
                <c:ptCount val="1"/>
                <c:pt idx="0">
                  <c:v>UC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DUSD Overall</c:v>
                </c:pt>
                <c:pt idx="1">
                  <c:v>African Am.</c:v>
                </c:pt>
                <c:pt idx="2">
                  <c:v>Asian</c:v>
                </c:pt>
                <c:pt idx="3">
                  <c:v>Filipino</c:v>
                </c:pt>
                <c:pt idx="4">
                  <c:v>Latinx</c:v>
                </c:pt>
                <c:pt idx="5">
                  <c:v>White</c:v>
                </c:pt>
                <c:pt idx="6">
                  <c:v>Two or More</c:v>
                </c:pt>
              </c:strCache>
            </c:strRef>
          </c:cat>
          <c:val>
            <c:numRef>
              <c:f>Sheet1!$E$9:$K$9</c:f>
              <c:numCache>
                <c:formatCode>0%</c:formatCode>
                <c:ptCount val="7"/>
                <c:pt idx="0">
                  <c:v>0.20107238605898123</c:v>
                </c:pt>
                <c:pt idx="1">
                  <c:v>0</c:v>
                </c:pt>
                <c:pt idx="2">
                  <c:v>0.38658146964856233</c:v>
                </c:pt>
                <c:pt idx="3">
                  <c:v>6.6666666666666666E-2</c:v>
                </c:pt>
                <c:pt idx="4">
                  <c:v>9.2783505154639179E-2</c:v>
                </c:pt>
                <c:pt idx="5">
                  <c:v>5.4054054054054057E-2</c:v>
                </c:pt>
                <c:pt idx="6">
                  <c:v>0.11290322580645161</c:v>
                </c:pt>
              </c:numCache>
            </c:numRef>
          </c:val>
          <c:extLst>
            <c:ext xmlns:c16="http://schemas.microsoft.com/office/drawing/2014/chart" uri="{C3380CC4-5D6E-409C-BE32-E72D297353CC}">
              <c16:uniqueId val="{00000001-E020-4871-A693-03D8EC4CDAEE}"/>
            </c:ext>
          </c:extLst>
        </c:ser>
        <c:ser>
          <c:idx val="2"/>
          <c:order val="2"/>
          <c:tx>
            <c:strRef>
              <c:f>Sheet1!$D$10</c:f>
              <c:strCache>
                <c:ptCount val="1"/>
                <c:pt idx="0">
                  <c:v>CCC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DUSD Overall</c:v>
                </c:pt>
                <c:pt idx="1">
                  <c:v>African Am.</c:v>
                </c:pt>
                <c:pt idx="2">
                  <c:v>Asian</c:v>
                </c:pt>
                <c:pt idx="3">
                  <c:v>Filipino</c:v>
                </c:pt>
                <c:pt idx="4">
                  <c:v>Latinx</c:v>
                </c:pt>
                <c:pt idx="5">
                  <c:v>White</c:v>
                </c:pt>
                <c:pt idx="6">
                  <c:v>Two or More</c:v>
                </c:pt>
              </c:strCache>
            </c:strRef>
          </c:cat>
          <c:val>
            <c:numRef>
              <c:f>Sheet1!$E$10:$K$10</c:f>
              <c:numCache>
                <c:formatCode>0%</c:formatCode>
                <c:ptCount val="7"/>
                <c:pt idx="0">
                  <c:v>0.29624664879356566</c:v>
                </c:pt>
                <c:pt idx="1">
                  <c:v>0.35714285714285715</c:v>
                </c:pt>
                <c:pt idx="2">
                  <c:v>0.19169329073482427</c:v>
                </c:pt>
                <c:pt idx="3">
                  <c:v>0.44444444444444442</c:v>
                </c:pt>
                <c:pt idx="4">
                  <c:v>0.46391752577319589</c:v>
                </c:pt>
                <c:pt idx="5">
                  <c:v>0.31351351351351353</c:v>
                </c:pt>
                <c:pt idx="6">
                  <c:v>0.33870967741935482</c:v>
                </c:pt>
              </c:numCache>
            </c:numRef>
          </c:val>
          <c:extLst>
            <c:ext xmlns:c16="http://schemas.microsoft.com/office/drawing/2014/chart" uri="{C3380CC4-5D6E-409C-BE32-E72D297353CC}">
              <c16:uniqueId val="{00000002-E020-4871-A693-03D8EC4CDAEE}"/>
            </c:ext>
          </c:extLst>
        </c:ser>
        <c:ser>
          <c:idx val="3"/>
          <c:order val="3"/>
          <c:tx>
            <c:strRef>
              <c:f>Sheet1!$D$11</c:f>
              <c:strCache>
                <c:ptCount val="1"/>
                <c:pt idx="0">
                  <c:v>Private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DUSD Overall</c:v>
                </c:pt>
                <c:pt idx="1">
                  <c:v>African Am.</c:v>
                </c:pt>
                <c:pt idx="2">
                  <c:v>Asian</c:v>
                </c:pt>
                <c:pt idx="3">
                  <c:v>Filipino</c:v>
                </c:pt>
                <c:pt idx="4">
                  <c:v>Latinx</c:v>
                </c:pt>
                <c:pt idx="5">
                  <c:v>White</c:v>
                </c:pt>
                <c:pt idx="6">
                  <c:v>Two or More</c:v>
                </c:pt>
              </c:strCache>
            </c:strRef>
          </c:cat>
          <c:val>
            <c:numRef>
              <c:f>Sheet1!$E$11:$K$11</c:f>
              <c:numCache>
                <c:formatCode>0%</c:formatCode>
                <c:ptCount val="7"/>
                <c:pt idx="0">
                  <c:v>5.6300268096514748E-2</c:v>
                </c:pt>
                <c:pt idx="1">
                  <c:v>4.7619047619047616E-2</c:v>
                </c:pt>
                <c:pt idx="2">
                  <c:v>7.0287539936102233E-2</c:v>
                </c:pt>
                <c:pt idx="3">
                  <c:v>8.8888888888888892E-2</c:v>
                </c:pt>
                <c:pt idx="4">
                  <c:v>4.1237113402061855E-2</c:v>
                </c:pt>
                <c:pt idx="5">
                  <c:v>4.3243243243243246E-2</c:v>
                </c:pt>
                <c:pt idx="6">
                  <c:v>3.2258064516129031E-2</c:v>
                </c:pt>
              </c:numCache>
            </c:numRef>
          </c:val>
          <c:extLst>
            <c:ext xmlns:c16="http://schemas.microsoft.com/office/drawing/2014/chart" uri="{C3380CC4-5D6E-409C-BE32-E72D297353CC}">
              <c16:uniqueId val="{00000003-E020-4871-A693-03D8EC4CDAEE}"/>
            </c:ext>
          </c:extLst>
        </c:ser>
        <c:ser>
          <c:idx val="4"/>
          <c:order val="4"/>
          <c:tx>
            <c:strRef>
              <c:f>Sheet1!$D$12</c:f>
              <c:strCache>
                <c:ptCount val="1"/>
                <c:pt idx="0">
                  <c:v>Out-of-State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DUSD Overall</c:v>
                </c:pt>
                <c:pt idx="1">
                  <c:v>African Am.</c:v>
                </c:pt>
                <c:pt idx="2">
                  <c:v>Asian</c:v>
                </c:pt>
                <c:pt idx="3">
                  <c:v>Filipino</c:v>
                </c:pt>
                <c:pt idx="4">
                  <c:v>Latinx</c:v>
                </c:pt>
                <c:pt idx="5">
                  <c:v>White</c:v>
                </c:pt>
                <c:pt idx="6">
                  <c:v>Two or More</c:v>
                </c:pt>
              </c:strCache>
            </c:strRef>
          </c:cat>
          <c:val>
            <c:numRef>
              <c:f>Sheet1!$E$12:$K$12</c:f>
              <c:numCache>
                <c:formatCode>0%</c:formatCode>
                <c:ptCount val="7"/>
                <c:pt idx="0">
                  <c:v>0.16621983914209115</c:v>
                </c:pt>
                <c:pt idx="1">
                  <c:v>0.16666666666666666</c:v>
                </c:pt>
                <c:pt idx="2">
                  <c:v>0.1853035143769968</c:v>
                </c:pt>
                <c:pt idx="3">
                  <c:v>4.4444444444444446E-2</c:v>
                </c:pt>
                <c:pt idx="4">
                  <c:v>8.247422680412371E-2</c:v>
                </c:pt>
                <c:pt idx="5">
                  <c:v>0.19459459459459461</c:v>
                </c:pt>
                <c:pt idx="6">
                  <c:v>0.20967741935483872</c:v>
                </c:pt>
              </c:numCache>
            </c:numRef>
          </c:val>
          <c:extLst>
            <c:ext xmlns:c16="http://schemas.microsoft.com/office/drawing/2014/chart" uri="{C3380CC4-5D6E-409C-BE32-E72D297353CC}">
              <c16:uniqueId val="{00000004-E020-4871-A693-03D8EC4CDAEE}"/>
            </c:ext>
          </c:extLst>
        </c:ser>
        <c:ser>
          <c:idx val="5"/>
          <c:order val="5"/>
          <c:tx>
            <c:strRef>
              <c:f>Sheet1!$D$13</c:f>
              <c:strCache>
                <c:ptCount val="1"/>
                <c:pt idx="0">
                  <c:v>No College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DUSD Overall</c:v>
                </c:pt>
                <c:pt idx="1">
                  <c:v>African Am.</c:v>
                </c:pt>
                <c:pt idx="2">
                  <c:v>Asian</c:v>
                </c:pt>
                <c:pt idx="3">
                  <c:v>Filipino</c:v>
                </c:pt>
                <c:pt idx="4">
                  <c:v>Latinx</c:v>
                </c:pt>
                <c:pt idx="5">
                  <c:v>White</c:v>
                </c:pt>
                <c:pt idx="6">
                  <c:v>Two or More</c:v>
                </c:pt>
              </c:strCache>
            </c:strRef>
          </c:cat>
          <c:val>
            <c:numRef>
              <c:f>Sheet1!$E$13:$K$13</c:f>
              <c:numCache>
                <c:formatCode>0%</c:formatCode>
                <c:ptCount val="7"/>
                <c:pt idx="0">
                  <c:v>0.16219839142091153</c:v>
                </c:pt>
                <c:pt idx="1">
                  <c:v>0.23809523809523814</c:v>
                </c:pt>
                <c:pt idx="2">
                  <c:v>7.348242811501593E-2</c:v>
                </c:pt>
                <c:pt idx="3">
                  <c:v>0.26666666666666672</c:v>
                </c:pt>
                <c:pt idx="4">
                  <c:v>0.21649484536082475</c:v>
                </c:pt>
                <c:pt idx="5">
                  <c:v>0.22702702702702704</c:v>
                </c:pt>
                <c:pt idx="6">
                  <c:v>0.20967741935483875</c:v>
                </c:pt>
              </c:numCache>
            </c:numRef>
          </c:val>
          <c:extLst>
            <c:ext xmlns:c16="http://schemas.microsoft.com/office/drawing/2014/chart" uri="{C3380CC4-5D6E-409C-BE32-E72D297353CC}">
              <c16:uniqueId val="{00000005-E020-4871-A693-03D8EC4CDAEE}"/>
            </c:ext>
          </c:extLst>
        </c:ser>
        <c:dLbls>
          <c:showLegendKey val="0"/>
          <c:showVal val="0"/>
          <c:showCatName val="0"/>
          <c:showSerName val="0"/>
          <c:showPercent val="0"/>
          <c:showBubbleSize val="0"/>
        </c:dLbls>
        <c:gapWidth val="150"/>
        <c:overlap val="100"/>
        <c:axId val="72596272"/>
        <c:axId val="72602512"/>
      </c:barChart>
      <c:catAx>
        <c:axId val="7259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72602512"/>
        <c:crosses val="autoZero"/>
        <c:auto val="1"/>
        <c:lblAlgn val="ctr"/>
        <c:lblOffset val="100"/>
        <c:noMultiLvlLbl val="0"/>
      </c:catAx>
      <c:valAx>
        <c:axId val="72602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596272"/>
        <c:crosses val="autoZero"/>
        <c:crossBetween val="between"/>
      </c:valAx>
      <c:spPr>
        <a:noFill/>
        <a:ln>
          <a:noFill/>
        </a:ln>
        <a:effectLst/>
      </c:spPr>
    </c:plotArea>
    <c:legend>
      <c:legendPos val="r"/>
      <c:layout>
        <c:manualLayout>
          <c:xMode val="edge"/>
          <c:yMode val="edge"/>
          <c:x val="0"/>
          <c:y val="0.32428493399651015"/>
          <c:w val="0.11914021960633144"/>
          <c:h val="0.3497433805230305"/>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36879937746475"/>
          <c:y val="8.9522508354795388E-2"/>
          <c:w val="0.7878843779890099"/>
          <c:h val="0.80961993010542188"/>
        </c:manualLayout>
      </c:layout>
      <c:barChart>
        <c:barDir val="col"/>
        <c:grouping val="percentStacked"/>
        <c:varyColors val="0"/>
        <c:ser>
          <c:idx val="0"/>
          <c:order val="0"/>
          <c:tx>
            <c:strRef>
              <c:f>Sheet1!$D$8</c:f>
              <c:strCache>
                <c:ptCount val="1"/>
                <c:pt idx="0">
                  <c:v>CSU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PUSD Overall</c:v>
                </c:pt>
                <c:pt idx="1">
                  <c:v>African Am.</c:v>
                </c:pt>
                <c:pt idx="2">
                  <c:v>Asian</c:v>
                </c:pt>
                <c:pt idx="3">
                  <c:v>Filipino</c:v>
                </c:pt>
                <c:pt idx="4">
                  <c:v>Latinx</c:v>
                </c:pt>
                <c:pt idx="5">
                  <c:v>White</c:v>
                </c:pt>
                <c:pt idx="6">
                  <c:v>Two or More</c:v>
                </c:pt>
              </c:strCache>
            </c:strRef>
          </c:cat>
          <c:val>
            <c:numRef>
              <c:f>Sheet1!$E$8:$K$8</c:f>
              <c:numCache>
                <c:formatCode>0%</c:formatCode>
                <c:ptCount val="7"/>
                <c:pt idx="0">
                  <c:v>0.11</c:v>
                </c:pt>
                <c:pt idx="1">
                  <c:v>7.0000000000000007E-2</c:v>
                </c:pt>
                <c:pt idx="2">
                  <c:v>0.09</c:v>
                </c:pt>
                <c:pt idx="3">
                  <c:v>0.1</c:v>
                </c:pt>
                <c:pt idx="4">
                  <c:v>0.08</c:v>
                </c:pt>
                <c:pt idx="5">
                  <c:v>0.14000000000000001</c:v>
                </c:pt>
                <c:pt idx="6">
                  <c:v>0.1</c:v>
                </c:pt>
              </c:numCache>
            </c:numRef>
          </c:val>
          <c:extLst>
            <c:ext xmlns:c16="http://schemas.microsoft.com/office/drawing/2014/chart" uri="{C3380CC4-5D6E-409C-BE32-E72D297353CC}">
              <c16:uniqueId val="{00000000-E020-4871-A693-03D8EC4CDAEE}"/>
            </c:ext>
          </c:extLst>
        </c:ser>
        <c:ser>
          <c:idx val="1"/>
          <c:order val="1"/>
          <c:tx>
            <c:strRef>
              <c:f>Sheet1!$D$9</c:f>
              <c:strCache>
                <c:ptCount val="1"/>
                <c:pt idx="0">
                  <c:v>UC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PUSD Overall</c:v>
                </c:pt>
                <c:pt idx="1">
                  <c:v>African Am.</c:v>
                </c:pt>
                <c:pt idx="2">
                  <c:v>Asian</c:v>
                </c:pt>
                <c:pt idx="3">
                  <c:v>Filipino</c:v>
                </c:pt>
                <c:pt idx="4">
                  <c:v>Latinx</c:v>
                </c:pt>
                <c:pt idx="5">
                  <c:v>White</c:v>
                </c:pt>
                <c:pt idx="6">
                  <c:v>Two or More</c:v>
                </c:pt>
              </c:strCache>
            </c:strRef>
          </c:cat>
          <c:val>
            <c:numRef>
              <c:f>Sheet1!$E$9:$K$9</c:f>
              <c:numCache>
                <c:formatCode>0%</c:formatCode>
                <c:ptCount val="7"/>
                <c:pt idx="0">
                  <c:v>0.19</c:v>
                </c:pt>
                <c:pt idx="1">
                  <c:v>0.14000000000000001</c:v>
                </c:pt>
                <c:pt idx="2">
                  <c:v>0.37</c:v>
                </c:pt>
                <c:pt idx="3">
                  <c:v>0.14000000000000001</c:v>
                </c:pt>
                <c:pt idx="4">
                  <c:v>0.03</c:v>
                </c:pt>
                <c:pt idx="5">
                  <c:v>0.08</c:v>
                </c:pt>
                <c:pt idx="6">
                  <c:v>0.21</c:v>
                </c:pt>
              </c:numCache>
            </c:numRef>
          </c:val>
          <c:extLst>
            <c:ext xmlns:c16="http://schemas.microsoft.com/office/drawing/2014/chart" uri="{C3380CC4-5D6E-409C-BE32-E72D297353CC}">
              <c16:uniqueId val="{00000001-E020-4871-A693-03D8EC4CDAEE}"/>
            </c:ext>
          </c:extLst>
        </c:ser>
        <c:ser>
          <c:idx val="2"/>
          <c:order val="2"/>
          <c:tx>
            <c:strRef>
              <c:f>Sheet1!$D$10</c:f>
              <c:strCache>
                <c:ptCount val="1"/>
                <c:pt idx="0">
                  <c:v>CCC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PUSD Overall</c:v>
                </c:pt>
                <c:pt idx="1">
                  <c:v>African Am.</c:v>
                </c:pt>
                <c:pt idx="2">
                  <c:v>Asian</c:v>
                </c:pt>
                <c:pt idx="3">
                  <c:v>Filipino</c:v>
                </c:pt>
                <c:pt idx="4">
                  <c:v>Latinx</c:v>
                </c:pt>
                <c:pt idx="5">
                  <c:v>White</c:v>
                </c:pt>
                <c:pt idx="6">
                  <c:v>Two or More</c:v>
                </c:pt>
              </c:strCache>
            </c:strRef>
          </c:cat>
          <c:val>
            <c:numRef>
              <c:f>Sheet1!$E$10:$K$10</c:f>
              <c:numCache>
                <c:formatCode>0%</c:formatCode>
                <c:ptCount val="7"/>
                <c:pt idx="0">
                  <c:v>0.24</c:v>
                </c:pt>
                <c:pt idx="1">
                  <c:v>0.21</c:v>
                </c:pt>
                <c:pt idx="2">
                  <c:v>0.12</c:v>
                </c:pt>
                <c:pt idx="3">
                  <c:v>0.41</c:v>
                </c:pt>
                <c:pt idx="4">
                  <c:v>0.43</c:v>
                </c:pt>
                <c:pt idx="5">
                  <c:v>0.28999999999999998</c:v>
                </c:pt>
                <c:pt idx="6">
                  <c:v>0.21</c:v>
                </c:pt>
              </c:numCache>
            </c:numRef>
          </c:val>
          <c:extLst>
            <c:ext xmlns:c16="http://schemas.microsoft.com/office/drawing/2014/chart" uri="{C3380CC4-5D6E-409C-BE32-E72D297353CC}">
              <c16:uniqueId val="{00000002-E020-4871-A693-03D8EC4CDAEE}"/>
            </c:ext>
          </c:extLst>
        </c:ser>
        <c:ser>
          <c:idx val="3"/>
          <c:order val="3"/>
          <c:tx>
            <c:strRef>
              <c:f>Sheet1!$D$11</c:f>
              <c:strCache>
                <c:ptCount val="1"/>
                <c:pt idx="0">
                  <c:v>Private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PUSD Overall</c:v>
                </c:pt>
                <c:pt idx="1">
                  <c:v>African Am.</c:v>
                </c:pt>
                <c:pt idx="2">
                  <c:v>Asian</c:v>
                </c:pt>
                <c:pt idx="3">
                  <c:v>Filipino</c:v>
                </c:pt>
                <c:pt idx="4">
                  <c:v>Latinx</c:v>
                </c:pt>
                <c:pt idx="5">
                  <c:v>White</c:v>
                </c:pt>
                <c:pt idx="6">
                  <c:v>Two or More</c:v>
                </c:pt>
              </c:strCache>
            </c:strRef>
          </c:cat>
          <c:val>
            <c:numRef>
              <c:f>Sheet1!$E$11:$K$11</c:f>
              <c:numCache>
                <c:formatCode>0%</c:formatCode>
                <c:ptCount val="7"/>
                <c:pt idx="0">
                  <c:v>0.05</c:v>
                </c:pt>
                <c:pt idx="1">
                  <c:v>0</c:v>
                </c:pt>
                <c:pt idx="2">
                  <c:v>0.05</c:v>
                </c:pt>
                <c:pt idx="3">
                  <c:v>0.1</c:v>
                </c:pt>
                <c:pt idx="4">
                  <c:v>0.05</c:v>
                </c:pt>
                <c:pt idx="5">
                  <c:v>0.05</c:v>
                </c:pt>
                <c:pt idx="6">
                  <c:v>7.0000000000000007E-2</c:v>
                </c:pt>
              </c:numCache>
            </c:numRef>
          </c:val>
          <c:extLst>
            <c:ext xmlns:c16="http://schemas.microsoft.com/office/drawing/2014/chart" uri="{C3380CC4-5D6E-409C-BE32-E72D297353CC}">
              <c16:uniqueId val="{00000003-E020-4871-A693-03D8EC4CDAEE}"/>
            </c:ext>
          </c:extLst>
        </c:ser>
        <c:ser>
          <c:idx val="4"/>
          <c:order val="4"/>
          <c:tx>
            <c:strRef>
              <c:f>Sheet1!$D$12</c:f>
              <c:strCache>
                <c:ptCount val="1"/>
                <c:pt idx="0">
                  <c:v>Out-of-State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PUSD Overall</c:v>
                </c:pt>
                <c:pt idx="1">
                  <c:v>African Am.</c:v>
                </c:pt>
                <c:pt idx="2">
                  <c:v>Asian</c:v>
                </c:pt>
                <c:pt idx="3">
                  <c:v>Filipino</c:v>
                </c:pt>
                <c:pt idx="4">
                  <c:v>Latinx</c:v>
                </c:pt>
                <c:pt idx="5">
                  <c:v>White</c:v>
                </c:pt>
                <c:pt idx="6">
                  <c:v>Two or More</c:v>
                </c:pt>
              </c:strCache>
            </c:strRef>
          </c:cat>
          <c:val>
            <c:numRef>
              <c:f>Sheet1!$E$12:$K$12</c:f>
              <c:numCache>
                <c:formatCode>0%</c:formatCode>
                <c:ptCount val="7"/>
                <c:pt idx="0">
                  <c:v>0.25</c:v>
                </c:pt>
                <c:pt idx="1">
                  <c:v>0.28999999999999998</c:v>
                </c:pt>
                <c:pt idx="2">
                  <c:v>0.24</c:v>
                </c:pt>
                <c:pt idx="3">
                  <c:v>7.0000000000000007E-2</c:v>
                </c:pt>
                <c:pt idx="4">
                  <c:v>0.13</c:v>
                </c:pt>
                <c:pt idx="5">
                  <c:v>0.28000000000000003</c:v>
                </c:pt>
                <c:pt idx="6">
                  <c:v>0.28000000000000003</c:v>
                </c:pt>
              </c:numCache>
            </c:numRef>
          </c:val>
          <c:extLst>
            <c:ext xmlns:c16="http://schemas.microsoft.com/office/drawing/2014/chart" uri="{C3380CC4-5D6E-409C-BE32-E72D297353CC}">
              <c16:uniqueId val="{00000004-E020-4871-A693-03D8EC4CDAEE}"/>
            </c:ext>
          </c:extLst>
        </c:ser>
        <c:ser>
          <c:idx val="5"/>
          <c:order val="5"/>
          <c:tx>
            <c:strRef>
              <c:f>Sheet1!$D$13</c:f>
              <c:strCache>
                <c:ptCount val="1"/>
                <c:pt idx="0">
                  <c:v>No College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PUSD Overall</c:v>
                </c:pt>
                <c:pt idx="1">
                  <c:v>African Am.</c:v>
                </c:pt>
                <c:pt idx="2">
                  <c:v>Asian</c:v>
                </c:pt>
                <c:pt idx="3">
                  <c:v>Filipino</c:v>
                </c:pt>
                <c:pt idx="4">
                  <c:v>Latinx</c:v>
                </c:pt>
                <c:pt idx="5">
                  <c:v>White</c:v>
                </c:pt>
                <c:pt idx="6">
                  <c:v>Two or More</c:v>
                </c:pt>
              </c:strCache>
            </c:strRef>
          </c:cat>
          <c:val>
            <c:numRef>
              <c:f>Sheet1!$E$13:$K$13</c:f>
              <c:numCache>
                <c:formatCode>0%</c:formatCode>
                <c:ptCount val="7"/>
                <c:pt idx="0">
                  <c:v>0.16219839142091153</c:v>
                </c:pt>
                <c:pt idx="1">
                  <c:v>0.28999999999999998</c:v>
                </c:pt>
                <c:pt idx="2">
                  <c:v>0.11</c:v>
                </c:pt>
                <c:pt idx="3">
                  <c:v>0.17</c:v>
                </c:pt>
                <c:pt idx="4">
                  <c:v>0.28000000000000003</c:v>
                </c:pt>
                <c:pt idx="5">
                  <c:v>0.16</c:v>
                </c:pt>
                <c:pt idx="6">
                  <c:v>0.14000000000000001</c:v>
                </c:pt>
              </c:numCache>
            </c:numRef>
          </c:val>
          <c:extLst>
            <c:ext xmlns:c16="http://schemas.microsoft.com/office/drawing/2014/chart" uri="{C3380CC4-5D6E-409C-BE32-E72D297353CC}">
              <c16:uniqueId val="{00000005-E020-4871-A693-03D8EC4CDAEE}"/>
            </c:ext>
          </c:extLst>
        </c:ser>
        <c:dLbls>
          <c:showLegendKey val="0"/>
          <c:showVal val="0"/>
          <c:showCatName val="0"/>
          <c:showSerName val="0"/>
          <c:showPercent val="0"/>
          <c:showBubbleSize val="0"/>
        </c:dLbls>
        <c:gapWidth val="150"/>
        <c:overlap val="100"/>
        <c:axId val="72596272"/>
        <c:axId val="72602512"/>
      </c:barChart>
      <c:catAx>
        <c:axId val="7259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72602512"/>
        <c:crosses val="autoZero"/>
        <c:auto val="1"/>
        <c:lblAlgn val="ctr"/>
        <c:lblOffset val="100"/>
        <c:noMultiLvlLbl val="0"/>
      </c:catAx>
      <c:valAx>
        <c:axId val="72602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596272"/>
        <c:crosses val="autoZero"/>
        <c:crossBetween val="between"/>
      </c:valAx>
      <c:spPr>
        <a:noFill/>
        <a:ln>
          <a:noFill/>
        </a:ln>
        <a:effectLst/>
      </c:spPr>
    </c:plotArea>
    <c:legend>
      <c:legendPos val="r"/>
      <c:layout>
        <c:manualLayout>
          <c:xMode val="edge"/>
          <c:yMode val="edge"/>
          <c:x val="0"/>
          <c:y val="0.32428493399651015"/>
          <c:w val="0.11914021960633144"/>
          <c:h val="0.349743380523030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36879937746475"/>
          <c:y val="8.9522508354795388E-2"/>
          <c:w val="0.7878843779890099"/>
          <c:h val="0.80961993010542188"/>
        </c:manualLayout>
      </c:layout>
      <c:barChart>
        <c:barDir val="col"/>
        <c:grouping val="percentStacked"/>
        <c:varyColors val="0"/>
        <c:ser>
          <c:idx val="0"/>
          <c:order val="0"/>
          <c:tx>
            <c:strRef>
              <c:f>Sheet1!$D$8</c:f>
              <c:strCache>
                <c:ptCount val="1"/>
                <c:pt idx="0">
                  <c:v>CSU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LVJUSD Overall</c:v>
                </c:pt>
                <c:pt idx="1">
                  <c:v>African Am.</c:v>
                </c:pt>
                <c:pt idx="2">
                  <c:v>Asian</c:v>
                </c:pt>
                <c:pt idx="3">
                  <c:v>Filipino</c:v>
                </c:pt>
                <c:pt idx="4">
                  <c:v>Latinx</c:v>
                </c:pt>
                <c:pt idx="5">
                  <c:v>White</c:v>
                </c:pt>
                <c:pt idx="6">
                  <c:v>Two or More</c:v>
                </c:pt>
              </c:strCache>
            </c:strRef>
          </c:cat>
          <c:val>
            <c:numRef>
              <c:f>Sheet1!$E$8:$K$8</c:f>
              <c:numCache>
                <c:formatCode>0%</c:formatCode>
                <c:ptCount val="7"/>
                <c:pt idx="0">
                  <c:v>0.11</c:v>
                </c:pt>
                <c:pt idx="1">
                  <c:v>0.08</c:v>
                </c:pt>
                <c:pt idx="2">
                  <c:v>0.2</c:v>
                </c:pt>
                <c:pt idx="3">
                  <c:v>0.03</c:v>
                </c:pt>
                <c:pt idx="4">
                  <c:v>7.0000000000000007E-2</c:v>
                </c:pt>
                <c:pt idx="5">
                  <c:v>0.13</c:v>
                </c:pt>
                <c:pt idx="6">
                  <c:v>0.12</c:v>
                </c:pt>
              </c:numCache>
            </c:numRef>
          </c:val>
          <c:extLst>
            <c:ext xmlns:c16="http://schemas.microsoft.com/office/drawing/2014/chart" uri="{C3380CC4-5D6E-409C-BE32-E72D297353CC}">
              <c16:uniqueId val="{00000000-E020-4871-A693-03D8EC4CDAEE}"/>
            </c:ext>
          </c:extLst>
        </c:ser>
        <c:ser>
          <c:idx val="1"/>
          <c:order val="1"/>
          <c:tx>
            <c:strRef>
              <c:f>Sheet1!$D$9</c:f>
              <c:strCache>
                <c:ptCount val="1"/>
                <c:pt idx="0">
                  <c:v>UC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LVJUSD Overall</c:v>
                </c:pt>
                <c:pt idx="1">
                  <c:v>African Am.</c:v>
                </c:pt>
                <c:pt idx="2">
                  <c:v>Asian</c:v>
                </c:pt>
                <c:pt idx="3">
                  <c:v>Filipino</c:v>
                </c:pt>
                <c:pt idx="4">
                  <c:v>Latinx</c:v>
                </c:pt>
                <c:pt idx="5">
                  <c:v>White</c:v>
                </c:pt>
                <c:pt idx="6">
                  <c:v>Two or More</c:v>
                </c:pt>
              </c:strCache>
            </c:strRef>
          </c:cat>
          <c:val>
            <c:numRef>
              <c:f>Sheet1!$E$9:$K$9</c:f>
              <c:numCache>
                <c:formatCode>0%</c:formatCode>
                <c:ptCount val="7"/>
                <c:pt idx="0">
                  <c:v>7.0000000000000007E-2</c:v>
                </c:pt>
                <c:pt idx="1">
                  <c:v>0.08</c:v>
                </c:pt>
                <c:pt idx="2">
                  <c:v>0.35</c:v>
                </c:pt>
                <c:pt idx="3">
                  <c:v>0</c:v>
                </c:pt>
                <c:pt idx="4">
                  <c:v>0.02</c:v>
                </c:pt>
                <c:pt idx="5">
                  <c:v>0.05</c:v>
                </c:pt>
                <c:pt idx="6">
                  <c:v>0.09</c:v>
                </c:pt>
              </c:numCache>
            </c:numRef>
          </c:val>
          <c:extLst>
            <c:ext xmlns:c16="http://schemas.microsoft.com/office/drawing/2014/chart" uri="{C3380CC4-5D6E-409C-BE32-E72D297353CC}">
              <c16:uniqueId val="{00000001-E020-4871-A693-03D8EC4CDAEE}"/>
            </c:ext>
          </c:extLst>
        </c:ser>
        <c:ser>
          <c:idx val="2"/>
          <c:order val="2"/>
          <c:tx>
            <c:strRef>
              <c:f>Sheet1!$D$10</c:f>
              <c:strCache>
                <c:ptCount val="1"/>
                <c:pt idx="0">
                  <c:v>CCC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LVJUSD Overall</c:v>
                </c:pt>
                <c:pt idx="1">
                  <c:v>African Am.</c:v>
                </c:pt>
                <c:pt idx="2">
                  <c:v>Asian</c:v>
                </c:pt>
                <c:pt idx="3">
                  <c:v>Filipino</c:v>
                </c:pt>
                <c:pt idx="4">
                  <c:v>Latinx</c:v>
                </c:pt>
                <c:pt idx="5">
                  <c:v>White</c:v>
                </c:pt>
                <c:pt idx="6">
                  <c:v>Two or More</c:v>
                </c:pt>
              </c:strCache>
            </c:strRef>
          </c:cat>
          <c:val>
            <c:numRef>
              <c:f>Sheet1!$E$10:$K$10</c:f>
              <c:numCache>
                <c:formatCode>0%</c:formatCode>
                <c:ptCount val="7"/>
                <c:pt idx="0">
                  <c:v>0.37</c:v>
                </c:pt>
                <c:pt idx="1">
                  <c:v>0.42</c:v>
                </c:pt>
                <c:pt idx="2">
                  <c:v>0.25</c:v>
                </c:pt>
                <c:pt idx="3">
                  <c:v>0.5</c:v>
                </c:pt>
                <c:pt idx="4">
                  <c:v>0.38</c:v>
                </c:pt>
                <c:pt idx="5">
                  <c:v>0.36</c:v>
                </c:pt>
                <c:pt idx="6">
                  <c:v>0.43</c:v>
                </c:pt>
              </c:numCache>
            </c:numRef>
          </c:val>
          <c:extLst>
            <c:ext xmlns:c16="http://schemas.microsoft.com/office/drawing/2014/chart" uri="{C3380CC4-5D6E-409C-BE32-E72D297353CC}">
              <c16:uniqueId val="{00000002-E020-4871-A693-03D8EC4CDAEE}"/>
            </c:ext>
          </c:extLst>
        </c:ser>
        <c:ser>
          <c:idx val="3"/>
          <c:order val="3"/>
          <c:tx>
            <c:strRef>
              <c:f>Sheet1!$D$11</c:f>
              <c:strCache>
                <c:ptCount val="1"/>
                <c:pt idx="0">
                  <c:v>Private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LVJUSD Overall</c:v>
                </c:pt>
                <c:pt idx="1">
                  <c:v>African Am.</c:v>
                </c:pt>
                <c:pt idx="2">
                  <c:v>Asian</c:v>
                </c:pt>
                <c:pt idx="3">
                  <c:v>Filipino</c:v>
                </c:pt>
                <c:pt idx="4">
                  <c:v>Latinx</c:v>
                </c:pt>
                <c:pt idx="5">
                  <c:v>White</c:v>
                </c:pt>
                <c:pt idx="6">
                  <c:v>Two or More</c:v>
                </c:pt>
              </c:strCache>
            </c:strRef>
          </c:cat>
          <c:val>
            <c:numRef>
              <c:f>Sheet1!$E$11:$K$11</c:f>
              <c:numCache>
                <c:formatCode>0%</c:formatCode>
                <c:ptCount val="7"/>
                <c:pt idx="0">
                  <c:v>0.03</c:v>
                </c:pt>
                <c:pt idx="1">
                  <c:v>0</c:v>
                </c:pt>
                <c:pt idx="2">
                  <c:v>0.04</c:v>
                </c:pt>
                <c:pt idx="3">
                  <c:v>0.08</c:v>
                </c:pt>
                <c:pt idx="4">
                  <c:v>0.01</c:v>
                </c:pt>
                <c:pt idx="5">
                  <c:v>0.04</c:v>
                </c:pt>
                <c:pt idx="6">
                  <c:v>0</c:v>
                </c:pt>
              </c:numCache>
            </c:numRef>
          </c:val>
          <c:extLst>
            <c:ext xmlns:c16="http://schemas.microsoft.com/office/drawing/2014/chart" uri="{C3380CC4-5D6E-409C-BE32-E72D297353CC}">
              <c16:uniqueId val="{00000003-E020-4871-A693-03D8EC4CDAEE}"/>
            </c:ext>
          </c:extLst>
        </c:ser>
        <c:ser>
          <c:idx val="4"/>
          <c:order val="4"/>
          <c:tx>
            <c:strRef>
              <c:f>Sheet1!$D$12</c:f>
              <c:strCache>
                <c:ptCount val="1"/>
                <c:pt idx="0">
                  <c:v>Out-of-State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LVJUSD Overall</c:v>
                </c:pt>
                <c:pt idx="1">
                  <c:v>African Am.</c:v>
                </c:pt>
                <c:pt idx="2">
                  <c:v>Asian</c:v>
                </c:pt>
                <c:pt idx="3">
                  <c:v>Filipino</c:v>
                </c:pt>
                <c:pt idx="4">
                  <c:v>Latinx</c:v>
                </c:pt>
                <c:pt idx="5">
                  <c:v>White</c:v>
                </c:pt>
                <c:pt idx="6">
                  <c:v>Two or More</c:v>
                </c:pt>
              </c:strCache>
            </c:strRef>
          </c:cat>
          <c:val>
            <c:numRef>
              <c:f>Sheet1!$E$12:$K$12</c:f>
              <c:numCache>
                <c:formatCode>0%</c:formatCode>
                <c:ptCount val="7"/>
                <c:pt idx="0">
                  <c:v>0.12</c:v>
                </c:pt>
                <c:pt idx="1">
                  <c:v>0</c:v>
                </c:pt>
                <c:pt idx="2">
                  <c:v>0.06</c:v>
                </c:pt>
                <c:pt idx="3">
                  <c:v>0.03</c:v>
                </c:pt>
                <c:pt idx="4">
                  <c:v>0.05</c:v>
                </c:pt>
                <c:pt idx="5">
                  <c:v>0.17</c:v>
                </c:pt>
                <c:pt idx="6">
                  <c:v>0.12</c:v>
                </c:pt>
              </c:numCache>
            </c:numRef>
          </c:val>
          <c:extLst>
            <c:ext xmlns:c16="http://schemas.microsoft.com/office/drawing/2014/chart" uri="{C3380CC4-5D6E-409C-BE32-E72D297353CC}">
              <c16:uniqueId val="{00000004-E020-4871-A693-03D8EC4CDAEE}"/>
            </c:ext>
          </c:extLst>
        </c:ser>
        <c:ser>
          <c:idx val="5"/>
          <c:order val="5"/>
          <c:tx>
            <c:strRef>
              <c:f>Sheet1!$D$13</c:f>
              <c:strCache>
                <c:ptCount val="1"/>
                <c:pt idx="0">
                  <c:v>No College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Sheet1!$E$7:$K$7</c:f>
              <c:strCache>
                <c:ptCount val="7"/>
                <c:pt idx="0">
                  <c:v>LVJUSD Overall</c:v>
                </c:pt>
                <c:pt idx="1">
                  <c:v>African Am.</c:v>
                </c:pt>
                <c:pt idx="2">
                  <c:v>Asian</c:v>
                </c:pt>
                <c:pt idx="3">
                  <c:v>Filipino</c:v>
                </c:pt>
                <c:pt idx="4">
                  <c:v>Latinx</c:v>
                </c:pt>
                <c:pt idx="5">
                  <c:v>White</c:v>
                </c:pt>
                <c:pt idx="6">
                  <c:v>Two or More</c:v>
                </c:pt>
              </c:strCache>
            </c:strRef>
          </c:cat>
          <c:val>
            <c:numRef>
              <c:f>Sheet1!$E$13:$K$13</c:f>
              <c:numCache>
                <c:formatCode>0%</c:formatCode>
                <c:ptCount val="7"/>
                <c:pt idx="0">
                  <c:v>0.3</c:v>
                </c:pt>
                <c:pt idx="1">
                  <c:v>0.42</c:v>
                </c:pt>
                <c:pt idx="2">
                  <c:v>0.1</c:v>
                </c:pt>
                <c:pt idx="3">
                  <c:v>0.38</c:v>
                </c:pt>
                <c:pt idx="4">
                  <c:v>0.46</c:v>
                </c:pt>
                <c:pt idx="5">
                  <c:v>0.25</c:v>
                </c:pt>
                <c:pt idx="6">
                  <c:v>0.23</c:v>
                </c:pt>
              </c:numCache>
            </c:numRef>
          </c:val>
          <c:extLst>
            <c:ext xmlns:c16="http://schemas.microsoft.com/office/drawing/2014/chart" uri="{C3380CC4-5D6E-409C-BE32-E72D297353CC}">
              <c16:uniqueId val="{00000005-E020-4871-A693-03D8EC4CDAEE}"/>
            </c:ext>
          </c:extLst>
        </c:ser>
        <c:dLbls>
          <c:showLegendKey val="0"/>
          <c:showVal val="0"/>
          <c:showCatName val="0"/>
          <c:showSerName val="0"/>
          <c:showPercent val="0"/>
          <c:showBubbleSize val="0"/>
        </c:dLbls>
        <c:gapWidth val="150"/>
        <c:overlap val="100"/>
        <c:axId val="72596272"/>
        <c:axId val="72602512"/>
      </c:barChart>
      <c:catAx>
        <c:axId val="7259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72602512"/>
        <c:crosses val="autoZero"/>
        <c:auto val="1"/>
        <c:lblAlgn val="ctr"/>
        <c:lblOffset val="100"/>
        <c:noMultiLvlLbl val="0"/>
      </c:catAx>
      <c:valAx>
        <c:axId val="72602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596272"/>
        <c:crosses val="autoZero"/>
        <c:crossBetween val="between"/>
      </c:valAx>
      <c:spPr>
        <a:noFill/>
        <a:ln>
          <a:noFill/>
        </a:ln>
        <a:effectLst/>
      </c:spPr>
    </c:plotArea>
    <c:legend>
      <c:legendPos val="r"/>
      <c:layout>
        <c:manualLayout>
          <c:xMode val="edge"/>
          <c:yMode val="edge"/>
          <c:x val="0"/>
          <c:y val="0.32428493399651015"/>
          <c:w val="0.11914021960633144"/>
          <c:h val="0.349743380523030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ED7D31"/>
              </a:solidFill>
              <a:ln>
                <a:noFill/>
              </a:ln>
              <a:effectLst/>
            </c:spPr>
            <c:extLst>
              <c:ext xmlns:c16="http://schemas.microsoft.com/office/drawing/2014/chart" uri="{C3380CC4-5D6E-409C-BE32-E72D297353CC}">
                <c16:uniqueId val="{00000001-AFF1-456A-A03B-CF52E3851BAB}"/>
              </c:ext>
            </c:extLst>
          </c:dPt>
          <c:dPt>
            <c:idx val="1"/>
            <c:invertIfNegative val="0"/>
            <c:bubble3D val="0"/>
            <c:spPr>
              <a:solidFill>
                <a:srgbClr val="5B9BD5"/>
              </a:solidFill>
              <a:ln>
                <a:noFill/>
              </a:ln>
              <a:effectLst/>
            </c:spPr>
            <c:extLst>
              <c:ext xmlns:c16="http://schemas.microsoft.com/office/drawing/2014/chart" uri="{C3380CC4-5D6E-409C-BE32-E72D297353CC}">
                <c16:uniqueId val="{00000002-AFF1-456A-A03B-CF52E3851BAB}"/>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Sheet1!$B$5:$B$6</c:f>
              <c:strCache>
                <c:ptCount val="2"/>
                <c:pt idx="0">
                  <c:v>UC</c:v>
                </c:pt>
                <c:pt idx="1">
                  <c:v>CSU</c:v>
                </c:pt>
              </c:strCache>
            </c:strRef>
          </c:cat>
          <c:val>
            <c:numRef>
              <c:f>Sheet1!$C$5:$C$6</c:f>
              <c:numCache>
                <c:formatCode>0%</c:formatCode>
                <c:ptCount val="2"/>
                <c:pt idx="0">
                  <c:v>0.74</c:v>
                </c:pt>
                <c:pt idx="1">
                  <c:v>0.91</c:v>
                </c:pt>
              </c:numCache>
            </c:numRef>
          </c:val>
          <c:extLst>
            <c:ext xmlns:c16="http://schemas.microsoft.com/office/drawing/2014/chart" uri="{C3380CC4-5D6E-409C-BE32-E72D297353CC}">
              <c16:uniqueId val="{00000000-AFF1-456A-A03B-CF52E3851BAB}"/>
            </c:ext>
          </c:extLst>
        </c:ser>
        <c:dLbls>
          <c:showLegendKey val="0"/>
          <c:showVal val="0"/>
          <c:showCatName val="0"/>
          <c:showSerName val="0"/>
          <c:showPercent val="0"/>
          <c:showBubbleSize val="0"/>
        </c:dLbls>
        <c:gapWidth val="219"/>
        <c:overlap val="-27"/>
        <c:axId val="1370590208"/>
        <c:axId val="1370591872"/>
      </c:barChart>
      <c:catAx>
        <c:axId val="137059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370591872"/>
        <c:crosses val="autoZero"/>
        <c:auto val="1"/>
        <c:lblAlgn val="ctr"/>
        <c:lblOffset val="100"/>
        <c:noMultiLvlLbl val="0"/>
      </c:catAx>
      <c:valAx>
        <c:axId val="1370591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059020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10F8F-276E-40A5-8ACB-A2943EA0AA31}"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ED34271B-FEEE-4638-B780-C5CD7906D874}">
      <dgm:prSet/>
      <dgm:spPr/>
      <dgm:t>
        <a:bodyPr/>
        <a:lstStyle/>
        <a:p>
          <a:r>
            <a:rPr lang="en-US" dirty="0"/>
            <a:t>Welcome &amp; Announcements </a:t>
          </a:r>
        </a:p>
      </dgm:t>
    </dgm:pt>
    <dgm:pt modelId="{F7FD2AE7-369C-4A3A-B019-C79169A87C28}" type="parTrans" cxnId="{12962162-7017-465F-AD1F-A0139311B27C}">
      <dgm:prSet/>
      <dgm:spPr/>
      <dgm:t>
        <a:bodyPr/>
        <a:lstStyle/>
        <a:p>
          <a:endParaRPr lang="en-US"/>
        </a:p>
      </dgm:t>
    </dgm:pt>
    <dgm:pt modelId="{14FD965B-754A-425B-BE1C-6D5ADE1F740C}" type="sibTrans" cxnId="{12962162-7017-465F-AD1F-A0139311B27C}">
      <dgm:prSet/>
      <dgm:spPr/>
      <dgm:t>
        <a:bodyPr/>
        <a:lstStyle/>
        <a:p>
          <a:endParaRPr lang="en-US"/>
        </a:p>
      </dgm:t>
    </dgm:pt>
    <dgm:pt modelId="{348FC5AC-EA12-4B71-B9B5-A6E39A04309B}">
      <dgm:prSet/>
      <dgm:spPr/>
      <dgm:t>
        <a:bodyPr/>
        <a:lstStyle/>
        <a:p>
          <a:r>
            <a:rPr lang="en-US" dirty="0" smtClean="0"/>
            <a:t>LPCSG </a:t>
          </a:r>
          <a:r>
            <a:rPr lang="en-US" dirty="0"/>
            <a:t>Updated </a:t>
          </a:r>
        </a:p>
      </dgm:t>
    </dgm:pt>
    <dgm:pt modelId="{7EF4E112-E31A-4074-9DC0-1568D2D3DE50}" type="parTrans" cxnId="{C390E3E0-2E92-4B37-8A78-CA4BFA2BBE87}">
      <dgm:prSet/>
      <dgm:spPr/>
      <dgm:t>
        <a:bodyPr/>
        <a:lstStyle/>
        <a:p>
          <a:endParaRPr lang="en-US"/>
        </a:p>
      </dgm:t>
    </dgm:pt>
    <dgm:pt modelId="{768C7FE4-AF5F-4494-9691-F9A3ACAAC5D7}" type="sibTrans" cxnId="{C390E3E0-2E92-4B37-8A78-CA4BFA2BBE87}">
      <dgm:prSet/>
      <dgm:spPr/>
      <dgm:t>
        <a:bodyPr/>
        <a:lstStyle/>
        <a:p>
          <a:endParaRPr lang="en-US"/>
        </a:p>
      </dgm:t>
    </dgm:pt>
    <dgm:pt modelId="{FEB1F085-7898-422A-A59C-803808793873}">
      <dgm:prSet/>
      <dgm:spPr/>
      <dgm:t>
        <a:bodyPr/>
        <a:lstStyle/>
        <a:p>
          <a:r>
            <a:rPr lang="en-US" dirty="0" smtClean="0"/>
            <a:t>Anette Raichbart, Vice President Administrative Services</a:t>
          </a:r>
          <a:endParaRPr lang="en-US" dirty="0"/>
        </a:p>
      </dgm:t>
    </dgm:pt>
    <dgm:pt modelId="{5D0B9001-BF6E-4098-8148-8F7D7C234A2C}" type="sibTrans" cxnId="{1EB1EE7D-771B-4152-9FDA-3FCA9F701B2C}">
      <dgm:prSet/>
      <dgm:spPr/>
      <dgm:t>
        <a:bodyPr/>
        <a:lstStyle/>
        <a:p>
          <a:endParaRPr lang="en-US"/>
        </a:p>
      </dgm:t>
    </dgm:pt>
    <dgm:pt modelId="{5FBFACD1-B5CE-4A64-A009-B06420499C85}" type="parTrans" cxnId="{1EB1EE7D-771B-4152-9FDA-3FCA9F701B2C}">
      <dgm:prSet/>
      <dgm:spPr/>
      <dgm:t>
        <a:bodyPr/>
        <a:lstStyle/>
        <a:p>
          <a:endParaRPr lang="en-US"/>
        </a:p>
      </dgm:t>
    </dgm:pt>
    <dgm:pt modelId="{5B409B06-8B65-4FF0-B18C-AC74CA3A26E2}">
      <dgm:prSet/>
      <dgm:spPr/>
      <dgm:t>
        <a:bodyPr/>
        <a:lstStyle/>
        <a:p>
          <a:r>
            <a:rPr lang="en-US" dirty="0" smtClean="0"/>
            <a:t>Outreach Team </a:t>
          </a:r>
          <a:endParaRPr lang="en-US" dirty="0"/>
        </a:p>
      </dgm:t>
    </dgm:pt>
    <dgm:pt modelId="{B77F2A2B-310A-4857-BB44-F7252DF609F8}" type="parTrans" cxnId="{F353EB2B-D344-4375-A582-7EEFF5D22A94}">
      <dgm:prSet/>
      <dgm:spPr/>
      <dgm:t>
        <a:bodyPr/>
        <a:lstStyle/>
        <a:p>
          <a:endParaRPr lang="en-US"/>
        </a:p>
      </dgm:t>
    </dgm:pt>
    <dgm:pt modelId="{3CD5FFD5-79E2-45CF-9988-36A134239BA8}" type="sibTrans" cxnId="{F353EB2B-D344-4375-A582-7EEFF5D22A94}">
      <dgm:prSet/>
      <dgm:spPr/>
      <dgm:t>
        <a:bodyPr/>
        <a:lstStyle/>
        <a:p>
          <a:endParaRPr lang="en-US"/>
        </a:p>
      </dgm:t>
    </dgm:pt>
    <dgm:pt modelId="{47D76095-4493-4A25-A71C-3BD576BACBD1}">
      <dgm:prSet/>
      <dgm:spPr/>
      <dgm:t>
        <a:bodyPr/>
        <a:lstStyle/>
        <a:p>
          <a:r>
            <a:rPr lang="en-US" dirty="0" smtClean="0"/>
            <a:t>Facilities Update</a:t>
          </a:r>
          <a:endParaRPr lang="en-US" dirty="0"/>
        </a:p>
      </dgm:t>
    </dgm:pt>
    <dgm:pt modelId="{3D319861-867C-4F9F-9881-E2114D9D55AA}" type="parTrans" cxnId="{A6BFDB5C-1298-470A-9E88-4A5688B26ADC}">
      <dgm:prSet/>
      <dgm:spPr/>
      <dgm:t>
        <a:bodyPr/>
        <a:lstStyle/>
        <a:p>
          <a:endParaRPr lang="en-US"/>
        </a:p>
      </dgm:t>
    </dgm:pt>
    <dgm:pt modelId="{A83D73BD-D0AE-41C8-8B94-CF6CF0D1B049}" type="sibTrans" cxnId="{A6BFDB5C-1298-470A-9E88-4A5688B26ADC}">
      <dgm:prSet/>
      <dgm:spPr/>
      <dgm:t>
        <a:bodyPr/>
        <a:lstStyle/>
        <a:p>
          <a:endParaRPr lang="en-US"/>
        </a:p>
      </dgm:t>
    </dgm:pt>
    <dgm:pt modelId="{C887205B-B1D2-4319-B78E-68624C4522EC}">
      <dgm:prSet/>
      <dgm:spPr/>
      <dgm:t>
        <a:bodyPr/>
        <a:lstStyle/>
        <a:p>
          <a:r>
            <a:rPr lang="en-US" dirty="0" smtClean="0"/>
            <a:t>Ann Kroll, Project Planner /Manager for LPC</a:t>
          </a:r>
          <a:endParaRPr lang="en-US" dirty="0"/>
        </a:p>
      </dgm:t>
    </dgm:pt>
    <dgm:pt modelId="{0B780180-4689-438E-B91D-99AB1C296E2D}" type="parTrans" cxnId="{0AD83B02-03FF-4F9A-812B-9F342BB9DA3E}">
      <dgm:prSet/>
      <dgm:spPr/>
      <dgm:t>
        <a:bodyPr/>
        <a:lstStyle/>
        <a:p>
          <a:endParaRPr lang="en-US"/>
        </a:p>
      </dgm:t>
    </dgm:pt>
    <dgm:pt modelId="{6B96E33F-8032-4A29-84C4-EA9B49E4801A}" type="sibTrans" cxnId="{0AD83B02-03FF-4F9A-812B-9F342BB9DA3E}">
      <dgm:prSet/>
      <dgm:spPr/>
      <dgm:t>
        <a:bodyPr/>
        <a:lstStyle/>
        <a:p>
          <a:endParaRPr lang="en-US"/>
        </a:p>
      </dgm:t>
    </dgm:pt>
    <dgm:pt modelId="{27F5B0FF-3FCB-4727-9C96-D3069539649A}">
      <dgm:prSet/>
      <dgm:spPr/>
      <dgm:t>
        <a:bodyPr/>
        <a:lstStyle/>
        <a:p>
          <a:r>
            <a:rPr lang="en-US" dirty="0" smtClean="0"/>
            <a:t>High School Completions </a:t>
          </a:r>
          <a:endParaRPr lang="en-US" dirty="0"/>
        </a:p>
      </dgm:t>
    </dgm:pt>
    <dgm:pt modelId="{8B1B72EE-870F-4556-9F3A-0C9BE8EE0592}" type="parTrans" cxnId="{4C551D59-0AB1-45AD-86F3-6D6D0F2E6E24}">
      <dgm:prSet/>
      <dgm:spPr/>
      <dgm:t>
        <a:bodyPr/>
        <a:lstStyle/>
        <a:p>
          <a:endParaRPr lang="en-US"/>
        </a:p>
      </dgm:t>
    </dgm:pt>
    <dgm:pt modelId="{A1BB2A2B-C813-4069-A940-9DE6A10D5B24}" type="sibTrans" cxnId="{4C551D59-0AB1-45AD-86F3-6D6D0F2E6E24}">
      <dgm:prSet/>
      <dgm:spPr/>
      <dgm:t>
        <a:bodyPr/>
        <a:lstStyle/>
        <a:p>
          <a:endParaRPr lang="en-US"/>
        </a:p>
      </dgm:t>
    </dgm:pt>
    <dgm:pt modelId="{8720B5FB-1CA8-4084-AE3E-DBF16079E05F}">
      <dgm:prSet/>
      <dgm:spPr/>
      <dgm:t>
        <a:bodyPr/>
        <a:lstStyle/>
        <a:p>
          <a:r>
            <a:rPr lang="en-US" dirty="0" smtClean="0"/>
            <a:t>Rajinder Samra, Director of Planning, and Institutional Effectiveness </a:t>
          </a:r>
          <a:endParaRPr lang="en-US" dirty="0"/>
        </a:p>
      </dgm:t>
    </dgm:pt>
    <dgm:pt modelId="{24A2E3EB-C326-4536-84D1-86DE2444283D}" type="parTrans" cxnId="{7CEB8332-0F24-4D5C-8B84-9E2A5E2A3ED7}">
      <dgm:prSet/>
      <dgm:spPr/>
      <dgm:t>
        <a:bodyPr/>
        <a:lstStyle/>
        <a:p>
          <a:endParaRPr lang="en-US"/>
        </a:p>
      </dgm:t>
    </dgm:pt>
    <dgm:pt modelId="{3B1AB69E-81A7-4076-B41A-780C8DB6773D}" type="sibTrans" cxnId="{7CEB8332-0F24-4D5C-8B84-9E2A5E2A3ED7}">
      <dgm:prSet/>
      <dgm:spPr/>
      <dgm:t>
        <a:bodyPr/>
        <a:lstStyle/>
        <a:p>
          <a:endParaRPr lang="en-US"/>
        </a:p>
      </dgm:t>
    </dgm:pt>
    <dgm:pt modelId="{2C0FFADB-BB0F-44D0-963B-2DC178545812}">
      <dgm:prSet/>
      <dgm:spPr/>
      <dgm:t>
        <a:bodyPr/>
        <a:lstStyle/>
        <a:p>
          <a:r>
            <a:rPr lang="en-US" dirty="0" smtClean="0"/>
            <a:t>EOPS/CalWorks</a:t>
          </a:r>
          <a:endParaRPr lang="en-US" dirty="0"/>
        </a:p>
      </dgm:t>
    </dgm:pt>
    <dgm:pt modelId="{D2C52898-068D-49F8-B05D-02336E97ACA3}" type="parTrans" cxnId="{94482724-A076-4458-8B84-B92F85E35323}">
      <dgm:prSet/>
      <dgm:spPr/>
      <dgm:t>
        <a:bodyPr/>
        <a:lstStyle/>
        <a:p>
          <a:endParaRPr lang="en-US"/>
        </a:p>
      </dgm:t>
    </dgm:pt>
    <dgm:pt modelId="{A2A71691-642F-4540-A015-0D24652096AF}" type="sibTrans" cxnId="{94482724-A076-4458-8B84-B92F85E35323}">
      <dgm:prSet/>
      <dgm:spPr/>
      <dgm:t>
        <a:bodyPr/>
        <a:lstStyle/>
        <a:p>
          <a:endParaRPr lang="en-US"/>
        </a:p>
      </dgm:t>
    </dgm:pt>
    <dgm:pt modelId="{8851E28E-A844-48F4-8760-A7E4D28E7441}">
      <dgm:prSet/>
      <dgm:spPr/>
      <dgm:t>
        <a:bodyPr/>
        <a:lstStyle/>
        <a:p>
          <a:r>
            <a:rPr lang="en-US" dirty="0" smtClean="0"/>
            <a:t>Owen Letcher, Vice Chancellor Facilities and Bond</a:t>
          </a:r>
          <a:endParaRPr lang="en-US" dirty="0"/>
        </a:p>
      </dgm:t>
    </dgm:pt>
    <dgm:pt modelId="{9ECCFBCF-A1AC-427B-B70E-B2E2AEB4E9C3}" type="parTrans" cxnId="{25CE0412-198E-408C-91C0-FE95CDD82DE0}">
      <dgm:prSet/>
      <dgm:spPr/>
      <dgm:t>
        <a:bodyPr/>
        <a:lstStyle/>
        <a:p>
          <a:endParaRPr lang="en-US"/>
        </a:p>
      </dgm:t>
    </dgm:pt>
    <dgm:pt modelId="{2ABA1B83-9017-4C5E-BFA0-09DEE008E1B9}" type="sibTrans" cxnId="{25CE0412-198E-408C-91C0-FE95CDD82DE0}">
      <dgm:prSet/>
      <dgm:spPr/>
      <dgm:t>
        <a:bodyPr/>
        <a:lstStyle/>
        <a:p>
          <a:endParaRPr lang="en-US"/>
        </a:p>
      </dgm:t>
    </dgm:pt>
    <dgm:pt modelId="{BB957DD2-CF69-4B1A-9F6E-4AFA57A44DC2}">
      <dgm:prSet/>
      <dgm:spPr/>
      <dgm:t>
        <a:bodyPr/>
        <a:lstStyle/>
        <a:p>
          <a:r>
            <a:rPr lang="en-US" dirty="0" smtClean="0"/>
            <a:t>Tenured Faculty </a:t>
          </a:r>
          <a:endParaRPr lang="en-US" dirty="0"/>
        </a:p>
      </dgm:t>
    </dgm:pt>
    <dgm:pt modelId="{2739B31B-052F-4D2D-A2F6-D0FEC4ED68FB}" type="parTrans" cxnId="{B56D4184-C62C-4395-A86E-8E153229FB9E}">
      <dgm:prSet/>
      <dgm:spPr/>
      <dgm:t>
        <a:bodyPr/>
        <a:lstStyle/>
        <a:p>
          <a:endParaRPr lang="en-US"/>
        </a:p>
      </dgm:t>
    </dgm:pt>
    <dgm:pt modelId="{2DA303CE-34A9-45F6-8043-307A8FA9794F}" type="sibTrans" cxnId="{B56D4184-C62C-4395-A86E-8E153229FB9E}">
      <dgm:prSet/>
      <dgm:spPr/>
      <dgm:t>
        <a:bodyPr/>
        <a:lstStyle/>
        <a:p>
          <a:endParaRPr lang="en-US"/>
        </a:p>
      </dgm:t>
    </dgm:pt>
    <dgm:pt modelId="{2482AF73-CD26-4D7A-B004-75D0A8BD7453}">
      <dgm:prSet/>
      <dgm:spPr/>
      <dgm:t>
        <a:bodyPr/>
        <a:lstStyle/>
        <a:p>
          <a:r>
            <a:rPr lang="en-US" dirty="0" smtClean="0"/>
            <a:t>Kristina Whalen, Vice President Academic Services</a:t>
          </a:r>
          <a:endParaRPr lang="en-US" dirty="0"/>
        </a:p>
      </dgm:t>
    </dgm:pt>
    <dgm:pt modelId="{39A2CE3A-E7EF-459E-91A4-CD1078AE1736}" type="parTrans" cxnId="{FEECEBD6-6474-4035-AF36-1D9B33C94387}">
      <dgm:prSet/>
      <dgm:spPr/>
      <dgm:t>
        <a:bodyPr/>
        <a:lstStyle/>
        <a:p>
          <a:endParaRPr lang="en-US"/>
        </a:p>
      </dgm:t>
    </dgm:pt>
    <dgm:pt modelId="{3A4D85FD-FD0B-4B8F-9D5E-7266EBDB1408}" type="sibTrans" cxnId="{FEECEBD6-6474-4035-AF36-1D9B33C94387}">
      <dgm:prSet/>
      <dgm:spPr/>
      <dgm:t>
        <a:bodyPr/>
        <a:lstStyle/>
        <a:p>
          <a:endParaRPr lang="en-US"/>
        </a:p>
      </dgm:t>
    </dgm:pt>
    <dgm:pt modelId="{723DC552-DD8E-4263-BC81-31206B7DC107}">
      <dgm:prSet/>
      <dgm:spPr/>
      <dgm:t>
        <a:bodyPr/>
        <a:lstStyle/>
        <a:p>
          <a:r>
            <a:rPr lang="en-US" dirty="0" smtClean="0"/>
            <a:t>My Portal </a:t>
          </a:r>
          <a:endParaRPr lang="en-US" dirty="0"/>
        </a:p>
      </dgm:t>
    </dgm:pt>
    <dgm:pt modelId="{62FBDDBC-E9AE-4680-815C-68600F1448AF}" type="parTrans" cxnId="{77329752-DF7E-4BE8-8AA2-29E951580969}">
      <dgm:prSet/>
      <dgm:spPr/>
      <dgm:t>
        <a:bodyPr/>
        <a:lstStyle/>
        <a:p>
          <a:endParaRPr lang="en-US"/>
        </a:p>
      </dgm:t>
    </dgm:pt>
    <dgm:pt modelId="{36B79ED7-B02F-4CC4-B14F-DC9C65105E41}" type="sibTrans" cxnId="{77329752-DF7E-4BE8-8AA2-29E951580969}">
      <dgm:prSet/>
      <dgm:spPr/>
      <dgm:t>
        <a:bodyPr/>
        <a:lstStyle/>
        <a:p>
          <a:endParaRPr lang="en-US"/>
        </a:p>
      </dgm:t>
    </dgm:pt>
    <dgm:pt modelId="{BD73B568-2A6F-4B6D-874E-FEBE373A3034}">
      <dgm:prSet/>
      <dgm:spPr/>
      <dgm:t>
        <a:bodyPr/>
        <a:lstStyle/>
        <a:p>
          <a:r>
            <a:rPr lang="en-US" dirty="0" smtClean="0"/>
            <a:t>Kristen Whittaker, Application Services Manager</a:t>
          </a:r>
          <a:endParaRPr lang="en-US" dirty="0"/>
        </a:p>
      </dgm:t>
    </dgm:pt>
    <dgm:pt modelId="{C6FAB0E4-993F-4099-B698-E11D5B948382}" type="parTrans" cxnId="{B2139B68-7B4A-4983-A180-7EA4E04283B0}">
      <dgm:prSet/>
      <dgm:spPr/>
      <dgm:t>
        <a:bodyPr/>
        <a:lstStyle/>
        <a:p>
          <a:endParaRPr lang="en-US"/>
        </a:p>
      </dgm:t>
    </dgm:pt>
    <dgm:pt modelId="{0338FA90-4C55-4384-8219-30141E928704}" type="sibTrans" cxnId="{B2139B68-7B4A-4983-A180-7EA4E04283B0}">
      <dgm:prSet/>
      <dgm:spPr/>
      <dgm:t>
        <a:bodyPr/>
        <a:lstStyle/>
        <a:p>
          <a:endParaRPr lang="en-US"/>
        </a:p>
      </dgm:t>
    </dgm:pt>
    <dgm:pt modelId="{B416EF24-3AD6-45DD-BBF4-9EA334AD65F1}">
      <dgm:prSet/>
      <dgm:spPr/>
      <dgm:t>
        <a:bodyPr/>
        <a:lstStyle/>
        <a:p>
          <a:r>
            <a:rPr lang="en-US" smtClean="0"/>
            <a:t>Student </a:t>
          </a:r>
          <a:r>
            <a:rPr lang="en-US" dirty="0" smtClean="0"/>
            <a:t>Housing </a:t>
          </a:r>
          <a:endParaRPr lang="en-US" dirty="0"/>
        </a:p>
      </dgm:t>
    </dgm:pt>
    <dgm:pt modelId="{1AC6F5D8-99B0-4A82-8667-AAC5CE7D4630}" type="parTrans" cxnId="{00FEC8C4-915B-4F14-9D47-F02F2413F80F}">
      <dgm:prSet/>
      <dgm:spPr/>
      <dgm:t>
        <a:bodyPr/>
        <a:lstStyle/>
        <a:p>
          <a:endParaRPr lang="en-US"/>
        </a:p>
      </dgm:t>
    </dgm:pt>
    <dgm:pt modelId="{A2F8DDCA-6E2D-4FED-B5E7-37DAA77C34E4}" type="sibTrans" cxnId="{00FEC8C4-915B-4F14-9D47-F02F2413F80F}">
      <dgm:prSet/>
      <dgm:spPr/>
      <dgm:t>
        <a:bodyPr/>
        <a:lstStyle/>
        <a:p>
          <a:endParaRPr lang="en-US"/>
        </a:p>
      </dgm:t>
    </dgm:pt>
    <dgm:pt modelId="{21489CEF-4758-4D0A-A5B8-60E3C2943369}">
      <dgm:prSet/>
      <dgm:spPr/>
      <dgm:t>
        <a:bodyPr/>
        <a:lstStyle/>
        <a:p>
          <a:r>
            <a:rPr lang="en-US" smtClean="0"/>
            <a:t>Budget Update</a:t>
          </a:r>
          <a:endParaRPr lang="en-US" dirty="0"/>
        </a:p>
      </dgm:t>
    </dgm:pt>
    <dgm:pt modelId="{6DA9D78A-DAEC-44AB-A55C-EBA88F4BB6EC}" type="parTrans" cxnId="{2A159BFB-3274-4AA0-9389-F67FFDB704B6}">
      <dgm:prSet/>
      <dgm:spPr/>
      <dgm:t>
        <a:bodyPr/>
        <a:lstStyle/>
        <a:p>
          <a:endParaRPr lang="en-US"/>
        </a:p>
      </dgm:t>
    </dgm:pt>
    <dgm:pt modelId="{FF1D7AA9-0FBD-41F5-A577-A62B906714D0}" type="sibTrans" cxnId="{2A159BFB-3274-4AA0-9389-F67FFDB704B6}">
      <dgm:prSet/>
      <dgm:spPr/>
      <dgm:t>
        <a:bodyPr/>
        <a:lstStyle/>
        <a:p>
          <a:endParaRPr lang="en-US"/>
        </a:p>
      </dgm:t>
    </dgm:pt>
    <dgm:pt modelId="{A29EF3E3-2573-4315-B60B-187295631DE8}">
      <dgm:prSet/>
      <dgm:spPr/>
      <dgm:t>
        <a:bodyPr/>
        <a:lstStyle/>
        <a:p>
          <a:r>
            <a:rPr lang="en-US" smtClean="0"/>
            <a:t>Lara Wiedemeier, LPCSG President</a:t>
          </a:r>
          <a:endParaRPr lang="en-US" dirty="0"/>
        </a:p>
      </dgm:t>
    </dgm:pt>
    <dgm:pt modelId="{9E4705E6-4D10-4040-AEE3-4652A8D34461}" type="parTrans" cxnId="{C5611A4C-842A-4600-945B-3F46471B623B}">
      <dgm:prSet/>
      <dgm:spPr/>
      <dgm:t>
        <a:bodyPr/>
        <a:lstStyle/>
        <a:p>
          <a:endParaRPr lang="en-US"/>
        </a:p>
      </dgm:t>
    </dgm:pt>
    <dgm:pt modelId="{C7250820-A74A-4BB4-BC93-6C94B2186712}" type="sibTrans" cxnId="{C5611A4C-842A-4600-945B-3F46471B623B}">
      <dgm:prSet/>
      <dgm:spPr/>
      <dgm:t>
        <a:bodyPr/>
        <a:lstStyle/>
        <a:p>
          <a:endParaRPr lang="en-US"/>
        </a:p>
      </dgm:t>
    </dgm:pt>
    <dgm:pt modelId="{6D8B78F1-F01E-452A-86C1-E03A31E264BA}">
      <dgm:prSet/>
      <dgm:spPr/>
      <dgm:t>
        <a:bodyPr/>
        <a:lstStyle/>
        <a:p>
          <a:r>
            <a:rPr lang="en-US" dirty="0" smtClean="0"/>
            <a:t>Dyrell Foster, College President</a:t>
          </a:r>
          <a:endParaRPr lang="en-US" dirty="0"/>
        </a:p>
      </dgm:t>
    </dgm:pt>
    <dgm:pt modelId="{6F400CE9-E580-4E95-9836-D5C7CA3CF7CC}" type="parTrans" cxnId="{52A75D39-F12A-47D7-B6A5-3719AC89541F}">
      <dgm:prSet/>
      <dgm:spPr/>
      <dgm:t>
        <a:bodyPr/>
        <a:lstStyle/>
        <a:p>
          <a:endParaRPr lang="en-US"/>
        </a:p>
      </dgm:t>
    </dgm:pt>
    <dgm:pt modelId="{3588E88D-CAFA-4936-8444-D31F30DA3CB9}" type="sibTrans" cxnId="{52A75D39-F12A-47D7-B6A5-3719AC89541F}">
      <dgm:prSet/>
      <dgm:spPr/>
      <dgm:t>
        <a:bodyPr/>
        <a:lstStyle/>
        <a:p>
          <a:endParaRPr lang="en-US"/>
        </a:p>
      </dgm:t>
    </dgm:pt>
    <dgm:pt modelId="{CEA07AA8-FFBA-48E6-A4C7-41122F7B60E3}" type="pres">
      <dgm:prSet presAssocID="{34D10F8F-276E-40A5-8ACB-A2943EA0AA31}" presName="Name0" presStyleCnt="0">
        <dgm:presLayoutVars>
          <dgm:chMax/>
          <dgm:chPref val="3"/>
          <dgm:dir/>
          <dgm:animOne val="branch"/>
          <dgm:animLvl val="lvl"/>
        </dgm:presLayoutVars>
      </dgm:prSet>
      <dgm:spPr/>
      <dgm:t>
        <a:bodyPr/>
        <a:lstStyle/>
        <a:p>
          <a:endParaRPr lang="en-US"/>
        </a:p>
      </dgm:t>
    </dgm:pt>
    <dgm:pt modelId="{1AA7D1AA-C46D-4B85-A8F5-F8F703526F08}" type="pres">
      <dgm:prSet presAssocID="{ED34271B-FEEE-4638-B780-C5CD7906D874}" presName="composite" presStyleCnt="0"/>
      <dgm:spPr/>
    </dgm:pt>
    <dgm:pt modelId="{53C9021B-9457-47B8-8CBD-E9079D54F2F9}" type="pres">
      <dgm:prSet presAssocID="{ED34271B-FEEE-4638-B780-C5CD7906D874}" presName="FirstChild" presStyleLbl="revTx" presStyleIdx="0" presStyleCnt="10">
        <dgm:presLayoutVars>
          <dgm:chMax val="0"/>
          <dgm:chPref val="0"/>
          <dgm:bulletEnabled val="1"/>
        </dgm:presLayoutVars>
      </dgm:prSet>
      <dgm:spPr/>
      <dgm:t>
        <a:bodyPr/>
        <a:lstStyle/>
        <a:p>
          <a:endParaRPr lang="en-US"/>
        </a:p>
      </dgm:t>
    </dgm:pt>
    <dgm:pt modelId="{E5C54691-5BEA-4FB8-93CA-BE746FB5B1B2}" type="pres">
      <dgm:prSet presAssocID="{ED34271B-FEEE-4638-B780-C5CD7906D874}" presName="Parent" presStyleLbl="alignNode1" presStyleIdx="0" presStyleCnt="10">
        <dgm:presLayoutVars>
          <dgm:chMax val="3"/>
          <dgm:chPref val="3"/>
          <dgm:bulletEnabled val="1"/>
        </dgm:presLayoutVars>
      </dgm:prSet>
      <dgm:spPr/>
      <dgm:t>
        <a:bodyPr/>
        <a:lstStyle/>
        <a:p>
          <a:endParaRPr lang="en-US"/>
        </a:p>
      </dgm:t>
    </dgm:pt>
    <dgm:pt modelId="{31C3FCB6-01EB-40FD-9141-A7205A876074}" type="pres">
      <dgm:prSet presAssocID="{ED34271B-FEEE-4638-B780-C5CD7906D874}" presName="Accent" presStyleLbl="parChTrans1D1" presStyleIdx="0" presStyleCnt="10"/>
      <dgm:spPr/>
    </dgm:pt>
    <dgm:pt modelId="{FDAEB483-8A9F-44AC-A10B-555329FC75AB}" type="pres">
      <dgm:prSet presAssocID="{14FD965B-754A-425B-BE1C-6D5ADE1F740C}" presName="sibTrans" presStyleCnt="0"/>
      <dgm:spPr/>
    </dgm:pt>
    <dgm:pt modelId="{EA95414C-C36F-4407-8EFE-BEB633FEB924}" type="pres">
      <dgm:prSet presAssocID="{348FC5AC-EA12-4B71-B9B5-A6E39A04309B}" presName="composite" presStyleCnt="0"/>
      <dgm:spPr/>
    </dgm:pt>
    <dgm:pt modelId="{6B45B9DC-586A-4413-AB0A-385B2A1C7BD3}" type="pres">
      <dgm:prSet presAssocID="{348FC5AC-EA12-4B71-B9B5-A6E39A04309B}" presName="FirstChild" presStyleLbl="revTx" presStyleIdx="1" presStyleCnt="10">
        <dgm:presLayoutVars>
          <dgm:chMax val="0"/>
          <dgm:chPref val="0"/>
          <dgm:bulletEnabled val="1"/>
        </dgm:presLayoutVars>
      </dgm:prSet>
      <dgm:spPr/>
      <dgm:t>
        <a:bodyPr/>
        <a:lstStyle/>
        <a:p>
          <a:endParaRPr lang="en-US"/>
        </a:p>
      </dgm:t>
    </dgm:pt>
    <dgm:pt modelId="{C1F63B96-CBB5-4099-94F6-1EBE981B2926}" type="pres">
      <dgm:prSet presAssocID="{348FC5AC-EA12-4B71-B9B5-A6E39A04309B}" presName="Parent" presStyleLbl="alignNode1" presStyleIdx="1" presStyleCnt="10">
        <dgm:presLayoutVars>
          <dgm:chMax val="3"/>
          <dgm:chPref val="3"/>
          <dgm:bulletEnabled val="1"/>
        </dgm:presLayoutVars>
      </dgm:prSet>
      <dgm:spPr/>
      <dgm:t>
        <a:bodyPr/>
        <a:lstStyle/>
        <a:p>
          <a:endParaRPr lang="en-US"/>
        </a:p>
      </dgm:t>
    </dgm:pt>
    <dgm:pt modelId="{44705B19-9712-441F-9C25-FB309AF02E9F}" type="pres">
      <dgm:prSet presAssocID="{348FC5AC-EA12-4B71-B9B5-A6E39A04309B}" presName="Accent" presStyleLbl="parChTrans1D1" presStyleIdx="1" presStyleCnt="10"/>
      <dgm:spPr/>
    </dgm:pt>
    <dgm:pt modelId="{CDF7540E-C117-4659-9271-5903165F06CC}" type="pres">
      <dgm:prSet presAssocID="{768C7FE4-AF5F-4494-9691-F9A3ACAAC5D7}" presName="sibTrans" presStyleCnt="0"/>
      <dgm:spPr/>
    </dgm:pt>
    <dgm:pt modelId="{3BA61B9C-8853-4BC5-BAE5-E4F4E1FC573D}" type="pres">
      <dgm:prSet presAssocID="{BB957DD2-CF69-4B1A-9F6E-4AFA57A44DC2}" presName="composite" presStyleCnt="0"/>
      <dgm:spPr/>
    </dgm:pt>
    <dgm:pt modelId="{10E24EC1-89DA-470F-A29C-B610BA189FDF}" type="pres">
      <dgm:prSet presAssocID="{BB957DD2-CF69-4B1A-9F6E-4AFA57A44DC2}" presName="FirstChild" presStyleLbl="revTx" presStyleIdx="2" presStyleCnt="10">
        <dgm:presLayoutVars>
          <dgm:chMax val="0"/>
          <dgm:chPref val="0"/>
          <dgm:bulletEnabled val="1"/>
        </dgm:presLayoutVars>
      </dgm:prSet>
      <dgm:spPr/>
      <dgm:t>
        <a:bodyPr/>
        <a:lstStyle/>
        <a:p>
          <a:endParaRPr lang="en-US"/>
        </a:p>
      </dgm:t>
    </dgm:pt>
    <dgm:pt modelId="{FFEA175E-C372-4D36-A637-B2213CBCEEA7}" type="pres">
      <dgm:prSet presAssocID="{BB957DD2-CF69-4B1A-9F6E-4AFA57A44DC2}" presName="Parent" presStyleLbl="alignNode1" presStyleIdx="2" presStyleCnt="10">
        <dgm:presLayoutVars>
          <dgm:chMax val="3"/>
          <dgm:chPref val="3"/>
          <dgm:bulletEnabled val="1"/>
        </dgm:presLayoutVars>
      </dgm:prSet>
      <dgm:spPr/>
      <dgm:t>
        <a:bodyPr/>
        <a:lstStyle/>
        <a:p>
          <a:endParaRPr lang="en-US"/>
        </a:p>
      </dgm:t>
    </dgm:pt>
    <dgm:pt modelId="{D6B69E3F-982C-488C-B75E-69D135090F4D}" type="pres">
      <dgm:prSet presAssocID="{BB957DD2-CF69-4B1A-9F6E-4AFA57A44DC2}" presName="Accent" presStyleLbl="parChTrans1D1" presStyleIdx="2" presStyleCnt="10"/>
      <dgm:spPr/>
    </dgm:pt>
    <dgm:pt modelId="{531F1EBA-D3F6-4D4A-A4DC-DED3F7F1C74E}" type="pres">
      <dgm:prSet presAssocID="{2DA303CE-34A9-45F6-8043-307A8FA9794F}" presName="sibTrans" presStyleCnt="0"/>
      <dgm:spPr/>
    </dgm:pt>
    <dgm:pt modelId="{B7ECEA26-BFBB-401B-BCC8-EB83749E6841}" type="pres">
      <dgm:prSet presAssocID="{21489CEF-4758-4D0A-A5B8-60E3C2943369}" presName="composite" presStyleCnt="0"/>
      <dgm:spPr/>
    </dgm:pt>
    <dgm:pt modelId="{34FFC2D9-0E09-4346-9387-89CC96495BBA}" type="pres">
      <dgm:prSet presAssocID="{21489CEF-4758-4D0A-A5B8-60E3C2943369}" presName="FirstChild" presStyleLbl="revTx" presStyleIdx="3" presStyleCnt="10">
        <dgm:presLayoutVars>
          <dgm:chMax val="0"/>
          <dgm:chPref val="0"/>
          <dgm:bulletEnabled val="1"/>
        </dgm:presLayoutVars>
      </dgm:prSet>
      <dgm:spPr/>
      <dgm:t>
        <a:bodyPr/>
        <a:lstStyle/>
        <a:p>
          <a:endParaRPr lang="en-US"/>
        </a:p>
      </dgm:t>
    </dgm:pt>
    <dgm:pt modelId="{C84E789F-DDC0-498C-95E0-278DE4DEE16A}" type="pres">
      <dgm:prSet presAssocID="{21489CEF-4758-4D0A-A5B8-60E3C2943369}" presName="Parent" presStyleLbl="alignNode1" presStyleIdx="3" presStyleCnt="10">
        <dgm:presLayoutVars>
          <dgm:chMax val="3"/>
          <dgm:chPref val="3"/>
          <dgm:bulletEnabled val="1"/>
        </dgm:presLayoutVars>
      </dgm:prSet>
      <dgm:spPr/>
      <dgm:t>
        <a:bodyPr/>
        <a:lstStyle/>
        <a:p>
          <a:endParaRPr lang="en-US"/>
        </a:p>
      </dgm:t>
    </dgm:pt>
    <dgm:pt modelId="{927A3676-D6D2-496B-94A3-0F0FFA7A2ADB}" type="pres">
      <dgm:prSet presAssocID="{21489CEF-4758-4D0A-A5B8-60E3C2943369}" presName="Accent" presStyleLbl="parChTrans1D1" presStyleIdx="3" presStyleCnt="10"/>
      <dgm:spPr/>
    </dgm:pt>
    <dgm:pt modelId="{7CAA94B6-E59B-4B05-821D-9506FDA3922E}" type="pres">
      <dgm:prSet presAssocID="{FF1D7AA9-0FBD-41F5-A577-A62B906714D0}" presName="sibTrans" presStyleCnt="0"/>
      <dgm:spPr/>
    </dgm:pt>
    <dgm:pt modelId="{0B019711-EEF1-4E14-8DF9-D460E6C61CAD}" type="pres">
      <dgm:prSet presAssocID="{B416EF24-3AD6-45DD-BBF4-9EA334AD65F1}" presName="composite" presStyleCnt="0"/>
      <dgm:spPr/>
    </dgm:pt>
    <dgm:pt modelId="{4429A63B-1770-416A-BC38-5AE2BAAC80E7}" type="pres">
      <dgm:prSet presAssocID="{B416EF24-3AD6-45DD-BBF4-9EA334AD65F1}" presName="FirstChild" presStyleLbl="revTx" presStyleIdx="4" presStyleCnt="10">
        <dgm:presLayoutVars>
          <dgm:chMax val="0"/>
          <dgm:chPref val="0"/>
          <dgm:bulletEnabled val="1"/>
        </dgm:presLayoutVars>
      </dgm:prSet>
      <dgm:spPr/>
      <dgm:t>
        <a:bodyPr/>
        <a:lstStyle/>
        <a:p>
          <a:endParaRPr lang="en-US"/>
        </a:p>
      </dgm:t>
    </dgm:pt>
    <dgm:pt modelId="{1A5A7369-08AE-48CF-97C5-8DA78DB53EB1}" type="pres">
      <dgm:prSet presAssocID="{B416EF24-3AD6-45DD-BBF4-9EA334AD65F1}" presName="Parent" presStyleLbl="alignNode1" presStyleIdx="4" presStyleCnt="10">
        <dgm:presLayoutVars>
          <dgm:chMax val="3"/>
          <dgm:chPref val="3"/>
          <dgm:bulletEnabled val="1"/>
        </dgm:presLayoutVars>
      </dgm:prSet>
      <dgm:spPr/>
      <dgm:t>
        <a:bodyPr/>
        <a:lstStyle/>
        <a:p>
          <a:endParaRPr lang="en-US"/>
        </a:p>
      </dgm:t>
    </dgm:pt>
    <dgm:pt modelId="{48E1D455-05B0-49C4-9F93-46E240D0E36D}" type="pres">
      <dgm:prSet presAssocID="{B416EF24-3AD6-45DD-BBF4-9EA334AD65F1}" presName="Accent" presStyleLbl="parChTrans1D1" presStyleIdx="4" presStyleCnt="10"/>
      <dgm:spPr/>
    </dgm:pt>
    <dgm:pt modelId="{CC82F7A2-782B-4A82-8BF0-0EB2930C9EBB}" type="pres">
      <dgm:prSet presAssocID="{A2F8DDCA-6E2D-4FED-B5E7-37DAA77C34E4}" presName="sibTrans" presStyleCnt="0"/>
      <dgm:spPr/>
    </dgm:pt>
    <dgm:pt modelId="{2390313C-49A9-4AAA-9CE3-17762DE3BD77}" type="pres">
      <dgm:prSet presAssocID="{47D76095-4493-4A25-A71C-3BD576BACBD1}" presName="composite" presStyleCnt="0"/>
      <dgm:spPr/>
    </dgm:pt>
    <dgm:pt modelId="{96ACD058-B3A5-4540-9C6E-42CA6097B0C3}" type="pres">
      <dgm:prSet presAssocID="{47D76095-4493-4A25-A71C-3BD576BACBD1}" presName="FirstChild" presStyleLbl="revTx" presStyleIdx="5" presStyleCnt="10">
        <dgm:presLayoutVars>
          <dgm:chMax val="0"/>
          <dgm:chPref val="0"/>
          <dgm:bulletEnabled val="1"/>
        </dgm:presLayoutVars>
      </dgm:prSet>
      <dgm:spPr/>
      <dgm:t>
        <a:bodyPr/>
        <a:lstStyle/>
        <a:p>
          <a:endParaRPr lang="en-US"/>
        </a:p>
      </dgm:t>
    </dgm:pt>
    <dgm:pt modelId="{93752CFD-324E-47D3-9F61-D2D1E97A5428}" type="pres">
      <dgm:prSet presAssocID="{47D76095-4493-4A25-A71C-3BD576BACBD1}" presName="Parent" presStyleLbl="alignNode1" presStyleIdx="5" presStyleCnt="10">
        <dgm:presLayoutVars>
          <dgm:chMax val="3"/>
          <dgm:chPref val="3"/>
          <dgm:bulletEnabled val="1"/>
        </dgm:presLayoutVars>
      </dgm:prSet>
      <dgm:spPr/>
      <dgm:t>
        <a:bodyPr/>
        <a:lstStyle/>
        <a:p>
          <a:endParaRPr lang="en-US"/>
        </a:p>
      </dgm:t>
    </dgm:pt>
    <dgm:pt modelId="{5B2AB39C-FE20-44D8-98EA-B60401E8FF8A}" type="pres">
      <dgm:prSet presAssocID="{47D76095-4493-4A25-A71C-3BD576BACBD1}" presName="Accent" presStyleLbl="parChTrans1D1" presStyleIdx="5" presStyleCnt="10"/>
      <dgm:spPr/>
    </dgm:pt>
    <dgm:pt modelId="{E5610F88-2A6B-4DD8-9833-6E951B6364A3}" type="pres">
      <dgm:prSet presAssocID="{A83D73BD-D0AE-41C8-8B94-CF6CF0D1B049}" presName="sibTrans" presStyleCnt="0"/>
      <dgm:spPr/>
    </dgm:pt>
    <dgm:pt modelId="{412643A3-5E74-4426-9541-1316A2E1A361}" type="pres">
      <dgm:prSet presAssocID="{723DC552-DD8E-4263-BC81-31206B7DC107}" presName="composite" presStyleCnt="0"/>
      <dgm:spPr/>
    </dgm:pt>
    <dgm:pt modelId="{84A044C7-9007-4DB3-8D5A-CC8DE018C429}" type="pres">
      <dgm:prSet presAssocID="{723DC552-DD8E-4263-BC81-31206B7DC107}" presName="FirstChild" presStyleLbl="revTx" presStyleIdx="6" presStyleCnt="10">
        <dgm:presLayoutVars>
          <dgm:chMax val="0"/>
          <dgm:chPref val="0"/>
          <dgm:bulletEnabled val="1"/>
        </dgm:presLayoutVars>
      </dgm:prSet>
      <dgm:spPr/>
      <dgm:t>
        <a:bodyPr/>
        <a:lstStyle/>
        <a:p>
          <a:endParaRPr lang="en-US"/>
        </a:p>
      </dgm:t>
    </dgm:pt>
    <dgm:pt modelId="{14EA6612-BD79-4C3A-ABB7-F59D8F0375FE}" type="pres">
      <dgm:prSet presAssocID="{723DC552-DD8E-4263-BC81-31206B7DC107}" presName="Parent" presStyleLbl="alignNode1" presStyleIdx="6" presStyleCnt="10">
        <dgm:presLayoutVars>
          <dgm:chMax val="3"/>
          <dgm:chPref val="3"/>
          <dgm:bulletEnabled val="1"/>
        </dgm:presLayoutVars>
      </dgm:prSet>
      <dgm:spPr/>
      <dgm:t>
        <a:bodyPr/>
        <a:lstStyle/>
        <a:p>
          <a:endParaRPr lang="en-US"/>
        </a:p>
      </dgm:t>
    </dgm:pt>
    <dgm:pt modelId="{26A8C8C4-7EA4-4188-B721-9D3DCAE8A979}" type="pres">
      <dgm:prSet presAssocID="{723DC552-DD8E-4263-BC81-31206B7DC107}" presName="Accent" presStyleLbl="parChTrans1D1" presStyleIdx="6" presStyleCnt="10"/>
      <dgm:spPr/>
    </dgm:pt>
    <dgm:pt modelId="{69925947-36D6-44D5-A0B5-D8D3ACF5880C}" type="pres">
      <dgm:prSet presAssocID="{36B79ED7-B02F-4CC4-B14F-DC9C65105E41}" presName="sibTrans" presStyleCnt="0"/>
      <dgm:spPr/>
    </dgm:pt>
    <dgm:pt modelId="{9C9DA6C0-E54D-4A23-B30A-E3FEC9F92ED5}" type="pres">
      <dgm:prSet presAssocID="{27F5B0FF-3FCB-4727-9C96-D3069539649A}" presName="composite" presStyleCnt="0"/>
      <dgm:spPr/>
    </dgm:pt>
    <dgm:pt modelId="{58835AC3-A78B-42E3-BD93-67A62DF29EA6}" type="pres">
      <dgm:prSet presAssocID="{27F5B0FF-3FCB-4727-9C96-D3069539649A}" presName="FirstChild" presStyleLbl="revTx" presStyleIdx="7" presStyleCnt="10">
        <dgm:presLayoutVars>
          <dgm:chMax val="0"/>
          <dgm:chPref val="0"/>
          <dgm:bulletEnabled val="1"/>
        </dgm:presLayoutVars>
      </dgm:prSet>
      <dgm:spPr/>
      <dgm:t>
        <a:bodyPr/>
        <a:lstStyle/>
        <a:p>
          <a:endParaRPr lang="en-US"/>
        </a:p>
      </dgm:t>
    </dgm:pt>
    <dgm:pt modelId="{01FA1222-F79E-4175-9595-D02DF24138B0}" type="pres">
      <dgm:prSet presAssocID="{27F5B0FF-3FCB-4727-9C96-D3069539649A}" presName="Parent" presStyleLbl="alignNode1" presStyleIdx="7" presStyleCnt="10">
        <dgm:presLayoutVars>
          <dgm:chMax val="3"/>
          <dgm:chPref val="3"/>
          <dgm:bulletEnabled val="1"/>
        </dgm:presLayoutVars>
      </dgm:prSet>
      <dgm:spPr/>
      <dgm:t>
        <a:bodyPr/>
        <a:lstStyle/>
        <a:p>
          <a:endParaRPr lang="en-US"/>
        </a:p>
      </dgm:t>
    </dgm:pt>
    <dgm:pt modelId="{ACE7C7C9-A8AD-4595-A8FF-39668D04D7B2}" type="pres">
      <dgm:prSet presAssocID="{27F5B0FF-3FCB-4727-9C96-D3069539649A}" presName="Accent" presStyleLbl="parChTrans1D1" presStyleIdx="7" presStyleCnt="10"/>
      <dgm:spPr/>
    </dgm:pt>
    <dgm:pt modelId="{295EFA6D-D63F-4174-936B-233D9F947D1C}" type="pres">
      <dgm:prSet presAssocID="{A1BB2A2B-C813-4069-A940-9DE6A10D5B24}" presName="sibTrans" presStyleCnt="0"/>
      <dgm:spPr/>
    </dgm:pt>
    <dgm:pt modelId="{00871BC1-D94F-4BCD-931F-43BE353EC7DC}" type="pres">
      <dgm:prSet presAssocID="{5B409B06-8B65-4FF0-B18C-AC74CA3A26E2}" presName="composite" presStyleCnt="0"/>
      <dgm:spPr/>
    </dgm:pt>
    <dgm:pt modelId="{03439413-7AE3-4F7E-A677-F1CE729E8AD1}" type="pres">
      <dgm:prSet presAssocID="{5B409B06-8B65-4FF0-B18C-AC74CA3A26E2}" presName="FirstChild" presStyleLbl="revTx" presStyleIdx="8" presStyleCnt="10">
        <dgm:presLayoutVars>
          <dgm:chMax val="0"/>
          <dgm:chPref val="0"/>
          <dgm:bulletEnabled val="1"/>
        </dgm:presLayoutVars>
      </dgm:prSet>
      <dgm:spPr/>
      <dgm:t>
        <a:bodyPr/>
        <a:lstStyle/>
        <a:p>
          <a:endParaRPr lang="en-US"/>
        </a:p>
      </dgm:t>
    </dgm:pt>
    <dgm:pt modelId="{3489756A-E5B1-44F3-8BE1-1BBDB7F5B4B1}" type="pres">
      <dgm:prSet presAssocID="{5B409B06-8B65-4FF0-B18C-AC74CA3A26E2}" presName="Parent" presStyleLbl="alignNode1" presStyleIdx="8" presStyleCnt="10">
        <dgm:presLayoutVars>
          <dgm:chMax val="3"/>
          <dgm:chPref val="3"/>
          <dgm:bulletEnabled val="1"/>
        </dgm:presLayoutVars>
      </dgm:prSet>
      <dgm:spPr/>
      <dgm:t>
        <a:bodyPr/>
        <a:lstStyle/>
        <a:p>
          <a:endParaRPr lang="en-US"/>
        </a:p>
      </dgm:t>
    </dgm:pt>
    <dgm:pt modelId="{2EF856C7-B9CE-4909-A8A4-44763510D4A5}" type="pres">
      <dgm:prSet presAssocID="{5B409B06-8B65-4FF0-B18C-AC74CA3A26E2}" presName="Accent" presStyleLbl="parChTrans1D1" presStyleIdx="8" presStyleCnt="10"/>
      <dgm:spPr/>
    </dgm:pt>
    <dgm:pt modelId="{CF698254-3209-400D-8980-E5978E57708A}" type="pres">
      <dgm:prSet presAssocID="{3CD5FFD5-79E2-45CF-9988-36A134239BA8}" presName="sibTrans" presStyleCnt="0"/>
      <dgm:spPr/>
    </dgm:pt>
    <dgm:pt modelId="{3AF1DE7D-0FD8-4E76-AF24-4447CC348E97}" type="pres">
      <dgm:prSet presAssocID="{2C0FFADB-BB0F-44D0-963B-2DC178545812}" presName="composite" presStyleCnt="0"/>
      <dgm:spPr/>
    </dgm:pt>
    <dgm:pt modelId="{BEBFA796-D31E-4D35-8078-CB187FDECA9E}" type="pres">
      <dgm:prSet presAssocID="{2C0FFADB-BB0F-44D0-963B-2DC178545812}" presName="FirstChild" presStyleLbl="revTx" presStyleIdx="9" presStyleCnt="10">
        <dgm:presLayoutVars>
          <dgm:chMax val="0"/>
          <dgm:chPref val="0"/>
          <dgm:bulletEnabled val="1"/>
        </dgm:presLayoutVars>
      </dgm:prSet>
      <dgm:spPr/>
    </dgm:pt>
    <dgm:pt modelId="{B22D8840-90BA-4454-9385-A2F489975A90}" type="pres">
      <dgm:prSet presAssocID="{2C0FFADB-BB0F-44D0-963B-2DC178545812}" presName="Parent" presStyleLbl="alignNode1" presStyleIdx="9" presStyleCnt="10">
        <dgm:presLayoutVars>
          <dgm:chMax val="3"/>
          <dgm:chPref val="3"/>
          <dgm:bulletEnabled val="1"/>
        </dgm:presLayoutVars>
      </dgm:prSet>
      <dgm:spPr/>
      <dgm:t>
        <a:bodyPr/>
        <a:lstStyle/>
        <a:p>
          <a:endParaRPr lang="en-US"/>
        </a:p>
      </dgm:t>
    </dgm:pt>
    <dgm:pt modelId="{286EA41D-2ACA-46F8-9551-71D7CD10F1F7}" type="pres">
      <dgm:prSet presAssocID="{2C0FFADB-BB0F-44D0-963B-2DC178545812}" presName="Accent" presStyleLbl="parChTrans1D1" presStyleIdx="9" presStyleCnt="10"/>
      <dgm:spPr/>
    </dgm:pt>
  </dgm:ptLst>
  <dgm:cxnLst>
    <dgm:cxn modelId="{2A159BFB-3274-4AA0-9389-F67FFDB704B6}" srcId="{34D10F8F-276E-40A5-8ACB-A2943EA0AA31}" destId="{21489CEF-4758-4D0A-A5B8-60E3C2943369}" srcOrd="3" destOrd="0" parTransId="{6DA9D78A-DAEC-44AB-A55C-EBA88F4BB6EC}" sibTransId="{FF1D7AA9-0FBD-41F5-A577-A62B906714D0}"/>
    <dgm:cxn modelId="{C390E3E0-2E92-4B37-8A78-CA4BFA2BBE87}" srcId="{34D10F8F-276E-40A5-8ACB-A2943EA0AA31}" destId="{348FC5AC-EA12-4B71-B9B5-A6E39A04309B}" srcOrd="1" destOrd="0" parTransId="{7EF4E112-E31A-4074-9DC0-1568D2D3DE50}" sibTransId="{768C7FE4-AF5F-4494-9691-F9A3ACAAC5D7}"/>
    <dgm:cxn modelId="{E4AC7D7E-6B84-41F5-884C-C6A49CBE3225}" type="presOf" srcId="{FEB1F085-7898-422A-A59C-803808793873}" destId="{34FFC2D9-0E09-4346-9387-89CC96495BBA}" srcOrd="0" destOrd="0" presId="urn:microsoft.com/office/officeart/2011/layout/TabList"/>
    <dgm:cxn modelId="{8197E1C3-D79D-496E-B811-995D4B5EB536}" type="presOf" srcId="{8720B5FB-1CA8-4084-AE3E-DBF16079E05F}" destId="{58835AC3-A78B-42E3-BD93-67A62DF29EA6}" srcOrd="0" destOrd="0" presId="urn:microsoft.com/office/officeart/2011/layout/TabList"/>
    <dgm:cxn modelId="{1EB1EE7D-771B-4152-9FDA-3FCA9F701B2C}" srcId="{21489CEF-4758-4D0A-A5B8-60E3C2943369}" destId="{FEB1F085-7898-422A-A59C-803808793873}" srcOrd="0" destOrd="0" parTransId="{5FBFACD1-B5CE-4A64-A009-B06420499C85}" sibTransId="{5D0B9001-BF6E-4098-8148-8F7D7C234A2C}"/>
    <dgm:cxn modelId="{0AEAA2EB-8380-4E6F-BA4B-12DEABED18AD}" type="presOf" srcId="{27F5B0FF-3FCB-4727-9C96-D3069539649A}" destId="{01FA1222-F79E-4175-9595-D02DF24138B0}" srcOrd="0" destOrd="0" presId="urn:microsoft.com/office/officeart/2011/layout/TabList"/>
    <dgm:cxn modelId="{FEECEBD6-6474-4035-AF36-1D9B33C94387}" srcId="{BB957DD2-CF69-4B1A-9F6E-4AFA57A44DC2}" destId="{2482AF73-CD26-4D7A-B004-75D0A8BD7453}" srcOrd="0" destOrd="0" parTransId="{39A2CE3A-E7EF-459E-91A4-CD1078AE1736}" sibTransId="{3A4D85FD-FD0B-4B8F-9D5E-7266EBDB1408}"/>
    <dgm:cxn modelId="{12962162-7017-465F-AD1F-A0139311B27C}" srcId="{34D10F8F-276E-40A5-8ACB-A2943EA0AA31}" destId="{ED34271B-FEEE-4638-B780-C5CD7906D874}" srcOrd="0" destOrd="0" parTransId="{F7FD2AE7-369C-4A3A-B019-C79169A87C28}" sibTransId="{14FD965B-754A-425B-BE1C-6D5ADE1F740C}"/>
    <dgm:cxn modelId="{52A75D39-F12A-47D7-B6A5-3719AC89541F}" srcId="{ED34271B-FEEE-4638-B780-C5CD7906D874}" destId="{6D8B78F1-F01E-452A-86C1-E03A31E264BA}" srcOrd="0" destOrd="0" parTransId="{6F400CE9-E580-4E95-9836-D5C7CA3CF7CC}" sibTransId="{3588E88D-CAFA-4936-8444-D31F30DA3CB9}"/>
    <dgm:cxn modelId="{5957E33D-3C4A-4BC6-9DA6-40151B6E45C7}" type="presOf" srcId="{47D76095-4493-4A25-A71C-3BD576BACBD1}" destId="{93752CFD-324E-47D3-9F61-D2D1E97A5428}" srcOrd="0" destOrd="0" presId="urn:microsoft.com/office/officeart/2011/layout/TabList"/>
    <dgm:cxn modelId="{C263C7D7-E048-48B4-887E-900629594F46}" type="presOf" srcId="{A29EF3E3-2573-4315-B60B-187295631DE8}" destId="{6B45B9DC-586A-4413-AB0A-385B2A1C7BD3}" srcOrd="0" destOrd="0" presId="urn:microsoft.com/office/officeart/2011/layout/TabList"/>
    <dgm:cxn modelId="{7CEB8332-0F24-4D5C-8B84-9E2A5E2A3ED7}" srcId="{27F5B0FF-3FCB-4727-9C96-D3069539649A}" destId="{8720B5FB-1CA8-4084-AE3E-DBF16079E05F}" srcOrd="0" destOrd="0" parTransId="{24A2E3EB-C326-4536-84D1-86DE2444283D}" sibTransId="{3B1AB69E-81A7-4076-B41A-780C8DB6773D}"/>
    <dgm:cxn modelId="{34E1206F-13CE-4A48-834C-6216BE8A3D1E}" type="presOf" srcId="{2482AF73-CD26-4D7A-B004-75D0A8BD7453}" destId="{10E24EC1-89DA-470F-A29C-B610BA189FDF}" srcOrd="0" destOrd="0" presId="urn:microsoft.com/office/officeart/2011/layout/TabList"/>
    <dgm:cxn modelId="{A5E6AFFA-2CAE-4222-80E7-5C52F08372BA}" type="presOf" srcId="{6D8B78F1-F01E-452A-86C1-E03A31E264BA}" destId="{53C9021B-9457-47B8-8CBD-E9079D54F2F9}" srcOrd="0" destOrd="0" presId="urn:microsoft.com/office/officeart/2011/layout/TabList"/>
    <dgm:cxn modelId="{B56D4184-C62C-4395-A86E-8E153229FB9E}" srcId="{34D10F8F-276E-40A5-8ACB-A2943EA0AA31}" destId="{BB957DD2-CF69-4B1A-9F6E-4AFA57A44DC2}" srcOrd="2" destOrd="0" parTransId="{2739B31B-052F-4D2D-A2F6-D0FEC4ED68FB}" sibTransId="{2DA303CE-34A9-45F6-8043-307A8FA9794F}"/>
    <dgm:cxn modelId="{B2139B68-7B4A-4983-A180-7EA4E04283B0}" srcId="{723DC552-DD8E-4263-BC81-31206B7DC107}" destId="{BD73B568-2A6F-4B6D-874E-FEBE373A3034}" srcOrd="0" destOrd="0" parTransId="{C6FAB0E4-993F-4099-B698-E11D5B948382}" sibTransId="{0338FA90-4C55-4384-8219-30141E928704}"/>
    <dgm:cxn modelId="{B6970D3E-A213-4408-8FC8-39EAA5F0A76E}" type="presOf" srcId="{ED34271B-FEEE-4638-B780-C5CD7906D874}" destId="{E5C54691-5BEA-4FB8-93CA-BE746FB5B1B2}" srcOrd="0" destOrd="0" presId="urn:microsoft.com/office/officeart/2011/layout/TabList"/>
    <dgm:cxn modelId="{0AD83B02-03FF-4F9A-812B-9F342BB9DA3E}" srcId="{47D76095-4493-4A25-A71C-3BD576BACBD1}" destId="{C887205B-B1D2-4319-B78E-68624C4522EC}" srcOrd="0" destOrd="0" parTransId="{0B780180-4689-438E-B91D-99AB1C296E2D}" sibTransId="{6B96E33F-8032-4A29-84C4-EA9B49E4801A}"/>
    <dgm:cxn modelId="{7D652B26-9D70-4321-B5D5-8120A9E703A9}" type="presOf" srcId="{BD73B568-2A6F-4B6D-874E-FEBE373A3034}" destId="{84A044C7-9007-4DB3-8D5A-CC8DE018C429}" srcOrd="0" destOrd="0" presId="urn:microsoft.com/office/officeart/2011/layout/TabList"/>
    <dgm:cxn modelId="{EFD19E50-FE31-4D02-8A9D-A3885DDBF8F0}" type="presOf" srcId="{C887205B-B1D2-4319-B78E-68624C4522EC}" destId="{96ACD058-B3A5-4540-9C6E-42CA6097B0C3}" srcOrd="0" destOrd="0" presId="urn:microsoft.com/office/officeart/2011/layout/TabList"/>
    <dgm:cxn modelId="{0498F9E2-50CB-41E5-9573-09F107FC91F8}" type="presOf" srcId="{348FC5AC-EA12-4B71-B9B5-A6E39A04309B}" destId="{C1F63B96-CBB5-4099-94F6-1EBE981B2926}" srcOrd="0" destOrd="0" presId="urn:microsoft.com/office/officeart/2011/layout/TabList"/>
    <dgm:cxn modelId="{C45E4BE7-39C0-4803-B437-AF2E8471DEBB}" type="presOf" srcId="{8851E28E-A844-48F4-8760-A7E4D28E7441}" destId="{4429A63B-1770-416A-BC38-5AE2BAAC80E7}" srcOrd="0" destOrd="0" presId="urn:microsoft.com/office/officeart/2011/layout/TabList"/>
    <dgm:cxn modelId="{87D90BB6-04DC-46F6-A5D2-C46490DE1936}" type="presOf" srcId="{21489CEF-4758-4D0A-A5B8-60E3C2943369}" destId="{C84E789F-DDC0-498C-95E0-278DE4DEE16A}" srcOrd="0" destOrd="0" presId="urn:microsoft.com/office/officeart/2011/layout/TabList"/>
    <dgm:cxn modelId="{25CE0412-198E-408C-91C0-FE95CDD82DE0}" srcId="{B416EF24-3AD6-45DD-BBF4-9EA334AD65F1}" destId="{8851E28E-A844-48F4-8760-A7E4D28E7441}" srcOrd="0" destOrd="0" parTransId="{9ECCFBCF-A1AC-427B-B70E-B2E2AEB4E9C3}" sibTransId="{2ABA1B83-9017-4C5E-BFA0-09DEE008E1B9}"/>
    <dgm:cxn modelId="{77329752-DF7E-4BE8-8AA2-29E951580969}" srcId="{34D10F8F-276E-40A5-8ACB-A2943EA0AA31}" destId="{723DC552-DD8E-4263-BC81-31206B7DC107}" srcOrd="6" destOrd="0" parTransId="{62FBDDBC-E9AE-4680-815C-68600F1448AF}" sibTransId="{36B79ED7-B02F-4CC4-B14F-DC9C65105E41}"/>
    <dgm:cxn modelId="{95A3BF02-3101-45F2-8CF1-A1AC0639D612}" type="presOf" srcId="{34D10F8F-276E-40A5-8ACB-A2943EA0AA31}" destId="{CEA07AA8-FFBA-48E6-A4C7-41122F7B60E3}" srcOrd="0" destOrd="0" presId="urn:microsoft.com/office/officeart/2011/layout/TabList"/>
    <dgm:cxn modelId="{4C551D59-0AB1-45AD-86F3-6D6D0F2E6E24}" srcId="{34D10F8F-276E-40A5-8ACB-A2943EA0AA31}" destId="{27F5B0FF-3FCB-4727-9C96-D3069539649A}" srcOrd="7" destOrd="0" parTransId="{8B1B72EE-870F-4556-9F3A-0C9BE8EE0592}" sibTransId="{A1BB2A2B-C813-4069-A940-9DE6A10D5B24}"/>
    <dgm:cxn modelId="{F353EB2B-D344-4375-A582-7EEFF5D22A94}" srcId="{34D10F8F-276E-40A5-8ACB-A2943EA0AA31}" destId="{5B409B06-8B65-4FF0-B18C-AC74CA3A26E2}" srcOrd="8" destOrd="0" parTransId="{B77F2A2B-310A-4857-BB44-F7252DF609F8}" sibTransId="{3CD5FFD5-79E2-45CF-9988-36A134239BA8}"/>
    <dgm:cxn modelId="{69D726D0-16CE-4905-9244-4FC9AE8D65B9}" type="presOf" srcId="{B416EF24-3AD6-45DD-BBF4-9EA334AD65F1}" destId="{1A5A7369-08AE-48CF-97C5-8DA78DB53EB1}" srcOrd="0" destOrd="0" presId="urn:microsoft.com/office/officeart/2011/layout/TabList"/>
    <dgm:cxn modelId="{C6F468F0-CC55-4E4A-ABAD-E0C496375E79}" type="presOf" srcId="{BB957DD2-CF69-4B1A-9F6E-4AFA57A44DC2}" destId="{FFEA175E-C372-4D36-A637-B2213CBCEEA7}" srcOrd="0" destOrd="0" presId="urn:microsoft.com/office/officeart/2011/layout/TabList"/>
    <dgm:cxn modelId="{00FEC8C4-915B-4F14-9D47-F02F2413F80F}" srcId="{34D10F8F-276E-40A5-8ACB-A2943EA0AA31}" destId="{B416EF24-3AD6-45DD-BBF4-9EA334AD65F1}" srcOrd="4" destOrd="0" parTransId="{1AC6F5D8-99B0-4A82-8667-AAC5CE7D4630}" sibTransId="{A2F8DDCA-6E2D-4FED-B5E7-37DAA77C34E4}"/>
    <dgm:cxn modelId="{4352FFFD-CC56-41CB-BAF3-E6E5CD69A768}" type="presOf" srcId="{2C0FFADB-BB0F-44D0-963B-2DC178545812}" destId="{B22D8840-90BA-4454-9385-A2F489975A90}" srcOrd="0" destOrd="0" presId="urn:microsoft.com/office/officeart/2011/layout/TabList"/>
    <dgm:cxn modelId="{983824C6-EE3F-47B7-9F34-7F40AC367B73}" type="presOf" srcId="{5B409B06-8B65-4FF0-B18C-AC74CA3A26E2}" destId="{3489756A-E5B1-44F3-8BE1-1BBDB7F5B4B1}" srcOrd="0" destOrd="0" presId="urn:microsoft.com/office/officeart/2011/layout/TabList"/>
    <dgm:cxn modelId="{A6BFDB5C-1298-470A-9E88-4A5688B26ADC}" srcId="{34D10F8F-276E-40A5-8ACB-A2943EA0AA31}" destId="{47D76095-4493-4A25-A71C-3BD576BACBD1}" srcOrd="5" destOrd="0" parTransId="{3D319861-867C-4F9F-9881-E2114D9D55AA}" sibTransId="{A83D73BD-D0AE-41C8-8B94-CF6CF0D1B049}"/>
    <dgm:cxn modelId="{C5611A4C-842A-4600-945B-3F46471B623B}" srcId="{348FC5AC-EA12-4B71-B9B5-A6E39A04309B}" destId="{A29EF3E3-2573-4315-B60B-187295631DE8}" srcOrd="0" destOrd="0" parTransId="{9E4705E6-4D10-4040-AEE3-4652A8D34461}" sibTransId="{C7250820-A74A-4BB4-BC93-6C94B2186712}"/>
    <dgm:cxn modelId="{94482724-A076-4458-8B84-B92F85E35323}" srcId="{34D10F8F-276E-40A5-8ACB-A2943EA0AA31}" destId="{2C0FFADB-BB0F-44D0-963B-2DC178545812}" srcOrd="9" destOrd="0" parTransId="{D2C52898-068D-49F8-B05D-02336E97ACA3}" sibTransId="{A2A71691-642F-4540-A015-0D24652096AF}"/>
    <dgm:cxn modelId="{6F1F1F50-B826-46A4-8AE1-0B6416AE064A}" type="presOf" srcId="{723DC552-DD8E-4263-BC81-31206B7DC107}" destId="{14EA6612-BD79-4C3A-ABB7-F59D8F0375FE}" srcOrd="0" destOrd="0" presId="urn:microsoft.com/office/officeart/2011/layout/TabList"/>
    <dgm:cxn modelId="{46235CE4-8501-40D8-B7CB-0539B9F30B30}" type="presParOf" srcId="{CEA07AA8-FFBA-48E6-A4C7-41122F7B60E3}" destId="{1AA7D1AA-C46D-4B85-A8F5-F8F703526F08}" srcOrd="0" destOrd="0" presId="urn:microsoft.com/office/officeart/2011/layout/TabList"/>
    <dgm:cxn modelId="{D933A3D3-DBCE-4759-9BEA-34C5A345A9EC}" type="presParOf" srcId="{1AA7D1AA-C46D-4B85-A8F5-F8F703526F08}" destId="{53C9021B-9457-47B8-8CBD-E9079D54F2F9}" srcOrd="0" destOrd="0" presId="urn:microsoft.com/office/officeart/2011/layout/TabList"/>
    <dgm:cxn modelId="{EC8F9DB7-9414-47FC-B338-B2BDC62803B9}" type="presParOf" srcId="{1AA7D1AA-C46D-4B85-A8F5-F8F703526F08}" destId="{E5C54691-5BEA-4FB8-93CA-BE746FB5B1B2}" srcOrd="1" destOrd="0" presId="urn:microsoft.com/office/officeart/2011/layout/TabList"/>
    <dgm:cxn modelId="{4BB10160-F8DD-44A1-BC15-4110F3E210AB}" type="presParOf" srcId="{1AA7D1AA-C46D-4B85-A8F5-F8F703526F08}" destId="{31C3FCB6-01EB-40FD-9141-A7205A876074}" srcOrd="2" destOrd="0" presId="urn:microsoft.com/office/officeart/2011/layout/TabList"/>
    <dgm:cxn modelId="{3BE4A509-9AF8-419B-B5C3-06912A427472}" type="presParOf" srcId="{CEA07AA8-FFBA-48E6-A4C7-41122F7B60E3}" destId="{FDAEB483-8A9F-44AC-A10B-555329FC75AB}" srcOrd="1" destOrd="0" presId="urn:microsoft.com/office/officeart/2011/layout/TabList"/>
    <dgm:cxn modelId="{2BB1F8BD-E180-4B19-BB34-0E5C547BE2B7}" type="presParOf" srcId="{CEA07AA8-FFBA-48E6-A4C7-41122F7B60E3}" destId="{EA95414C-C36F-4407-8EFE-BEB633FEB924}" srcOrd="2" destOrd="0" presId="urn:microsoft.com/office/officeart/2011/layout/TabList"/>
    <dgm:cxn modelId="{C2B36E83-3071-465B-800B-9B2BA561D77A}" type="presParOf" srcId="{EA95414C-C36F-4407-8EFE-BEB633FEB924}" destId="{6B45B9DC-586A-4413-AB0A-385B2A1C7BD3}" srcOrd="0" destOrd="0" presId="urn:microsoft.com/office/officeart/2011/layout/TabList"/>
    <dgm:cxn modelId="{184EE5E8-6BFA-420D-98C6-B0CFAE68E5A7}" type="presParOf" srcId="{EA95414C-C36F-4407-8EFE-BEB633FEB924}" destId="{C1F63B96-CBB5-4099-94F6-1EBE981B2926}" srcOrd="1" destOrd="0" presId="urn:microsoft.com/office/officeart/2011/layout/TabList"/>
    <dgm:cxn modelId="{3DDE0AC8-3540-4637-8BC7-3874751D168C}" type="presParOf" srcId="{EA95414C-C36F-4407-8EFE-BEB633FEB924}" destId="{44705B19-9712-441F-9C25-FB309AF02E9F}" srcOrd="2" destOrd="0" presId="urn:microsoft.com/office/officeart/2011/layout/TabList"/>
    <dgm:cxn modelId="{E5B2EAA1-B868-439B-A80D-80521627B5D7}" type="presParOf" srcId="{CEA07AA8-FFBA-48E6-A4C7-41122F7B60E3}" destId="{CDF7540E-C117-4659-9271-5903165F06CC}" srcOrd="3" destOrd="0" presId="urn:microsoft.com/office/officeart/2011/layout/TabList"/>
    <dgm:cxn modelId="{0448BE7D-25F9-43FD-9F9F-71D84E72CDFE}" type="presParOf" srcId="{CEA07AA8-FFBA-48E6-A4C7-41122F7B60E3}" destId="{3BA61B9C-8853-4BC5-BAE5-E4F4E1FC573D}" srcOrd="4" destOrd="0" presId="urn:microsoft.com/office/officeart/2011/layout/TabList"/>
    <dgm:cxn modelId="{F8F3041C-5504-4832-9D97-0186036530BA}" type="presParOf" srcId="{3BA61B9C-8853-4BC5-BAE5-E4F4E1FC573D}" destId="{10E24EC1-89DA-470F-A29C-B610BA189FDF}" srcOrd="0" destOrd="0" presId="urn:microsoft.com/office/officeart/2011/layout/TabList"/>
    <dgm:cxn modelId="{5256CD9E-0B67-459E-AF62-E3AB424945B8}" type="presParOf" srcId="{3BA61B9C-8853-4BC5-BAE5-E4F4E1FC573D}" destId="{FFEA175E-C372-4D36-A637-B2213CBCEEA7}" srcOrd="1" destOrd="0" presId="urn:microsoft.com/office/officeart/2011/layout/TabList"/>
    <dgm:cxn modelId="{B73D80C6-D1E2-46F7-A48C-D17555A5466A}" type="presParOf" srcId="{3BA61B9C-8853-4BC5-BAE5-E4F4E1FC573D}" destId="{D6B69E3F-982C-488C-B75E-69D135090F4D}" srcOrd="2" destOrd="0" presId="urn:microsoft.com/office/officeart/2011/layout/TabList"/>
    <dgm:cxn modelId="{9EDFA58F-FEBA-47F9-B1C5-C88E7111D5BC}" type="presParOf" srcId="{CEA07AA8-FFBA-48E6-A4C7-41122F7B60E3}" destId="{531F1EBA-D3F6-4D4A-A4DC-DED3F7F1C74E}" srcOrd="5" destOrd="0" presId="urn:microsoft.com/office/officeart/2011/layout/TabList"/>
    <dgm:cxn modelId="{F1506B87-4659-4F0F-B156-CD63B79B12F9}" type="presParOf" srcId="{CEA07AA8-FFBA-48E6-A4C7-41122F7B60E3}" destId="{B7ECEA26-BFBB-401B-BCC8-EB83749E6841}" srcOrd="6" destOrd="0" presId="urn:microsoft.com/office/officeart/2011/layout/TabList"/>
    <dgm:cxn modelId="{8D34675C-1817-4A40-B37E-86FA3245B88F}" type="presParOf" srcId="{B7ECEA26-BFBB-401B-BCC8-EB83749E6841}" destId="{34FFC2D9-0E09-4346-9387-89CC96495BBA}" srcOrd="0" destOrd="0" presId="urn:microsoft.com/office/officeart/2011/layout/TabList"/>
    <dgm:cxn modelId="{AF653532-23A8-4728-A46C-BF00E7AB2883}" type="presParOf" srcId="{B7ECEA26-BFBB-401B-BCC8-EB83749E6841}" destId="{C84E789F-DDC0-498C-95E0-278DE4DEE16A}" srcOrd="1" destOrd="0" presId="urn:microsoft.com/office/officeart/2011/layout/TabList"/>
    <dgm:cxn modelId="{62A33195-EEAE-42D8-B7E5-E6426B701988}" type="presParOf" srcId="{B7ECEA26-BFBB-401B-BCC8-EB83749E6841}" destId="{927A3676-D6D2-496B-94A3-0F0FFA7A2ADB}" srcOrd="2" destOrd="0" presId="urn:microsoft.com/office/officeart/2011/layout/TabList"/>
    <dgm:cxn modelId="{FBFA4993-BEEB-4369-9044-6170406A7B02}" type="presParOf" srcId="{CEA07AA8-FFBA-48E6-A4C7-41122F7B60E3}" destId="{7CAA94B6-E59B-4B05-821D-9506FDA3922E}" srcOrd="7" destOrd="0" presId="urn:microsoft.com/office/officeart/2011/layout/TabList"/>
    <dgm:cxn modelId="{EA26876C-0A83-4AD9-924A-1AE1E6498C7F}" type="presParOf" srcId="{CEA07AA8-FFBA-48E6-A4C7-41122F7B60E3}" destId="{0B019711-EEF1-4E14-8DF9-D460E6C61CAD}" srcOrd="8" destOrd="0" presId="urn:microsoft.com/office/officeart/2011/layout/TabList"/>
    <dgm:cxn modelId="{18676FB2-CEE9-459B-A1DB-AD191342CFE2}" type="presParOf" srcId="{0B019711-EEF1-4E14-8DF9-D460E6C61CAD}" destId="{4429A63B-1770-416A-BC38-5AE2BAAC80E7}" srcOrd="0" destOrd="0" presId="urn:microsoft.com/office/officeart/2011/layout/TabList"/>
    <dgm:cxn modelId="{6AA449DD-9749-4EC5-8DF7-4494B11DB358}" type="presParOf" srcId="{0B019711-EEF1-4E14-8DF9-D460E6C61CAD}" destId="{1A5A7369-08AE-48CF-97C5-8DA78DB53EB1}" srcOrd="1" destOrd="0" presId="urn:microsoft.com/office/officeart/2011/layout/TabList"/>
    <dgm:cxn modelId="{9041F8B5-3B88-4D41-BDA9-785BC4899184}" type="presParOf" srcId="{0B019711-EEF1-4E14-8DF9-D460E6C61CAD}" destId="{48E1D455-05B0-49C4-9F93-46E240D0E36D}" srcOrd="2" destOrd="0" presId="urn:microsoft.com/office/officeart/2011/layout/TabList"/>
    <dgm:cxn modelId="{865B5506-89BE-4A37-B592-DB0D68C12463}" type="presParOf" srcId="{CEA07AA8-FFBA-48E6-A4C7-41122F7B60E3}" destId="{CC82F7A2-782B-4A82-8BF0-0EB2930C9EBB}" srcOrd="9" destOrd="0" presId="urn:microsoft.com/office/officeart/2011/layout/TabList"/>
    <dgm:cxn modelId="{84C68CD9-F582-458E-AF0A-8CA74CE3C478}" type="presParOf" srcId="{CEA07AA8-FFBA-48E6-A4C7-41122F7B60E3}" destId="{2390313C-49A9-4AAA-9CE3-17762DE3BD77}" srcOrd="10" destOrd="0" presId="urn:microsoft.com/office/officeart/2011/layout/TabList"/>
    <dgm:cxn modelId="{8C9D6AF1-59A7-411A-A0FA-E72280D72884}" type="presParOf" srcId="{2390313C-49A9-4AAA-9CE3-17762DE3BD77}" destId="{96ACD058-B3A5-4540-9C6E-42CA6097B0C3}" srcOrd="0" destOrd="0" presId="urn:microsoft.com/office/officeart/2011/layout/TabList"/>
    <dgm:cxn modelId="{9607AA23-9C9D-4051-8C19-057EBB8B1C9F}" type="presParOf" srcId="{2390313C-49A9-4AAA-9CE3-17762DE3BD77}" destId="{93752CFD-324E-47D3-9F61-D2D1E97A5428}" srcOrd="1" destOrd="0" presId="urn:microsoft.com/office/officeart/2011/layout/TabList"/>
    <dgm:cxn modelId="{D7C9213C-FE83-43B5-B77D-68A7ED922FF0}" type="presParOf" srcId="{2390313C-49A9-4AAA-9CE3-17762DE3BD77}" destId="{5B2AB39C-FE20-44D8-98EA-B60401E8FF8A}" srcOrd="2" destOrd="0" presId="urn:microsoft.com/office/officeart/2011/layout/TabList"/>
    <dgm:cxn modelId="{98456A0E-4102-4C5B-9753-900AF0FBDDF8}" type="presParOf" srcId="{CEA07AA8-FFBA-48E6-A4C7-41122F7B60E3}" destId="{E5610F88-2A6B-4DD8-9833-6E951B6364A3}" srcOrd="11" destOrd="0" presId="urn:microsoft.com/office/officeart/2011/layout/TabList"/>
    <dgm:cxn modelId="{76318C94-1493-4540-A094-8199F654562F}" type="presParOf" srcId="{CEA07AA8-FFBA-48E6-A4C7-41122F7B60E3}" destId="{412643A3-5E74-4426-9541-1316A2E1A361}" srcOrd="12" destOrd="0" presId="urn:microsoft.com/office/officeart/2011/layout/TabList"/>
    <dgm:cxn modelId="{0BD515B9-36B3-4D8D-8649-A1992F77EE72}" type="presParOf" srcId="{412643A3-5E74-4426-9541-1316A2E1A361}" destId="{84A044C7-9007-4DB3-8D5A-CC8DE018C429}" srcOrd="0" destOrd="0" presId="urn:microsoft.com/office/officeart/2011/layout/TabList"/>
    <dgm:cxn modelId="{A04AA60C-4086-4669-A5DE-368FB1C6B8AE}" type="presParOf" srcId="{412643A3-5E74-4426-9541-1316A2E1A361}" destId="{14EA6612-BD79-4C3A-ABB7-F59D8F0375FE}" srcOrd="1" destOrd="0" presId="urn:microsoft.com/office/officeart/2011/layout/TabList"/>
    <dgm:cxn modelId="{116F44EB-39CD-4E9E-AC28-9E51207732DE}" type="presParOf" srcId="{412643A3-5E74-4426-9541-1316A2E1A361}" destId="{26A8C8C4-7EA4-4188-B721-9D3DCAE8A979}" srcOrd="2" destOrd="0" presId="urn:microsoft.com/office/officeart/2011/layout/TabList"/>
    <dgm:cxn modelId="{62DF610D-C9EE-4D74-875C-AC0A467CD800}" type="presParOf" srcId="{CEA07AA8-FFBA-48E6-A4C7-41122F7B60E3}" destId="{69925947-36D6-44D5-A0B5-D8D3ACF5880C}" srcOrd="13" destOrd="0" presId="urn:microsoft.com/office/officeart/2011/layout/TabList"/>
    <dgm:cxn modelId="{5534F1B1-0C30-4F6F-9E25-81E114EC4A39}" type="presParOf" srcId="{CEA07AA8-FFBA-48E6-A4C7-41122F7B60E3}" destId="{9C9DA6C0-E54D-4A23-B30A-E3FEC9F92ED5}" srcOrd="14" destOrd="0" presId="urn:microsoft.com/office/officeart/2011/layout/TabList"/>
    <dgm:cxn modelId="{73B08988-300D-428C-AD17-A5D92B798A2A}" type="presParOf" srcId="{9C9DA6C0-E54D-4A23-B30A-E3FEC9F92ED5}" destId="{58835AC3-A78B-42E3-BD93-67A62DF29EA6}" srcOrd="0" destOrd="0" presId="urn:microsoft.com/office/officeart/2011/layout/TabList"/>
    <dgm:cxn modelId="{1CCEF92E-B3F5-46FF-BF4E-0F87D056B8FB}" type="presParOf" srcId="{9C9DA6C0-E54D-4A23-B30A-E3FEC9F92ED5}" destId="{01FA1222-F79E-4175-9595-D02DF24138B0}" srcOrd="1" destOrd="0" presId="urn:microsoft.com/office/officeart/2011/layout/TabList"/>
    <dgm:cxn modelId="{EB7FB576-196C-466F-9E9F-4DF82E3E1DBB}" type="presParOf" srcId="{9C9DA6C0-E54D-4A23-B30A-E3FEC9F92ED5}" destId="{ACE7C7C9-A8AD-4595-A8FF-39668D04D7B2}" srcOrd="2" destOrd="0" presId="urn:microsoft.com/office/officeart/2011/layout/TabList"/>
    <dgm:cxn modelId="{84959A43-C032-4703-9382-E72C0DBEB76D}" type="presParOf" srcId="{CEA07AA8-FFBA-48E6-A4C7-41122F7B60E3}" destId="{295EFA6D-D63F-4174-936B-233D9F947D1C}" srcOrd="15" destOrd="0" presId="urn:microsoft.com/office/officeart/2011/layout/TabList"/>
    <dgm:cxn modelId="{4F36AB0C-5923-45A8-AD87-19E59DBFB596}" type="presParOf" srcId="{CEA07AA8-FFBA-48E6-A4C7-41122F7B60E3}" destId="{00871BC1-D94F-4BCD-931F-43BE353EC7DC}" srcOrd="16" destOrd="0" presId="urn:microsoft.com/office/officeart/2011/layout/TabList"/>
    <dgm:cxn modelId="{60768F7A-FEB8-4CA4-BBCD-AD56BAD9733D}" type="presParOf" srcId="{00871BC1-D94F-4BCD-931F-43BE353EC7DC}" destId="{03439413-7AE3-4F7E-A677-F1CE729E8AD1}" srcOrd="0" destOrd="0" presId="urn:microsoft.com/office/officeart/2011/layout/TabList"/>
    <dgm:cxn modelId="{3E58F97B-2742-44C5-9A0E-0C87A95E4434}" type="presParOf" srcId="{00871BC1-D94F-4BCD-931F-43BE353EC7DC}" destId="{3489756A-E5B1-44F3-8BE1-1BBDB7F5B4B1}" srcOrd="1" destOrd="0" presId="urn:microsoft.com/office/officeart/2011/layout/TabList"/>
    <dgm:cxn modelId="{8BFD3FC7-CB42-4EA7-816F-25EA8E3F3FA2}" type="presParOf" srcId="{00871BC1-D94F-4BCD-931F-43BE353EC7DC}" destId="{2EF856C7-B9CE-4909-A8A4-44763510D4A5}" srcOrd="2" destOrd="0" presId="urn:microsoft.com/office/officeart/2011/layout/TabList"/>
    <dgm:cxn modelId="{3F7B1190-13B9-4756-87DC-4637FA1A1B18}" type="presParOf" srcId="{CEA07AA8-FFBA-48E6-A4C7-41122F7B60E3}" destId="{CF698254-3209-400D-8980-E5978E57708A}" srcOrd="17" destOrd="0" presId="urn:microsoft.com/office/officeart/2011/layout/TabList"/>
    <dgm:cxn modelId="{91318C20-2BA6-4D41-8F70-EF9577AB0484}" type="presParOf" srcId="{CEA07AA8-FFBA-48E6-A4C7-41122F7B60E3}" destId="{3AF1DE7D-0FD8-4E76-AF24-4447CC348E97}" srcOrd="18" destOrd="0" presId="urn:microsoft.com/office/officeart/2011/layout/TabList"/>
    <dgm:cxn modelId="{3EFC6CE9-25F7-4F85-95BB-059CB7C73594}" type="presParOf" srcId="{3AF1DE7D-0FD8-4E76-AF24-4447CC348E97}" destId="{BEBFA796-D31E-4D35-8078-CB187FDECA9E}" srcOrd="0" destOrd="0" presId="urn:microsoft.com/office/officeart/2011/layout/TabList"/>
    <dgm:cxn modelId="{B9C10439-1B1B-4F64-9DBE-4B69B9850C69}" type="presParOf" srcId="{3AF1DE7D-0FD8-4E76-AF24-4447CC348E97}" destId="{B22D8840-90BA-4454-9385-A2F489975A90}" srcOrd="1" destOrd="0" presId="urn:microsoft.com/office/officeart/2011/layout/TabList"/>
    <dgm:cxn modelId="{EDC3BB14-EEE4-4018-A0D4-73C52664AF7D}" type="presParOf" srcId="{3AF1DE7D-0FD8-4E76-AF24-4447CC348E97}" destId="{286EA41D-2ACA-46F8-9551-71D7CD10F1F7}"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EA41D-2ACA-46F8-9551-71D7CD10F1F7}">
      <dsp:nvSpPr>
        <dsp:cNvPr id="0" name=""/>
        <dsp:cNvSpPr/>
      </dsp:nvSpPr>
      <dsp:spPr>
        <a:xfrm>
          <a:off x="0" y="6758238"/>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F856C7-B9CE-4909-A8A4-44763510D4A5}">
      <dsp:nvSpPr>
        <dsp:cNvPr id="0" name=""/>
        <dsp:cNvSpPr/>
      </dsp:nvSpPr>
      <dsp:spPr>
        <a:xfrm>
          <a:off x="0" y="6079181"/>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E7C7C9-A8AD-4595-A8FF-39668D04D7B2}">
      <dsp:nvSpPr>
        <dsp:cNvPr id="0" name=""/>
        <dsp:cNvSpPr/>
      </dsp:nvSpPr>
      <dsp:spPr>
        <a:xfrm>
          <a:off x="0" y="5400124"/>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6A8C8C4-7EA4-4188-B721-9D3DCAE8A979}">
      <dsp:nvSpPr>
        <dsp:cNvPr id="0" name=""/>
        <dsp:cNvSpPr/>
      </dsp:nvSpPr>
      <dsp:spPr>
        <a:xfrm>
          <a:off x="0" y="4721068"/>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2AB39C-FE20-44D8-98EA-B60401E8FF8A}">
      <dsp:nvSpPr>
        <dsp:cNvPr id="0" name=""/>
        <dsp:cNvSpPr/>
      </dsp:nvSpPr>
      <dsp:spPr>
        <a:xfrm>
          <a:off x="0" y="4042011"/>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8E1D455-05B0-49C4-9F93-46E240D0E36D}">
      <dsp:nvSpPr>
        <dsp:cNvPr id="0" name=""/>
        <dsp:cNvSpPr/>
      </dsp:nvSpPr>
      <dsp:spPr>
        <a:xfrm>
          <a:off x="0" y="3362954"/>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A3676-D6D2-496B-94A3-0F0FFA7A2ADB}">
      <dsp:nvSpPr>
        <dsp:cNvPr id="0" name=""/>
        <dsp:cNvSpPr/>
      </dsp:nvSpPr>
      <dsp:spPr>
        <a:xfrm>
          <a:off x="0" y="2683898"/>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6B69E3F-982C-488C-B75E-69D135090F4D}">
      <dsp:nvSpPr>
        <dsp:cNvPr id="0" name=""/>
        <dsp:cNvSpPr/>
      </dsp:nvSpPr>
      <dsp:spPr>
        <a:xfrm>
          <a:off x="0" y="2004841"/>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4705B19-9712-441F-9C25-FB309AF02E9F}">
      <dsp:nvSpPr>
        <dsp:cNvPr id="0" name=""/>
        <dsp:cNvSpPr/>
      </dsp:nvSpPr>
      <dsp:spPr>
        <a:xfrm>
          <a:off x="0" y="1325785"/>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1C3FCB6-01EB-40FD-9141-A7205A876074}">
      <dsp:nvSpPr>
        <dsp:cNvPr id="0" name=""/>
        <dsp:cNvSpPr/>
      </dsp:nvSpPr>
      <dsp:spPr>
        <a:xfrm>
          <a:off x="0" y="646728"/>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3C9021B-9457-47B8-8CBD-E9079D54F2F9}">
      <dsp:nvSpPr>
        <dsp:cNvPr id="0" name=""/>
        <dsp:cNvSpPr/>
      </dsp:nvSpPr>
      <dsp:spPr>
        <a:xfrm>
          <a:off x="2686507" y="7"/>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dirty="0" smtClean="0"/>
            <a:t>Dyrell Foster, College President</a:t>
          </a:r>
          <a:endParaRPr lang="en-US" sz="1900" kern="1200" dirty="0"/>
        </a:p>
      </dsp:txBody>
      <dsp:txXfrm>
        <a:off x="2686507" y="7"/>
        <a:ext cx="7646212" cy="646720"/>
      </dsp:txXfrm>
    </dsp:sp>
    <dsp:sp modelId="{E5C54691-5BEA-4FB8-93CA-BE746FB5B1B2}">
      <dsp:nvSpPr>
        <dsp:cNvPr id="0" name=""/>
        <dsp:cNvSpPr/>
      </dsp:nvSpPr>
      <dsp:spPr>
        <a:xfrm>
          <a:off x="0" y="7"/>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Welcome &amp; Announcements </a:t>
          </a:r>
        </a:p>
      </dsp:txBody>
      <dsp:txXfrm>
        <a:off x="31576" y="31583"/>
        <a:ext cx="2623355" cy="615144"/>
      </dsp:txXfrm>
    </dsp:sp>
    <dsp:sp modelId="{6B45B9DC-586A-4413-AB0A-385B2A1C7BD3}">
      <dsp:nvSpPr>
        <dsp:cNvPr id="0" name=""/>
        <dsp:cNvSpPr/>
      </dsp:nvSpPr>
      <dsp:spPr>
        <a:xfrm>
          <a:off x="2686507" y="679064"/>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smtClean="0"/>
            <a:t>Lara Wiedemeier, LPCSG President</a:t>
          </a:r>
          <a:endParaRPr lang="en-US" sz="1900" kern="1200" dirty="0"/>
        </a:p>
      </dsp:txBody>
      <dsp:txXfrm>
        <a:off x="2686507" y="679064"/>
        <a:ext cx="7646212" cy="646720"/>
      </dsp:txXfrm>
    </dsp:sp>
    <dsp:sp modelId="{C1F63B96-CBB5-4099-94F6-1EBE981B2926}">
      <dsp:nvSpPr>
        <dsp:cNvPr id="0" name=""/>
        <dsp:cNvSpPr/>
      </dsp:nvSpPr>
      <dsp:spPr>
        <a:xfrm>
          <a:off x="0" y="679064"/>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LPCSG </a:t>
          </a:r>
          <a:r>
            <a:rPr lang="en-US" sz="1900" kern="1200" dirty="0"/>
            <a:t>Updated </a:t>
          </a:r>
        </a:p>
      </dsp:txBody>
      <dsp:txXfrm>
        <a:off x="31576" y="710640"/>
        <a:ext cx="2623355" cy="615144"/>
      </dsp:txXfrm>
    </dsp:sp>
    <dsp:sp modelId="{10E24EC1-89DA-470F-A29C-B610BA189FDF}">
      <dsp:nvSpPr>
        <dsp:cNvPr id="0" name=""/>
        <dsp:cNvSpPr/>
      </dsp:nvSpPr>
      <dsp:spPr>
        <a:xfrm>
          <a:off x="2686507" y="1358121"/>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dirty="0" smtClean="0"/>
            <a:t>Kristina Whalen, Vice President Academic Services</a:t>
          </a:r>
          <a:endParaRPr lang="en-US" sz="1900" kern="1200" dirty="0"/>
        </a:p>
      </dsp:txBody>
      <dsp:txXfrm>
        <a:off x="2686507" y="1358121"/>
        <a:ext cx="7646212" cy="646720"/>
      </dsp:txXfrm>
    </dsp:sp>
    <dsp:sp modelId="{FFEA175E-C372-4D36-A637-B2213CBCEEA7}">
      <dsp:nvSpPr>
        <dsp:cNvPr id="0" name=""/>
        <dsp:cNvSpPr/>
      </dsp:nvSpPr>
      <dsp:spPr>
        <a:xfrm>
          <a:off x="0" y="1358121"/>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Tenured Faculty </a:t>
          </a:r>
          <a:endParaRPr lang="en-US" sz="1900" kern="1200" dirty="0"/>
        </a:p>
      </dsp:txBody>
      <dsp:txXfrm>
        <a:off x="31576" y="1389697"/>
        <a:ext cx="2623355" cy="615144"/>
      </dsp:txXfrm>
    </dsp:sp>
    <dsp:sp modelId="{34FFC2D9-0E09-4346-9387-89CC96495BBA}">
      <dsp:nvSpPr>
        <dsp:cNvPr id="0" name=""/>
        <dsp:cNvSpPr/>
      </dsp:nvSpPr>
      <dsp:spPr>
        <a:xfrm>
          <a:off x="2686507" y="2037177"/>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dirty="0" smtClean="0"/>
            <a:t>Anette Raichbart, Vice President Administrative Services</a:t>
          </a:r>
          <a:endParaRPr lang="en-US" sz="1900" kern="1200" dirty="0"/>
        </a:p>
      </dsp:txBody>
      <dsp:txXfrm>
        <a:off x="2686507" y="2037177"/>
        <a:ext cx="7646212" cy="646720"/>
      </dsp:txXfrm>
    </dsp:sp>
    <dsp:sp modelId="{C84E789F-DDC0-498C-95E0-278DE4DEE16A}">
      <dsp:nvSpPr>
        <dsp:cNvPr id="0" name=""/>
        <dsp:cNvSpPr/>
      </dsp:nvSpPr>
      <dsp:spPr>
        <a:xfrm>
          <a:off x="0" y="2037177"/>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smtClean="0"/>
            <a:t>Budget Update</a:t>
          </a:r>
          <a:endParaRPr lang="en-US" sz="1900" kern="1200" dirty="0"/>
        </a:p>
      </dsp:txBody>
      <dsp:txXfrm>
        <a:off x="31576" y="2068753"/>
        <a:ext cx="2623355" cy="615144"/>
      </dsp:txXfrm>
    </dsp:sp>
    <dsp:sp modelId="{4429A63B-1770-416A-BC38-5AE2BAAC80E7}">
      <dsp:nvSpPr>
        <dsp:cNvPr id="0" name=""/>
        <dsp:cNvSpPr/>
      </dsp:nvSpPr>
      <dsp:spPr>
        <a:xfrm>
          <a:off x="2686507" y="2716234"/>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dirty="0" smtClean="0"/>
            <a:t>Owen Letcher, Vice Chancellor Facilities and Bond</a:t>
          </a:r>
          <a:endParaRPr lang="en-US" sz="1900" kern="1200" dirty="0"/>
        </a:p>
      </dsp:txBody>
      <dsp:txXfrm>
        <a:off x="2686507" y="2716234"/>
        <a:ext cx="7646212" cy="646720"/>
      </dsp:txXfrm>
    </dsp:sp>
    <dsp:sp modelId="{1A5A7369-08AE-48CF-97C5-8DA78DB53EB1}">
      <dsp:nvSpPr>
        <dsp:cNvPr id="0" name=""/>
        <dsp:cNvSpPr/>
      </dsp:nvSpPr>
      <dsp:spPr>
        <a:xfrm>
          <a:off x="0" y="2716234"/>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smtClean="0"/>
            <a:t>Student </a:t>
          </a:r>
          <a:r>
            <a:rPr lang="en-US" sz="1900" kern="1200" dirty="0" smtClean="0"/>
            <a:t>Housing </a:t>
          </a:r>
          <a:endParaRPr lang="en-US" sz="1900" kern="1200" dirty="0"/>
        </a:p>
      </dsp:txBody>
      <dsp:txXfrm>
        <a:off x="31576" y="2747810"/>
        <a:ext cx="2623355" cy="615144"/>
      </dsp:txXfrm>
    </dsp:sp>
    <dsp:sp modelId="{96ACD058-B3A5-4540-9C6E-42CA6097B0C3}">
      <dsp:nvSpPr>
        <dsp:cNvPr id="0" name=""/>
        <dsp:cNvSpPr/>
      </dsp:nvSpPr>
      <dsp:spPr>
        <a:xfrm>
          <a:off x="2686507" y="3395291"/>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dirty="0" smtClean="0"/>
            <a:t>Ann Kroll, Project Planner /Manager for LPC</a:t>
          </a:r>
          <a:endParaRPr lang="en-US" sz="1900" kern="1200" dirty="0"/>
        </a:p>
      </dsp:txBody>
      <dsp:txXfrm>
        <a:off x="2686507" y="3395291"/>
        <a:ext cx="7646212" cy="646720"/>
      </dsp:txXfrm>
    </dsp:sp>
    <dsp:sp modelId="{93752CFD-324E-47D3-9F61-D2D1E97A5428}">
      <dsp:nvSpPr>
        <dsp:cNvPr id="0" name=""/>
        <dsp:cNvSpPr/>
      </dsp:nvSpPr>
      <dsp:spPr>
        <a:xfrm>
          <a:off x="0" y="3395291"/>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Facilities Update</a:t>
          </a:r>
          <a:endParaRPr lang="en-US" sz="1900" kern="1200" dirty="0"/>
        </a:p>
      </dsp:txBody>
      <dsp:txXfrm>
        <a:off x="31576" y="3426867"/>
        <a:ext cx="2623355" cy="615144"/>
      </dsp:txXfrm>
    </dsp:sp>
    <dsp:sp modelId="{84A044C7-9007-4DB3-8D5A-CC8DE018C429}">
      <dsp:nvSpPr>
        <dsp:cNvPr id="0" name=""/>
        <dsp:cNvSpPr/>
      </dsp:nvSpPr>
      <dsp:spPr>
        <a:xfrm>
          <a:off x="2686507" y="4074347"/>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dirty="0" smtClean="0"/>
            <a:t>Kristen Whittaker, Application Services Manager</a:t>
          </a:r>
          <a:endParaRPr lang="en-US" sz="1900" kern="1200" dirty="0"/>
        </a:p>
      </dsp:txBody>
      <dsp:txXfrm>
        <a:off x="2686507" y="4074347"/>
        <a:ext cx="7646212" cy="646720"/>
      </dsp:txXfrm>
    </dsp:sp>
    <dsp:sp modelId="{14EA6612-BD79-4C3A-ABB7-F59D8F0375FE}">
      <dsp:nvSpPr>
        <dsp:cNvPr id="0" name=""/>
        <dsp:cNvSpPr/>
      </dsp:nvSpPr>
      <dsp:spPr>
        <a:xfrm>
          <a:off x="0" y="4074347"/>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My Portal </a:t>
          </a:r>
          <a:endParaRPr lang="en-US" sz="1900" kern="1200" dirty="0"/>
        </a:p>
      </dsp:txBody>
      <dsp:txXfrm>
        <a:off x="31576" y="4105923"/>
        <a:ext cx="2623355" cy="615144"/>
      </dsp:txXfrm>
    </dsp:sp>
    <dsp:sp modelId="{58835AC3-A78B-42E3-BD93-67A62DF29EA6}">
      <dsp:nvSpPr>
        <dsp:cNvPr id="0" name=""/>
        <dsp:cNvSpPr/>
      </dsp:nvSpPr>
      <dsp:spPr>
        <a:xfrm>
          <a:off x="2686507" y="4753404"/>
          <a:ext cx="7646212" cy="64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n-US" sz="1900" kern="1200" dirty="0" smtClean="0"/>
            <a:t>Rajinder Samra, Director of Planning, and Institutional Effectiveness </a:t>
          </a:r>
          <a:endParaRPr lang="en-US" sz="1900" kern="1200" dirty="0"/>
        </a:p>
      </dsp:txBody>
      <dsp:txXfrm>
        <a:off x="2686507" y="4753404"/>
        <a:ext cx="7646212" cy="646720"/>
      </dsp:txXfrm>
    </dsp:sp>
    <dsp:sp modelId="{01FA1222-F79E-4175-9595-D02DF24138B0}">
      <dsp:nvSpPr>
        <dsp:cNvPr id="0" name=""/>
        <dsp:cNvSpPr/>
      </dsp:nvSpPr>
      <dsp:spPr>
        <a:xfrm>
          <a:off x="0" y="4753404"/>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High School Completions </a:t>
          </a:r>
          <a:endParaRPr lang="en-US" sz="1900" kern="1200" dirty="0"/>
        </a:p>
      </dsp:txBody>
      <dsp:txXfrm>
        <a:off x="31576" y="4784980"/>
        <a:ext cx="2623355" cy="615144"/>
      </dsp:txXfrm>
    </dsp:sp>
    <dsp:sp modelId="{03439413-7AE3-4F7E-A677-F1CE729E8AD1}">
      <dsp:nvSpPr>
        <dsp:cNvPr id="0" name=""/>
        <dsp:cNvSpPr/>
      </dsp:nvSpPr>
      <dsp:spPr>
        <a:xfrm>
          <a:off x="2686507" y="5432460"/>
          <a:ext cx="7646212" cy="646720"/>
        </a:xfrm>
        <a:prstGeom prst="rect">
          <a:avLst/>
        </a:prstGeom>
        <a:noFill/>
        <a:ln>
          <a:noFill/>
        </a:ln>
        <a:effectLst/>
      </dsp:spPr>
      <dsp:style>
        <a:lnRef idx="0">
          <a:scrgbClr r="0" g="0" b="0"/>
        </a:lnRef>
        <a:fillRef idx="0">
          <a:scrgbClr r="0" g="0" b="0"/>
        </a:fillRef>
        <a:effectRef idx="0">
          <a:scrgbClr r="0" g="0" b="0"/>
        </a:effectRef>
        <a:fontRef idx="minor"/>
      </dsp:style>
    </dsp:sp>
    <dsp:sp modelId="{3489756A-E5B1-44F3-8BE1-1BBDB7F5B4B1}">
      <dsp:nvSpPr>
        <dsp:cNvPr id="0" name=""/>
        <dsp:cNvSpPr/>
      </dsp:nvSpPr>
      <dsp:spPr>
        <a:xfrm>
          <a:off x="0" y="5432460"/>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Outreach Team </a:t>
          </a:r>
          <a:endParaRPr lang="en-US" sz="1900" kern="1200" dirty="0"/>
        </a:p>
      </dsp:txBody>
      <dsp:txXfrm>
        <a:off x="31576" y="5464036"/>
        <a:ext cx="2623355" cy="615144"/>
      </dsp:txXfrm>
    </dsp:sp>
    <dsp:sp modelId="{BEBFA796-D31E-4D35-8078-CB187FDECA9E}">
      <dsp:nvSpPr>
        <dsp:cNvPr id="0" name=""/>
        <dsp:cNvSpPr/>
      </dsp:nvSpPr>
      <dsp:spPr>
        <a:xfrm>
          <a:off x="2686507" y="6111517"/>
          <a:ext cx="7646212" cy="646720"/>
        </a:xfrm>
        <a:prstGeom prst="rect">
          <a:avLst/>
        </a:prstGeom>
        <a:noFill/>
        <a:ln>
          <a:noFill/>
        </a:ln>
        <a:effectLst/>
      </dsp:spPr>
      <dsp:style>
        <a:lnRef idx="0">
          <a:scrgbClr r="0" g="0" b="0"/>
        </a:lnRef>
        <a:fillRef idx="0">
          <a:scrgbClr r="0" g="0" b="0"/>
        </a:fillRef>
        <a:effectRef idx="0">
          <a:scrgbClr r="0" g="0" b="0"/>
        </a:effectRef>
        <a:fontRef idx="minor"/>
      </dsp:style>
    </dsp:sp>
    <dsp:sp modelId="{B22D8840-90BA-4454-9385-A2F489975A90}">
      <dsp:nvSpPr>
        <dsp:cNvPr id="0" name=""/>
        <dsp:cNvSpPr/>
      </dsp:nvSpPr>
      <dsp:spPr>
        <a:xfrm>
          <a:off x="0" y="6111517"/>
          <a:ext cx="2686507" cy="646720"/>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EOPS/CalWorks</a:t>
          </a:r>
          <a:endParaRPr lang="en-US" sz="1900" kern="1200" dirty="0"/>
        </a:p>
      </dsp:txBody>
      <dsp:txXfrm>
        <a:off x="31576" y="6143093"/>
        <a:ext cx="2623355" cy="615144"/>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B3ADF9C-4C02-4A3B-8807-B7E62F3C7F08}" type="datetimeFigureOut">
              <a:rPr lang="en-US" smtClean="0"/>
              <a:t>3/1/2023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24D62B1-4DDB-481C-9D06-B126EFE4CB13}" type="slidenum">
              <a:rPr lang="en-US" smtClean="0"/>
              <a:t>‹#›</a:t>
            </a:fld>
            <a:endParaRPr lang="en-US"/>
          </a:p>
        </p:txBody>
      </p:sp>
    </p:spTree>
    <p:extLst>
      <p:ext uri="{BB962C8B-B14F-4D97-AF65-F5344CB8AC3E}">
        <p14:creationId xmlns:p14="http://schemas.microsoft.com/office/powerpoint/2010/main" val="3834434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9A2AED-2A05-4D15-A380-803592552587}" type="datetimeFigureOut">
              <a:rPr lang="en-US" smtClean="0"/>
              <a:t>3/1/2023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29621A-09B5-48D7-A951-BFF09B3AFF3C}" type="slidenum">
              <a:rPr lang="en-US" smtClean="0"/>
              <a:t>‹#›</a:t>
            </a:fld>
            <a:endParaRPr lang="en-US"/>
          </a:p>
        </p:txBody>
      </p:sp>
    </p:spTree>
    <p:extLst>
      <p:ext uri="{BB962C8B-B14F-4D97-AF65-F5344CB8AC3E}">
        <p14:creationId xmlns:p14="http://schemas.microsoft.com/office/powerpoint/2010/main" val="306603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085471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5000454ce9bacf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5000454ce9bacf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43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1445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65000454ce9bacf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65000454ce9bac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4132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65000454ce9bacf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65000454ce9bacf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512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1897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2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011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408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819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48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98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552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280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66">
              <a:buFontTx/>
              <a:buNone/>
              <a:defRPr/>
            </a:pP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668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203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85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039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0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983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263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6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000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97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915C5-C529-4ADC-881E-7FDC7977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299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460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81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296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13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4016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851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03635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72956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7561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8642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41571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22874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435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50368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2832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6058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7078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9551" y="4854468"/>
            <a:ext cx="11139008" cy="927394"/>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09552" y="5916077"/>
            <a:ext cx="11139008" cy="516412"/>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17448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63084" y="473681"/>
            <a:ext cx="10363200" cy="1362076"/>
          </a:xfrm>
        </p:spPr>
        <p:txBody>
          <a:bodyPr anchor="t"/>
          <a:lstStyle>
            <a:lvl1pPr algn="ctr">
              <a:defRPr sz="4000" b="1" cap="all">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22515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13875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963084" y="473681"/>
            <a:ext cx="10363200" cy="1362076"/>
          </a:xfrm>
        </p:spPr>
        <p:txBody>
          <a:bodyPr anchor="t"/>
          <a:lstStyle>
            <a:lvl1pPr algn="ctr">
              <a:defRPr sz="4000" b="1" cap="all">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82599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275734"/>
            <a:ext cx="10972800" cy="1143000"/>
          </a:xfrm>
        </p:spPr>
        <p:txBody>
          <a:bodyPr/>
          <a:lstStyle/>
          <a:p>
            <a:r>
              <a:rPr lang="en-US" dirty="0"/>
              <a:t>Click to edit Master title style</a:t>
            </a:r>
          </a:p>
        </p:txBody>
      </p:sp>
      <p:sp>
        <p:nvSpPr>
          <p:cNvPr id="3" name="Content Placeholder 2"/>
          <p:cNvSpPr>
            <a:spLocks noGrp="1"/>
          </p:cNvSpPr>
          <p:nvPr>
            <p:ph idx="1"/>
          </p:nvPr>
        </p:nvSpPr>
        <p:spPr>
          <a:xfrm>
            <a:off x="609600" y="2550136"/>
            <a:ext cx="10972800" cy="39175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926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5091" y="294371"/>
            <a:ext cx="5717309" cy="1458974"/>
          </a:xfrm>
        </p:spPr>
        <p:txBody>
          <a:bodyPr/>
          <a:lstStyle/>
          <a:p>
            <a:r>
              <a:rPr lang="en-US" dirty="0"/>
              <a:t>Click to edit Master title style</a:t>
            </a:r>
          </a:p>
        </p:txBody>
      </p:sp>
      <p:sp>
        <p:nvSpPr>
          <p:cNvPr id="3" name="Content Placeholder 2"/>
          <p:cNvSpPr>
            <a:spLocks noGrp="1"/>
          </p:cNvSpPr>
          <p:nvPr>
            <p:ph idx="1"/>
          </p:nvPr>
        </p:nvSpPr>
        <p:spPr>
          <a:xfrm>
            <a:off x="5865091" y="1568772"/>
            <a:ext cx="5717309" cy="50005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1240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865091" y="294371"/>
            <a:ext cx="5717309" cy="1458974"/>
          </a:xfrm>
        </p:spPr>
        <p:txBody>
          <a:bodyPr/>
          <a:lstStyle/>
          <a:p>
            <a:r>
              <a:rPr lang="en-US" dirty="0"/>
              <a:t>Click to edit Master title style</a:t>
            </a:r>
          </a:p>
        </p:txBody>
      </p:sp>
      <p:sp>
        <p:nvSpPr>
          <p:cNvPr id="5" name="Content Placeholder 2"/>
          <p:cNvSpPr>
            <a:spLocks noGrp="1"/>
          </p:cNvSpPr>
          <p:nvPr>
            <p:ph idx="1"/>
          </p:nvPr>
        </p:nvSpPr>
        <p:spPr>
          <a:xfrm>
            <a:off x="5865091" y="1568772"/>
            <a:ext cx="5717309" cy="50005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9635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303276"/>
            <a:ext cx="9787467" cy="1143000"/>
          </a:xfrm>
        </p:spPr>
        <p:txBody>
          <a:bodyPr/>
          <a:lstStyle/>
          <a:p>
            <a:r>
              <a:rPr lang="en-US" dirty="0"/>
              <a:t>Click to edit Master title style</a:t>
            </a:r>
          </a:p>
        </p:txBody>
      </p:sp>
      <p:sp>
        <p:nvSpPr>
          <p:cNvPr id="5" name="Content Placeholder 2"/>
          <p:cNvSpPr>
            <a:spLocks noGrp="1"/>
          </p:cNvSpPr>
          <p:nvPr>
            <p:ph idx="1"/>
          </p:nvPr>
        </p:nvSpPr>
        <p:spPr>
          <a:xfrm>
            <a:off x="609600" y="1686536"/>
            <a:ext cx="10972800" cy="3596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3133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5286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4161680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404167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2AC216-1AFA-42E7-A878-D623C21A6DB7}"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408420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2AC216-1AFA-42E7-A878-D623C21A6DB7}"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42344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75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2AC216-1AFA-42E7-A878-D623C21A6DB7}"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1442905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AC216-1AFA-42E7-A878-D623C21A6DB7}"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752309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D2AC216-1AFA-42E7-A878-D623C21A6DB7}"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680733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2AC216-1AFA-42E7-A878-D623C21A6DB7}"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209099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4118526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53736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067217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21740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775137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616118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41020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207843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C83D21-C455-4100-B40A-AFBCC145067C}"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02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483994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C83D21-C455-4100-B40A-AFBCC145067C}"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028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705407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2737576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1309127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14628647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98DBDF8C-3C8A-49BD-89A8-31D92F678BD9}" type="datetimeFigureOut">
              <a:rPr lang="en-US" smtClean="0"/>
              <a:t>3/1/2023</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C83D21-C455-4100-B40A-AFBCC145067C}" type="slidenum">
              <a:rPr lang="en-US" smtClean="0"/>
              <a:t>‹#›</a:t>
            </a:fld>
            <a:endParaRPr lang="en-US" dirty="0"/>
          </a:p>
        </p:txBody>
      </p:sp>
    </p:spTree>
    <p:extLst>
      <p:ext uri="{BB962C8B-B14F-4D97-AF65-F5344CB8AC3E}">
        <p14:creationId xmlns:p14="http://schemas.microsoft.com/office/powerpoint/2010/main" val="882570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401041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13030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2419307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BDF8C-3C8A-49BD-89A8-31D92F678BD9}"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C83D21-C455-4100-B40A-AFBCC145067C}" type="slidenum">
              <a:rPr lang="en-US" smtClean="0"/>
              <a:t>‹#›</a:t>
            </a:fld>
            <a:endParaRPr lang="en-US" dirty="0"/>
          </a:p>
        </p:txBody>
      </p:sp>
    </p:spTree>
    <p:extLst>
      <p:ext uri="{BB962C8B-B14F-4D97-AF65-F5344CB8AC3E}">
        <p14:creationId xmlns:p14="http://schemas.microsoft.com/office/powerpoint/2010/main" val="1167453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11"/>
          <p:cNvSpPr txBox="1">
            <a:spLocks noGrp="1"/>
          </p:cNvSpPr>
          <p:nvPr>
            <p:ph type="ctrTitle"/>
          </p:nvPr>
        </p:nvSpPr>
        <p:spPr>
          <a:xfrm>
            <a:off x="904800" y="1979400"/>
            <a:ext cx="10382800" cy="2782000"/>
          </a:xfrm>
          <a:prstGeom prst="rect">
            <a:avLst/>
          </a:prstGeom>
          <a:noFill/>
          <a:ln>
            <a:noFill/>
          </a:ln>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7333">
                <a:solidFill>
                  <a:schemeClr val="dk1"/>
                </a:solidFill>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0" name="Google Shape;10;p11"/>
          <p:cNvSpPr txBox="1">
            <a:spLocks noGrp="1"/>
          </p:cNvSpPr>
          <p:nvPr>
            <p:ph type="subTitle" idx="1"/>
          </p:nvPr>
        </p:nvSpPr>
        <p:spPr>
          <a:xfrm>
            <a:off x="3396767" y="4622300"/>
            <a:ext cx="5398400" cy="51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11"/>
          <p:cNvSpPr/>
          <p:nvPr/>
        </p:nvSpPr>
        <p:spPr>
          <a:xfrm rot="5400000">
            <a:off x="-2489367" y="1350901"/>
            <a:ext cx="6418728" cy="228048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11"/>
          <p:cNvSpPr/>
          <p:nvPr/>
        </p:nvSpPr>
        <p:spPr>
          <a:xfrm rot="10800000">
            <a:off x="-305680" y="4529073"/>
            <a:ext cx="4900647" cy="252508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1"/>
          <p:cNvSpPr/>
          <p:nvPr/>
        </p:nvSpPr>
        <p:spPr>
          <a:xfrm rot="-315040" flipH="1">
            <a:off x="-315127" y="5966683"/>
            <a:ext cx="2819261" cy="13294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 name="Google Shape;14;p11"/>
          <p:cNvSpPr/>
          <p:nvPr/>
        </p:nvSpPr>
        <p:spPr>
          <a:xfrm>
            <a:off x="4376951" y="635881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11"/>
          <p:cNvSpPr/>
          <p:nvPr/>
        </p:nvSpPr>
        <p:spPr>
          <a:xfrm>
            <a:off x="1236400" y="56137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11"/>
          <p:cNvSpPr/>
          <p:nvPr/>
        </p:nvSpPr>
        <p:spPr>
          <a:xfrm>
            <a:off x="73984" y="38776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11"/>
          <p:cNvSpPr/>
          <p:nvPr/>
        </p:nvSpPr>
        <p:spPr>
          <a:xfrm>
            <a:off x="5676233" y="65357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 name="Google Shape;18;p11"/>
          <p:cNvSpPr/>
          <p:nvPr/>
        </p:nvSpPr>
        <p:spPr>
          <a:xfrm>
            <a:off x="2079051" y="5214051"/>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 name="Google Shape;19;p11"/>
          <p:cNvSpPr/>
          <p:nvPr/>
        </p:nvSpPr>
        <p:spPr>
          <a:xfrm rot="-5400000">
            <a:off x="8147005" y="3370524"/>
            <a:ext cx="6418728" cy="228048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11"/>
          <p:cNvSpPr/>
          <p:nvPr/>
        </p:nvSpPr>
        <p:spPr>
          <a:xfrm>
            <a:off x="7659567" y="-225812"/>
            <a:ext cx="4837029" cy="249239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11"/>
          <p:cNvSpPr/>
          <p:nvPr/>
        </p:nvSpPr>
        <p:spPr>
          <a:xfrm rot="10484934" flipH="1">
            <a:off x="9723274" y="-464660"/>
            <a:ext cx="2782727" cy="131221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11"/>
          <p:cNvSpPr/>
          <p:nvPr/>
        </p:nvSpPr>
        <p:spPr>
          <a:xfrm rot="10800000">
            <a:off x="7513084" y="27722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11"/>
          <p:cNvSpPr/>
          <p:nvPr/>
        </p:nvSpPr>
        <p:spPr>
          <a:xfrm rot="10800000">
            <a:off x="10334133" y="13664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11"/>
          <p:cNvSpPr/>
          <p:nvPr/>
        </p:nvSpPr>
        <p:spPr>
          <a:xfrm rot="10800000">
            <a:off x="11973984" y="258636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11"/>
          <p:cNvSpPr/>
          <p:nvPr/>
        </p:nvSpPr>
        <p:spPr>
          <a:xfrm rot="10800000">
            <a:off x="6300600" y="18666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3915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12"/>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 name="Google Shape;28;p12"/>
          <p:cNvSpPr txBox="1">
            <a:spLocks noGrp="1"/>
          </p:cNvSpPr>
          <p:nvPr>
            <p:ph type="body" idx="1"/>
          </p:nvPr>
        </p:nvSpPr>
        <p:spPr>
          <a:xfrm>
            <a:off x="720000" y="1371600"/>
            <a:ext cx="10752000" cy="47664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0"/>
              </a:spcBef>
              <a:spcAft>
                <a:spcPts val="0"/>
              </a:spcAft>
              <a:buSzPts val="1800"/>
              <a:buChar char="●"/>
              <a:defRPr sz="1600"/>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grpSp>
        <p:nvGrpSpPr>
          <p:cNvPr id="29" name="Google Shape;29;p12"/>
          <p:cNvGrpSpPr/>
          <p:nvPr/>
        </p:nvGrpSpPr>
        <p:grpSpPr>
          <a:xfrm flipH="1">
            <a:off x="-172999" y="-155066"/>
            <a:ext cx="3578712" cy="2317551"/>
            <a:chOff x="6654501" y="-116300"/>
            <a:chExt cx="2684034" cy="1738163"/>
          </a:xfrm>
        </p:grpSpPr>
        <p:sp>
          <p:nvSpPr>
            <p:cNvPr id="30" name="Google Shape;30;p12"/>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12"/>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12"/>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 name="Google Shape;33;p12"/>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12"/>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 name="Google Shape;35;p12"/>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6" name="Google Shape;36;p12"/>
          <p:cNvGrpSpPr/>
          <p:nvPr/>
        </p:nvGrpSpPr>
        <p:grpSpPr>
          <a:xfrm>
            <a:off x="9075868" y="-155066"/>
            <a:ext cx="3578712" cy="2317551"/>
            <a:chOff x="6654501" y="-116300"/>
            <a:chExt cx="2684034" cy="1738163"/>
          </a:xfrm>
        </p:grpSpPr>
        <p:sp>
          <p:nvSpPr>
            <p:cNvPr id="37" name="Google Shape;37;p12"/>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12"/>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12"/>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 name="Google Shape;40;p12"/>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12"/>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12"/>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225239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1850800" y="1434700"/>
            <a:ext cx="8490400" cy="378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12666"/>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5" name="Google Shape;45;p13"/>
          <p:cNvSpPr/>
          <p:nvPr/>
        </p:nvSpPr>
        <p:spPr>
          <a:xfrm flipH="1">
            <a:off x="-568538" y="-112933"/>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 name="Google Shape;46;p13"/>
          <p:cNvSpPr/>
          <p:nvPr/>
        </p:nvSpPr>
        <p:spPr>
          <a:xfrm rot="10800000">
            <a:off x="-393045" y="-486934"/>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13"/>
          <p:cNvSpPr/>
          <p:nvPr/>
        </p:nvSpPr>
        <p:spPr>
          <a:xfrm rot="-5400147">
            <a:off x="309953" y="-922167"/>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13"/>
          <p:cNvSpPr/>
          <p:nvPr/>
        </p:nvSpPr>
        <p:spPr>
          <a:xfrm flipH="1">
            <a:off x="911355" y="8092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 name="Google Shape;49;p13"/>
          <p:cNvSpPr/>
          <p:nvPr/>
        </p:nvSpPr>
        <p:spPr>
          <a:xfrm flipH="1">
            <a:off x="3301421" y="8887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13"/>
          <p:cNvSpPr/>
          <p:nvPr/>
        </p:nvSpPr>
        <p:spPr>
          <a:xfrm flipH="1">
            <a:off x="4231488" y="326300"/>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13"/>
          <p:cNvSpPr/>
          <p:nvPr/>
        </p:nvSpPr>
        <p:spPr>
          <a:xfrm flipH="1">
            <a:off x="8755255" y="364733"/>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 name="Google Shape;52;p13"/>
          <p:cNvSpPr/>
          <p:nvPr/>
        </p:nvSpPr>
        <p:spPr>
          <a:xfrm rot="10800000" flipH="1">
            <a:off x="3508128" y="5907153"/>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 name="Google Shape;53;p13"/>
          <p:cNvSpPr/>
          <p:nvPr/>
        </p:nvSpPr>
        <p:spPr>
          <a:xfrm>
            <a:off x="8403857" y="6158357"/>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 name="Google Shape;54;p13"/>
          <p:cNvSpPr/>
          <p:nvPr/>
        </p:nvSpPr>
        <p:spPr>
          <a:xfrm rot="5399853">
            <a:off x="9943281" y="5097926"/>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 name="Google Shape;55;p13"/>
          <p:cNvSpPr/>
          <p:nvPr/>
        </p:nvSpPr>
        <p:spPr>
          <a:xfrm rot="10800000" flipH="1">
            <a:off x="11083795" y="6026756"/>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 name="Google Shape;56;p13"/>
          <p:cNvSpPr/>
          <p:nvPr/>
        </p:nvSpPr>
        <p:spPr>
          <a:xfrm rot="10800000" flipH="1">
            <a:off x="8606928" y="586082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 name="Google Shape;57;p13"/>
          <p:cNvSpPr/>
          <p:nvPr/>
        </p:nvSpPr>
        <p:spPr>
          <a:xfrm rot="10800000" flipH="1">
            <a:off x="7763661" y="6509656"/>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 name="Google Shape;58;p13"/>
          <p:cNvSpPr/>
          <p:nvPr/>
        </p:nvSpPr>
        <p:spPr>
          <a:xfrm rot="10800000" flipH="1">
            <a:off x="11666561" y="564282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 name="Google Shape;59;p13"/>
          <p:cNvSpPr/>
          <p:nvPr/>
        </p:nvSpPr>
        <p:spPr>
          <a:xfrm rot="10800000" flipH="1">
            <a:off x="3153095" y="6384823"/>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p13"/>
          <p:cNvSpPr/>
          <p:nvPr/>
        </p:nvSpPr>
        <p:spPr>
          <a:xfrm flipH="1">
            <a:off x="241788" y="11067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90654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855933" y="2563933"/>
            <a:ext cx="6480000" cy="109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3" name="Google Shape;63;p14"/>
          <p:cNvSpPr txBox="1">
            <a:spLocks noGrp="1"/>
          </p:cNvSpPr>
          <p:nvPr>
            <p:ph type="subTitle" idx="1"/>
          </p:nvPr>
        </p:nvSpPr>
        <p:spPr>
          <a:xfrm>
            <a:off x="2856067" y="3676167"/>
            <a:ext cx="6480000" cy="65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64" name="Google Shape;64;p14"/>
          <p:cNvSpPr/>
          <p:nvPr/>
        </p:nvSpPr>
        <p:spPr>
          <a:xfrm rot="10800000" flipH="1">
            <a:off x="7153568" y="438039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 name="Google Shape;65;p14"/>
          <p:cNvSpPr/>
          <p:nvPr/>
        </p:nvSpPr>
        <p:spPr>
          <a:xfrm rot="10800000" flipH="1">
            <a:off x="6499401" y="5906643"/>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 name="Google Shape;66;p14"/>
          <p:cNvSpPr/>
          <p:nvPr/>
        </p:nvSpPr>
        <p:spPr>
          <a:xfrm flipH="1">
            <a:off x="7153567" y="62182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14"/>
          <p:cNvSpPr/>
          <p:nvPr/>
        </p:nvSpPr>
        <p:spPr>
          <a:xfrm flipH="1">
            <a:off x="9585051" y="58434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14"/>
          <p:cNvSpPr/>
          <p:nvPr/>
        </p:nvSpPr>
        <p:spPr>
          <a:xfrm flipH="1">
            <a:off x="8828366" y="493793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14"/>
          <p:cNvSpPr/>
          <p:nvPr/>
        </p:nvSpPr>
        <p:spPr>
          <a:xfrm flipH="1">
            <a:off x="10443833" y="5356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 name="Google Shape;70;p14"/>
          <p:cNvSpPr/>
          <p:nvPr/>
        </p:nvSpPr>
        <p:spPr>
          <a:xfrm flipH="1">
            <a:off x="11854551" y="40100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 name="Google Shape;71;p14"/>
          <p:cNvSpPr/>
          <p:nvPr/>
        </p:nvSpPr>
        <p:spPr>
          <a:xfrm flipH="1">
            <a:off x="-346922" y="22215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 name="Google Shape;72;p14"/>
          <p:cNvSpPr/>
          <p:nvPr/>
        </p:nvSpPr>
        <p:spPr>
          <a:xfrm flipH="1">
            <a:off x="211309" y="-444616"/>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14"/>
          <p:cNvSpPr/>
          <p:nvPr/>
        </p:nvSpPr>
        <p:spPr>
          <a:xfrm rot="10800000" flipH="1">
            <a:off x="4932967" y="5590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 name="Google Shape;74;p14"/>
          <p:cNvSpPr/>
          <p:nvPr/>
        </p:nvSpPr>
        <p:spPr>
          <a:xfrm rot="10800000" flipH="1">
            <a:off x="2414684" y="8474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14"/>
          <p:cNvSpPr/>
          <p:nvPr/>
        </p:nvSpPr>
        <p:spPr>
          <a:xfrm rot="10800000" flipH="1">
            <a:off x="-442899" y="-5810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 name="Google Shape;76;p14"/>
          <p:cNvSpPr/>
          <p:nvPr/>
        </p:nvSpPr>
        <p:spPr>
          <a:xfrm rot="10800000" flipH="1">
            <a:off x="1642700" y="14212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 name="Google Shape;77;p14"/>
          <p:cNvSpPr/>
          <p:nvPr/>
        </p:nvSpPr>
        <p:spPr>
          <a:xfrm rot="10800000" flipH="1">
            <a:off x="145184" y="26808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7263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729686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549967" y="3015117"/>
            <a:ext cx="7092000" cy="109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81" name="Google Shape;81;p16"/>
          <p:cNvSpPr txBox="1">
            <a:spLocks noGrp="1"/>
          </p:cNvSpPr>
          <p:nvPr>
            <p:ph type="title" idx="2"/>
          </p:nvPr>
        </p:nvSpPr>
        <p:spPr>
          <a:xfrm>
            <a:off x="4140800" y="1552900"/>
            <a:ext cx="3910400" cy="130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10666">
                <a:solidFill>
                  <a:schemeClr val="accent2"/>
                </a:solidFill>
              </a:defRPr>
            </a:lvl1pPr>
            <a:lvl2pPr lvl="1" algn="l">
              <a:lnSpc>
                <a:spcPct val="100000"/>
              </a:lnSpc>
              <a:spcBef>
                <a:spcPts val="0"/>
              </a:spcBef>
              <a:spcAft>
                <a:spcPts val="0"/>
              </a:spcAft>
              <a:buSzPts val="6000"/>
              <a:buNone/>
              <a:defRPr sz="8000"/>
            </a:lvl2pPr>
            <a:lvl3pPr lvl="2" algn="l">
              <a:lnSpc>
                <a:spcPct val="100000"/>
              </a:lnSpc>
              <a:spcBef>
                <a:spcPts val="0"/>
              </a:spcBef>
              <a:spcAft>
                <a:spcPts val="0"/>
              </a:spcAft>
              <a:buSzPts val="6000"/>
              <a:buNone/>
              <a:defRPr sz="8000"/>
            </a:lvl3pPr>
            <a:lvl4pPr lvl="3" algn="l">
              <a:lnSpc>
                <a:spcPct val="100000"/>
              </a:lnSpc>
              <a:spcBef>
                <a:spcPts val="0"/>
              </a:spcBef>
              <a:spcAft>
                <a:spcPts val="0"/>
              </a:spcAft>
              <a:buSzPts val="6000"/>
              <a:buNone/>
              <a:defRPr sz="8000"/>
            </a:lvl4pPr>
            <a:lvl5pPr lvl="4" algn="l">
              <a:lnSpc>
                <a:spcPct val="100000"/>
              </a:lnSpc>
              <a:spcBef>
                <a:spcPts val="0"/>
              </a:spcBef>
              <a:spcAft>
                <a:spcPts val="0"/>
              </a:spcAft>
              <a:buSzPts val="6000"/>
              <a:buNone/>
              <a:defRPr sz="8000"/>
            </a:lvl5pPr>
            <a:lvl6pPr lvl="5" algn="l">
              <a:lnSpc>
                <a:spcPct val="100000"/>
              </a:lnSpc>
              <a:spcBef>
                <a:spcPts val="0"/>
              </a:spcBef>
              <a:spcAft>
                <a:spcPts val="0"/>
              </a:spcAft>
              <a:buSzPts val="6000"/>
              <a:buNone/>
              <a:defRPr sz="8000"/>
            </a:lvl6pPr>
            <a:lvl7pPr lvl="6" algn="l">
              <a:lnSpc>
                <a:spcPct val="100000"/>
              </a:lnSpc>
              <a:spcBef>
                <a:spcPts val="0"/>
              </a:spcBef>
              <a:spcAft>
                <a:spcPts val="0"/>
              </a:spcAft>
              <a:buSzPts val="6000"/>
              <a:buNone/>
              <a:defRPr sz="8000"/>
            </a:lvl7pPr>
            <a:lvl8pPr lvl="7" algn="l">
              <a:lnSpc>
                <a:spcPct val="100000"/>
              </a:lnSpc>
              <a:spcBef>
                <a:spcPts val="0"/>
              </a:spcBef>
              <a:spcAft>
                <a:spcPts val="0"/>
              </a:spcAft>
              <a:buSzPts val="6000"/>
              <a:buNone/>
              <a:defRPr sz="8000"/>
            </a:lvl8pPr>
            <a:lvl9pPr lvl="8" algn="l">
              <a:lnSpc>
                <a:spcPct val="100000"/>
              </a:lnSpc>
              <a:spcBef>
                <a:spcPts val="0"/>
              </a:spcBef>
              <a:spcAft>
                <a:spcPts val="0"/>
              </a:spcAft>
              <a:buSzPts val="6000"/>
              <a:buNone/>
              <a:defRPr sz="8000"/>
            </a:lvl9pPr>
          </a:lstStyle>
          <a:p>
            <a:endParaRPr/>
          </a:p>
        </p:txBody>
      </p:sp>
      <p:sp>
        <p:nvSpPr>
          <p:cNvPr id="82" name="Google Shape;82;p16"/>
          <p:cNvSpPr txBox="1">
            <a:spLocks noGrp="1"/>
          </p:cNvSpPr>
          <p:nvPr>
            <p:ph type="subTitle" idx="1"/>
          </p:nvPr>
        </p:nvSpPr>
        <p:spPr>
          <a:xfrm>
            <a:off x="3753867" y="4165217"/>
            <a:ext cx="4684400" cy="58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83" name="Google Shape;83;p16"/>
          <p:cNvSpPr/>
          <p:nvPr/>
        </p:nvSpPr>
        <p:spPr>
          <a:xfrm rot="10800000">
            <a:off x="-346922" y="438039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 name="Google Shape;84;p16"/>
          <p:cNvSpPr/>
          <p:nvPr/>
        </p:nvSpPr>
        <p:spPr>
          <a:xfrm rot="10800000">
            <a:off x="211309" y="5906643"/>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 name="Google Shape;85;p16"/>
          <p:cNvSpPr/>
          <p:nvPr/>
        </p:nvSpPr>
        <p:spPr>
          <a:xfrm>
            <a:off x="4932967" y="62182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 name="Google Shape;86;p16"/>
          <p:cNvSpPr/>
          <p:nvPr/>
        </p:nvSpPr>
        <p:spPr>
          <a:xfrm>
            <a:off x="2414684" y="58434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 name="Google Shape;87;p16"/>
          <p:cNvSpPr/>
          <p:nvPr/>
        </p:nvSpPr>
        <p:spPr>
          <a:xfrm>
            <a:off x="-442899" y="493793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16"/>
          <p:cNvSpPr/>
          <p:nvPr/>
        </p:nvSpPr>
        <p:spPr>
          <a:xfrm>
            <a:off x="1642700" y="5356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16"/>
          <p:cNvSpPr/>
          <p:nvPr/>
        </p:nvSpPr>
        <p:spPr>
          <a:xfrm>
            <a:off x="145184" y="40100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 name="Google Shape;90;p16"/>
          <p:cNvSpPr/>
          <p:nvPr/>
        </p:nvSpPr>
        <p:spPr>
          <a:xfrm>
            <a:off x="7153568" y="22215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16"/>
          <p:cNvSpPr/>
          <p:nvPr/>
        </p:nvSpPr>
        <p:spPr>
          <a:xfrm>
            <a:off x="6499401" y="-444616"/>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16"/>
          <p:cNvSpPr/>
          <p:nvPr/>
        </p:nvSpPr>
        <p:spPr>
          <a:xfrm rot="10800000">
            <a:off x="7153567" y="5590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16"/>
          <p:cNvSpPr/>
          <p:nvPr/>
        </p:nvSpPr>
        <p:spPr>
          <a:xfrm rot="10800000">
            <a:off x="9585051" y="8474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16"/>
          <p:cNvSpPr/>
          <p:nvPr/>
        </p:nvSpPr>
        <p:spPr>
          <a:xfrm rot="10800000">
            <a:off x="8828366" y="-5810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16"/>
          <p:cNvSpPr/>
          <p:nvPr/>
        </p:nvSpPr>
        <p:spPr>
          <a:xfrm rot="10800000">
            <a:off x="10443833" y="14212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16"/>
          <p:cNvSpPr/>
          <p:nvPr/>
        </p:nvSpPr>
        <p:spPr>
          <a:xfrm rot="10800000">
            <a:off x="11854551" y="26808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2452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7"/>
        <p:cNvGrpSpPr/>
        <p:nvPr/>
      </p:nvGrpSpPr>
      <p:grpSpPr>
        <a:xfrm>
          <a:off x="0" y="0"/>
          <a:ext cx="0" cy="0"/>
          <a:chOff x="0" y="0"/>
          <a:chExt cx="0" cy="0"/>
        </a:xfrm>
      </p:grpSpPr>
      <p:sp>
        <p:nvSpPr>
          <p:cNvPr id="98" name="Google Shape;98;p17"/>
          <p:cNvSpPr txBox="1">
            <a:spLocks noGrp="1"/>
          </p:cNvSpPr>
          <p:nvPr>
            <p:ph type="subTitle" idx="1"/>
          </p:nvPr>
        </p:nvSpPr>
        <p:spPr>
          <a:xfrm>
            <a:off x="6759267" y="3454117"/>
            <a:ext cx="3846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99" name="Google Shape;99;p17"/>
          <p:cNvSpPr txBox="1">
            <a:spLocks noGrp="1"/>
          </p:cNvSpPr>
          <p:nvPr>
            <p:ph type="subTitle" idx="2"/>
          </p:nvPr>
        </p:nvSpPr>
        <p:spPr>
          <a:xfrm>
            <a:off x="6759200" y="3843467"/>
            <a:ext cx="3846400" cy="104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67">
                <a:solidFill>
                  <a:schemeClr val="dk1"/>
                </a:solidFill>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100" name="Google Shape;100;p17"/>
          <p:cNvSpPr txBox="1">
            <a:spLocks noGrp="1"/>
          </p:cNvSpPr>
          <p:nvPr>
            <p:ph type="subTitle" idx="3"/>
          </p:nvPr>
        </p:nvSpPr>
        <p:spPr>
          <a:xfrm>
            <a:off x="1586384" y="3454117"/>
            <a:ext cx="3846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01" name="Google Shape;101;p17"/>
          <p:cNvSpPr txBox="1">
            <a:spLocks noGrp="1"/>
          </p:cNvSpPr>
          <p:nvPr>
            <p:ph type="subTitle" idx="4"/>
          </p:nvPr>
        </p:nvSpPr>
        <p:spPr>
          <a:xfrm>
            <a:off x="1586400" y="3843467"/>
            <a:ext cx="3846400" cy="104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67">
                <a:solidFill>
                  <a:schemeClr val="dk1"/>
                </a:solidFill>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102" name="Google Shape;102;p17"/>
          <p:cNvSpPr/>
          <p:nvPr/>
        </p:nvSpPr>
        <p:spPr>
          <a:xfrm rot="10376871">
            <a:off x="-661228" y="-271407"/>
            <a:ext cx="5524917" cy="188225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17"/>
          <p:cNvSpPr/>
          <p:nvPr/>
        </p:nvSpPr>
        <p:spPr>
          <a:xfrm>
            <a:off x="5083535" y="465299"/>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17"/>
          <p:cNvSpPr/>
          <p:nvPr/>
        </p:nvSpPr>
        <p:spPr>
          <a:xfrm>
            <a:off x="790968" y="111819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5" name="Google Shape;105;p17"/>
          <p:cNvSpPr/>
          <p:nvPr/>
        </p:nvSpPr>
        <p:spPr>
          <a:xfrm>
            <a:off x="5891701" y="84456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6" name="Google Shape;106;p17"/>
          <p:cNvSpPr/>
          <p:nvPr/>
        </p:nvSpPr>
        <p:spPr>
          <a:xfrm>
            <a:off x="3975801" y="3336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17"/>
          <p:cNvSpPr/>
          <p:nvPr/>
        </p:nvSpPr>
        <p:spPr>
          <a:xfrm flipH="1">
            <a:off x="-268036" y="-219469"/>
            <a:ext cx="4009803" cy="165883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17"/>
          <p:cNvSpPr/>
          <p:nvPr/>
        </p:nvSpPr>
        <p:spPr>
          <a:xfrm rot="10800000">
            <a:off x="-346148" y="-396104"/>
            <a:ext cx="3276581" cy="124067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17"/>
          <p:cNvSpPr/>
          <p:nvPr/>
        </p:nvSpPr>
        <p:spPr>
          <a:xfrm rot="-448972">
            <a:off x="7224298" y="5208301"/>
            <a:ext cx="5486652" cy="185941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17"/>
          <p:cNvSpPr/>
          <p:nvPr/>
        </p:nvSpPr>
        <p:spPr>
          <a:xfrm rot="10800000">
            <a:off x="6280948" y="6299264"/>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1" name="Google Shape;111;p17"/>
          <p:cNvSpPr/>
          <p:nvPr/>
        </p:nvSpPr>
        <p:spPr>
          <a:xfrm rot="10800000">
            <a:off x="11188448" y="5557964"/>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17"/>
          <p:cNvSpPr/>
          <p:nvPr/>
        </p:nvSpPr>
        <p:spPr>
          <a:xfrm rot="10800000">
            <a:off x="7187681" y="555796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17"/>
          <p:cNvSpPr/>
          <p:nvPr/>
        </p:nvSpPr>
        <p:spPr>
          <a:xfrm rot="10800000">
            <a:off x="8003615" y="6342464"/>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17"/>
          <p:cNvSpPr/>
          <p:nvPr/>
        </p:nvSpPr>
        <p:spPr>
          <a:xfrm rot="10800000" flipH="1">
            <a:off x="8368849" y="5368402"/>
            <a:ext cx="4009803" cy="165883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17"/>
          <p:cNvSpPr/>
          <p:nvPr/>
        </p:nvSpPr>
        <p:spPr>
          <a:xfrm>
            <a:off x="9180183" y="5963197"/>
            <a:ext cx="3276581" cy="124067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91022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118" name="Google Shape;118;p18"/>
          <p:cNvSpPr/>
          <p:nvPr/>
        </p:nvSpPr>
        <p:spPr>
          <a:xfrm>
            <a:off x="8109436"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18"/>
          <p:cNvSpPr/>
          <p:nvPr/>
        </p:nvSpPr>
        <p:spPr>
          <a:xfrm rot="10800000">
            <a:off x="9287568"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18"/>
          <p:cNvSpPr/>
          <p:nvPr/>
        </p:nvSpPr>
        <p:spPr>
          <a:xfrm rot="10484947" flipH="1">
            <a:off x="10665847"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18"/>
          <p:cNvSpPr/>
          <p:nvPr/>
        </p:nvSpPr>
        <p:spPr>
          <a:xfrm rot="10800000">
            <a:off x="9629517"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 name="Google Shape;122;p18"/>
          <p:cNvSpPr/>
          <p:nvPr/>
        </p:nvSpPr>
        <p:spPr>
          <a:xfrm rot="10800000">
            <a:off x="10902867"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18"/>
          <p:cNvSpPr/>
          <p:nvPr/>
        </p:nvSpPr>
        <p:spPr>
          <a:xfrm rot="10800000">
            <a:off x="11930567" y="210924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9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5189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638600" y="2563933"/>
            <a:ext cx="6480000" cy="10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80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6" name="Google Shape;126;p19"/>
          <p:cNvSpPr txBox="1">
            <a:spLocks noGrp="1"/>
          </p:cNvSpPr>
          <p:nvPr>
            <p:ph type="subTitle" idx="1"/>
          </p:nvPr>
        </p:nvSpPr>
        <p:spPr>
          <a:xfrm>
            <a:off x="638733" y="3676167"/>
            <a:ext cx="6480000" cy="65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133">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127" name="Google Shape;127;p19"/>
          <p:cNvSpPr/>
          <p:nvPr/>
        </p:nvSpPr>
        <p:spPr>
          <a:xfrm rot="-10667561">
            <a:off x="407828" y="5861780"/>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19"/>
          <p:cNvSpPr/>
          <p:nvPr/>
        </p:nvSpPr>
        <p:spPr>
          <a:xfrm rot="10800000">
            <a:off x="536613" y="5738129"/>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19"/>
          <p:cNvSpPr/>
          <p:nvPr/>
        </p:nvSpPr>
        <p:spPr>
          <a:xfrm>
            <a:off x="-362816" y="5545483"/>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19"/>
          <p:cNvSpPr/>
          <p:nvPr/>
        </p:nvSpPr>
        <p:spPr>
          <a:xfrm>
            <a:off x="6995568" y="642769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19"/>
          <p:cNvSpPr/>
          <p:nvPr/>
        </p:nvSpPr>
        <p:spPr>
          <a:xfrm>
            <a:off x="536601" y="526959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19"/>
          <p:cNvSpPr/>
          <p:nvPr/>
        </p:nvSpPr>
        <p:spPr>
          <a:xfrm>
            <a:off x="1537401" y="585416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19"/>
          <p:cNvSpPr/>
          <p:nvPr/>
        </p:nvSpPr>
        <p:spPr>
          <a:xfrm>
            <a:off x="3813001" y="6316632"/>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19"/>
          <p:cNvSpPr/>
          <p:nvPr/>
        </p:nvSpPr>
        <p:spPr>
          <a:xfrm rot="-132439" flipH="1">
            <a:off x="407828" y="-5322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 name="Google Shape;135;p19"/>
          <p:cNvSpPr/>
          <p:nvPr/>
        </p:nvSpPr>
        <p:spPr>
          <a:xfrm flipH="1">
            <a:off x="536613" y="-176902"/>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 name="Google Shape;136;p19"/>
          <p:cNvSpPr/>
          <p:nvPr/>
        </p:nvSpPr>
        <p:spPr>
          <a:xfrm rot="10800000" flipH="1">
            <a:off x="-362816" y="-1450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 name="Google Shape;137;p19"/>
          <p:cNvSpPr/>
          <p:nvPr/>
        </p:nvSpPr>
        <p:spPr>
          <a:xfrm rot="10800000" flipH="1">
            <a:off x="536601" y="144864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 name="Google Shape;138;p19"/>
          <p:cNvSpPr/>
          <p:nvPr/>
        </p:nvSpPr>
        <p:spPr>
          <a:xfrm rot="10800000" flipH="1">
            <a:off x="1537401" y="86408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 name="Google Shape;139;p19"/>
          <p:cNvSpPr/>
          <p:nvPr/>
        </p:nvSpPr>
        <p:spPr>
          <a:xfrm rot="10800000" flipH="1">
            <a:off x="3813001" y="401616"/>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 name="Google Shape;140;p19"/>
          <p:cNvSpPr/>
          <p:nvPr/>
        </p:nvSpPr>
        <p:spPr>
          <a:xfrm rot="10800000" flipH="1">
            <a:off x="6995568" y="2041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24643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1"/>
        <p:cNvGrpSpPr/>
        <p:nvPr/>
      </p:nvGrpSpPr>
      <p:grpSpPr>
        <a:xfrm>
          <a:off x="0" y="0"/>
          <a:ext cx="0" cy="0"/>
          <a:chOff x="0" y="0"/>
          <a:chExt cx="0" cy="0"/>
        </a:xfrm>
      </p:grpSpPr>
      <p:sp>
        <p:nvSpPr>
          <p:cNvPr id="142" name="Google Shape;142;p20"/>
          <p:cNvSpPr txBox="1">
            <a:spLocks noGrp="1"/>
          </p:cNvSpPr>
          <p:nvPr>
            <p:ph type="body" idx="1"/>
          </p:nvPr>
        </p:nvSpPr>
        <p:spPr>
          <a:xfrm>
            <a:off x="720000" y="720000"/>
            <a:ext cx="4787200" cy="12056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chemeClr val="dk1"/>
              </a:buClr>
              <a:buSzPts val="1800"/>
              <a:buNone/>
              <a:defRPr sz="4000" b="1">
                <a:solidFill>
                  <a:schemeClr val="dk1"/>
                </a:solidFill>
                <a:latin typeface="Josefin Sans"/>
                <a:ea typeface="Josefin Sans"/>
                <a:cs typeface="Josefin Sans"/>
                <a:sym typeface="Josefin Sans"/>
              </a:defRPr>
            </a:lvl1pPr>
          </a:lstStyle>
          <a:p>
            <a:endParaRPr/>
          </a:p>
        </p:txBody>
      </p:sp>
      <p:sp>
        <p:nvSpPr>
          <p:cNvPr id="143" name="Google Shape;143;p20"/>
          <p:cNvSpPr/>
          <p:nvPr/>
        </p:nvSpPr>
        <p:spPr>
          <a:xfrm flipH="1">
            <a:off x="4568413" y="4075336"/>
            <a:ext cx="7982492" cy="2836256"/>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20"/>
          <p:cNvSpPr/>
          <p:nvPr/>
        </p:nvSpPr>
        <p:spPr>
          <a:xfrm rot="10800000" flipH="1">
            <a:off x="7650254" y="4508707"/>
            <a:ext cx="4900647" cy="252508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20"/>
          <p:cNvSpPr/>
          <p:nvPr/>
        </p:nvSpPr>
        <p:spPr>
          <a:xfrm rot="315040">
            <a:off x="9741086" y="5946317"/>
            <a:ext cx="2819261" cy="13294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20"/>
          <p:cNvSpPr/>
          <p:nvPr/>
        </p:nvSpPr>
        <p:spPr>
          <a:xfrm flipH="1">
            <a:off x="7599403" y="63791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20"/>
          <p:cNvSpPr/>
          <p:nvPr/>
        </p:nvSpPr>
        <p:spPr>
          <a:xfrm flipH="1">
            <a:off x="10725019" y="52575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20"/>
          <p:cNvSpPr/>
          <p:nvPr/>
        </p:nvSpPr>
        <p:spPr>
          <a:xfrm flipH="1">
            <a:off x="11301969" y="45695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20"/>
          <p:cNvSpPr/>
          <p:nvPr/>
        </p:nvSpPr>
        <p:spPr>
          <a:xfrm flipH="1">
            <a:off x="9923036" y="4742717"/>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7803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0"/>
        <p:cNvGrpSpPr/>
        <p:nvPr/>
      </p:nvGrpSpPr>
      <p:grpSpPr>
        <a:xfrm>
          <a:off x="0" y="0"/>
          <a:ext cx="0" cy="0"/>
          <a:chOff x="0" y="0"/>
          <a:chExt cx="0" cy="0"/>
        </a:xfrm>
      </p:grpSpPr>
      <p:sp>
        <p:nvSpPr>
          <p:cNvPr id="151" name="Google Shape;151;p21"/>
          <p:cNvSpPr txBox="1">
            <a:spLocks noGrp="1"/>
          </p:cNvSpPr>
          <p:nvPr>
            <p:ph type="title" hasCustomPrompt="1"/>
          </p:nvPr>
        </p:nvSpPr>
        <p:spPr>
          <a:xfrm>
            <a:off x="1623133" y="2139200"/>
            <a:ext cx="8945600" cy="197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152" name="Google Shape;152;p21"/>
          <p:cNvSpPr txBox="1">
            <a:spLocks noGrp="1"/>
          </p:cNvSpPr>
          <p:nvPr>
            <p:ph type="body" idx="1"/>
          </p:nvPr>
        </p:nvSpPr>
        <p:spPr>
          <a:xfrm>
            <a:off x="2225100" y="4116800"/>
            <a:ext cx="7741600" cy="6020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153" name="Google Shape;153;p21"/>
          <p:cNvSpPr/>
          <p:nvPr/>
        </p:nvSpPr>
        <p:spPr>
          <a:xfrm rot="10800000" flipH="1">
            <a:off x="3369533" y="5823154"/>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 name="Google Shape;154;p21"/>
          <p:cNvSpPr/>
          <p:nvPr/>
        </p:nvSpPr>
        <p:spPr>
          <a:xfrm>
            <a:off x="8265261" y="6074358"/>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 name="Google Shape;155;p21"/>
          <p:cNvSpPr/>
          <p:nvPr/>
        </p:nvSpPr>
        <p:spPr>
          <a:xfrm rot="-7520738" flipH="1">
            <a:off x="10416386" y="5013956"/>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 name="Google Shape;156;p21"/>
          <p:cNvSpPr/>
          <p:nvPr/>
        </p:nvSpPr>
        <p:spPr>
          <a:xfrm flipH="1">
            <a:off x="6690788" y="63008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 name="Google Shape;157;p21"/>
          <p:cNvSpPr/>
          <p:nvPr/>
        </p:nvSpPr>
        <p:spPr>
          <a:xfrm flipH="1">
            <a:off x="10516455" y="60722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 name="Google Shape;158;p21"/>
          <p:cNvSpPr/>
          <p:nvPr/>
        </p:nvSpPr>
        <p:spPr>
          <a:xfrm flipH="1">
            <a:off x="11537288" y="4838367"/>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 name="Google Shape;159;p21"/>
          <p:cNvSpPr/>
          <p:nvPr/>
        </p:nvSpPr>
        <p:spPr>
          <a:xfrm flipH="1">
            <a:off x="9970021" y="5823167"/>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 name="Google Shape;160;p21"/>
          <p:cNvSpPr/>
          <p:nvPr/>
        </p:nvSpPr>
        <p:spPr>
          <a:xfrm flipH="1">
            <a:off x="-568538" y="-112933"/>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 name="Google Shape;161;p21"/>
          <p:cNvSpPr/>
          <p:nvPr/>
        </p:nvSpPr>
        <p:spPr>
          <a:xfrm rot="10800000">
            <a:off x="-393045" y="-486934"/>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21"/>
          <p:cNvSpPr/>
          <p:nvPr/>
        </p:nvSpPr>
        <p:spPr>
          <a:xfrm rot="3279262" flipH="1">
            <a:off x="-301722" y="-922144"/>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 name="Google Shape;163;p21"/>
          <p:cNvSpPr/>
          <p:nvPr/>
        </p:nvSpPr>
        <p:spPr>
          <a:xfrm flipH="1">
            <a:off x="1180888" y="8092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 name="Google Shape;164;p21"/>
          <p:cNvSpPr/>
          <p:nvPr/>
        </p:nvSpPr>
        <p:spPr>
          <a:xfrm flipH="1">
            <a:off x="3301421" y="8887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 name="Google Shape;165;p21"/>
          <p:cNvSpPr/>
          <p:nvPr/>
        </p:nvSpPr>
        <p:spPr>
          <a:xfrm flipH="1">
            <a:off x="110588" y="1913600"/>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274459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tents">
  <p:cSld name="Table of cotents">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3636000" y="484367"/>
            <a:ext cx="4920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22"/>
          <p:cNvSpPr txBox="1">
            <a:spLocks noGrp="1"/>
          </p:cNvSpPr>
          <p:nvPr>
            <p:ph type="subTitle" idx="1"/>
          </p:nvPr>
        </p:nvSpPr>
        <p:spPr>
          <a:xfrm>
            <a:off x="5839533" y="2491967"/>
            <a:ext cx="5106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69" name="Google Shape;169;p22"/>
          <p:cNvSpPr txBox="1">
            <a:spLocks noGrp="1"/>
          </p:cNvSpPr>
          <p:nvPr>
            <p:ph type="subTitle" idx="2"/>
          </p:nvPr>
        </p:nvSpPr>
        <p:spPr>
          <a:xfrm>
            <a:off x="6735451" y="2917451"/>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0" name="Google Shape;170;p22"/>
          <p:cNvSpPr txBox="1">
            <a:spLocks noGrp="1"/>
          </p:cNvSpPr>
          <p:nvPr>
            <p:ph type="subTitle" idx="3"/>
          </p:nvPr>
        </p:nvSpPr>
        <p:spPr>
          <a:xfrm>
            <a:off x="1245651" y="2491967"/>
            <a:ext cx="4920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1" name="Google Shape;171;p22"/>
          <p:cNvSpPr txBox="1">
            <a:spLocks noGrp="1"/>
          </p:cNvSpPr>
          <p:nvPr>
            <p:ph type="subTitle" idx="4"/>
          </p:nvPr>
        </p:nvSpPr>
        <p:spPr>
          <a:xfrm>
            <a:off x="2048251" y="2917451"/>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2" name="Google Shape;172;p22"/>
          <p:cNvSpPr txBox="1">
            <a:spLocks noGrp="1"/>
          </p:cNvSpPr>
          <p:nvPr>
            <p:ph type="subTitle" idx="5"/>
          </p:nvPr>
        </p:nvSpPr>
        <p:spPr>
          <a:xfrm>
            <a:off x="5839467" y="5027800"/>
            <a:ext cx="5106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3" name="Google Shape;173;p22"/>
          <p:cNvSpPr txBox="1">
            <a:spLocks noGrp="1"/>
          </p:cNvSpPr>
          <p:nvPr>
            <p:ph type="subTitle" idx="6"/>
          </p:nvPr>
        </p:nvSpPr>
        <p:spPr>
          <a:xfrm>
            <a:off x="6735451" y="5453300"/>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4" name="Google Shape;174;p22"/>
          <p:cNvSpPr txBox="1">
            <a:spLocks noGrp="1"/>
          </p:cNvSpPr>
          <p:nvPr>
            <p:ph type="subTitle" idx="7"/>
          </p:nvPr>
        </p:nvSpPr>
        <p:spPr>
          <a:xfrm>
            <a:off x="1245651" y="5027800"/>
            <a:ext cx="4920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5" name="Google Shape;175;p22"/>
          <p:cNvSpPr txBox="1">
            <a:spLocks noGrp="1"/>
          </p:cNvSpPr>
          <p:nvPr>
            <p:ph type="subTitle" idx="8"/>
          </p:nvPr>
        </p:nvSpPr>
        <p:spPr>
          <a:xfrm>
            <a:off x="2048251" y="5453300"/>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6" name="Google Shape;176;p22"/>
          <p:cNvSpPr txBox="1">
            <a:spLocks noGrp="1"/>
          </p:cNvSpPr>
          <p:nvPr>
            <p:ph type="title" idx="9"/>
          </p:nvPr>
        </p:nvSpPr>
        <p:spPr>
          <a:xfrm>
            <a:off x="3012851" y="1561484"/>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77" name="Google Shape;177;p22"/>
          <p:cNvSpPr txBox="1">
            <a:spLocks noGrp="1"/>
          </p:cNvSpPr>
          <p:nvPr>
            <p:ph type="title" idx="13"/>
          </p:nvPr>
        </p:nvSpPr>
        <p:spPr>
          <a:xfrm>
            <a:off x="7700084" y="1561484"/>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78" name="Google Shape;178;p22"/>
          <p:cNvSpPr txBox="1">
            <a:spLocks noGrp="1"/>
          </p:cNvSpPr>
          <p:nvPr>
            <p:ph type="title" idx="14"/>
          </p:nvPr>
        </p:nvSpPr>
        <p:spPr>
          <a:xfrm>
            <a:off x="3012851" y="4094833"/>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79" name="Google Shape;179;p22"/>
          <p:cNvSpPr txBox="1">
            <a:spLocks noGrp="1"/>
          </p:cNvSpPr>
          <p:nvPr>
            <p:ph type="title" idx="15"/>
          </p:nvPr>
        </p:nvSpPr>
        <p:spPr>
          <a:xfrm>
            <a:off x="7700084" y="4094833"/>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80" name="Google Shape;180;p22"/>
          <p:cNvSpPr/>
          <p:nvPr/>
        </p:nvSpPr>
        <p:spPr>
          <a:xfrm rot="-5267561">
            <a:off x="-2889154" y="3283043"/>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 name="Google Shape;181;p22"/>
          <p:cNvSpPr/>
          <p:nvPr/>
        </p:nvSpPr>
        <p:spPr>
          <a:xfrm rot="-5400000">
            <a:off x="-1272442" y="1671437"/>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 name="Google Shape;182;p22"/>
          <p:cNvSpPr/>
          <p:nvPr/>
        </p:nvSpPr>
        <p:spPr>
          <a:xfrm rot="5400000">
            <a:off x="-897100" y="55906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 name="Google Shape;183;p22"/>
          <p:cNvSpPr/>
          <p:nvPr/>
        </p:nvSpPr>
        <p:spPr>
          <a:xfrm rot="5400000">
            <a:off x="161817" y="41772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 name="Google Shape;184;p22"/>
          <p:cNvSpPr/>
          <p:nvPr/>
        </p:nvSpPr>
        <p:spPr>
          <a:xfrm rot="5400000">
            <a:off x="1325084" y="352951"/>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 name="Google Shape;185;p22"/>
          <p:cNvSpPr/>
          <p:nvPr/>
        </p:nvSpPr>
        <p:spPr>
          <a:xfrm rot="5400000">
            <a:off x="720184" y="17205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 name="Google Shape;186;p22"/>
          <p:cNvSpPr/>
          <p:nvPr/>
        </p:nvSpPr>
        <p:spPr>
          <a:xfrm rot="5400000">
            <a:off x="588584" y="36006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 name="Google Shape;187;p22"/>
          <p:cNvSpPr/>
          <p:nvPr/>
        </p:nvSpPr>
        <p:spPr>
          <a:xfrm rot="5532439">
            <a:off x="8798415" y="2530048"/>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 name="Google Shape;188;p22"/>
          <p:cNvSpPr/>
          <p:nvPr/>
        </p:nvSpPr>
        <p:spPr>
          <a:xfrm rot="5400000">
            <a:off x="10415156" y="3894324"/>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 name="Google Shape;189;p22"/>
          <p:cNvSpPr/>
          <p:nvPr/>
        </p:nvSpPr>
        <p:spPr>
          <a:xfrm rot="-5400000">
            <a:off x="10435453" y="4976448"/>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 name="Google Shape;190;p22"/>
          <p:cNvSpPr/>
          <p:nvPr/>
        </p:nvSpPr>
        <p:spPr>
          <a:xfrm rot="-5400000">
            <a:off x="11954400" y="245909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 name="Google Shape;191;p22"/>
          <p:cNvSpPr/>
          <p:nvPr/>
        </p:nvSpPr>
        <p:spPr>
          <a:xfrm rot="-5400000">
            <a:off x="11482833" y="50021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 name="Google Shape;192;p22"/>
          <p:cNvSpPr/>
          <p:nvPr/>
        </p:nvSpPr>
        <p:spPr>
          <a:xfrm rot="-5400000">
            <a:off x="11614433" y="31220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 name="Google Shape;193;p22"/>
          <p:cNvSpPr/>
          <p:nvPr/>
        </p:nvSpPr>
        <p:spPr>
          <a:xfrm rot="-5400000">
            <a:off x="10877933" y="6369832"/>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35508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4"/>
        <p:cNvGrpSpPr/>
        <p:nvPr/>
      </p:nvGrpSpPr>
      <p:grpSpPr>
        <a:xfrm>
          <a:off x="0" y="0"/>
          <a:ext cx="0" cy="0"/>
          <a:chOff x="0" y="0"/>
          <a:chExt cx="0" cy="0"/>
        </a:xfrm>
      </p:grpSpPr>
      <p:sp>
        <p:nvSpPr>
          <p:cNvPr id="195" name="Google Shape;195;p23"/>
          <p:cNvSpPr txBox="1">
            <a:spLocks noGrp="1"/>
          </p:cNvSpPr>
          <p:nvPr>
            <p:ph type="title"/>
          </p:nvPr>
        </p:nvSpPr>
        <p:spPr>
          <a:xfrm>
            <a:off x="4497800" y="3917767"/>
            <a:ext cx="5392000" cy="663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5100"/>
              <a:buNone/>
              <a:defRPr sz="4000"/>
            </a:lvl1pPr>
            <a:lvl2pPr lvl="1" algn="l">
              <a:lnSpc>
                <a:spcPct val="100000"/>
              </a:lnSpc>
              <a:spcBef>
                <a:spcPts val="2133"/>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96" name="Google Shape;196;p23"/>
          <p:cNvSpPr txBox="1">
            <a:spLocks noGrp="1"/>
          </p:cNvSpPr>
          <p:nvPr>
            <p:ph type="subTitle" idx="1"/>
          </p:nvPr>
        </p:nvSpPr>
        <p:spPr>
          <a:xfrm>
            <a:off x="2302200" y="2276600"/>
            <a:ext cx="7587600" cy="1318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1200"/>
              <a:buNone/>
              <a:defRPr sz="2667"/>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197" name="Google Shape;197;p23"/>
          <p:cNvSpPr/>
          <p:nvPr/>
        </p:nvSpPr>
        <p:spPr>
          <a:xfrm>
            <a:off x="3069101" y="-108066"/>
            <a:ext cx="7297068" cy="1656177"/>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 name="Google Shape;198;p23"/>
          <p:cNvSpPr/>
          <p:nvPr/>
        </p:nvSpPr>
        <p:spPr>
          <a:xfrm rot="10800000">
            <a:off x="4140987" y="-429169"/>
            <a:ext cx="3225747" cy="114916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 name="Google Shape;199;p23"/>
          <p:cNvSpPr/>
          <p:nvPr/>
        </p:nvSpPr>
        <p:spPr>
          <a:xfrm rot="-5400000">
            <a:off x="6792151" y="-902353"/>
            <a:ext cx="1292256" cy="2387871"/>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 name="Google Shape;200;p23"/>
          <p:cNvSpPr/>
          <p:nvPr/>
        </p:nvSpPr>
        <p:spPr>
          <a:xfrm rot="5400000">
            <a:off x="8738584" y="611000"/>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 name="Google Shape;201;p23"/>
          <p:cNvSpPr/>
          <p:nvPr/>
        </p:nvSpPr>
        <p:spPr>
          <a:xfrm rot="5400000">
            <a:off x="6030384" y="86575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2" name="Google Shape;202;p23"/>
          <p:cNvSpPr/>
          <p:nvPr/>
        </p:nvSpPr>
        <p:spPr>
          <a:xfrm rot="5400000">
            <a:off x="10739717" y="12511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3" name="Google Shape;203;p23"/>
          <p:cNvSpPr/>
          <p:nvPr/>
        </p:nvSpPr>
        <p:spPr>
          <a:xfrm rot="5400000">
            <a:off x="3804484" y="402317"/>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4" name="Google Shape;204;p23"/>
          <p:cNvSpPr/>
          <p:nvPr/>
        </p:nvSpPr>
        <p:spPr>
          <a:xfrm rot="5400000">
            <a:off x="3201717" y="719784"/>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 name="Google Shape;205;p23"/>
          <p:cNvSpPr/>
          <p:nvPr/>
        </p:nvSpPr>
        <p:spPr>
          <a:xfrm rot="10800000">
            <a:off x="2427964" y="5309824"/>
            <a:ext cx="7437272" cy="1656177"/>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6" name="Google Shape;206;p23"/>
          <p:cNvSpPr/>
          <p:nvPr/>
        </p:nvSpPr>
        <p:spPr>
          <a:xfrm>
            <a:off x="5567584" y="6137925"/>
            <a:ext cx="3225747" cy="114916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 name="Google Shape;207;p23"/>
          <p:cNvSpPr/>
          <p:nvPr/>
        </p:nvSpPr>
        <p:spPr>
          <a:xfrm rot="5400000">
            <a:off x="5064076" y="5254274"/>
            <a:ext cx="1292256" cy="2387871"/>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 name="Google Shape;208;p23"/>
          <p:cNvSpPr/>
          <p:nvPr/>
        </p:nvSpPr>
        <p:spPr>
          <a:xfrm rot="-5400000">
            <a:off x="3804500" y="581737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 name="Google Shape;209;p23"/>
          <p:cNvSpPr/>
          <p:nvPr/>
        </p:nvSpPr>
        <p:spPr>
          <a:xfrm rot="-5400000">
            <a:off x="6772733" y="586057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 name="Google Shape;210;p23"/>
          <p:cNvSpPr/>
          <p:nvPr/>
        </p:nvSpPr>
        <p:spPr>
          <a:xfrm rot="-5400000">
            <a:off x="2073333" y="6455408"/>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 name="Google Shape;211;p23"/>
          <p:cNvSpPr/>
          <p:nvPr/>
        </p:nvSpPr>
        <p:spPr>
          <a:xfrm rot="-5400000">
            <a:off x="8911833" y="6237608"/>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 name="Google Shape;212;p23"/>
          <p:cNvSpPr/>
          <p:nvPr/>
        </p:nvSpPr>
        <p:spPr>
          <a:xfrm rot="-5400000">
            <a:off x="9601400" y="6006541"/>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76676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sp>
        <p:nvSpPr>
          <p:cNvPr id="214" name="Google Shape;214;p24"/>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15" name="Google Shape;215;p24"/>
          <p:cNvSpPr txBox="1">
            <a:spLocks noGrp="1"/>
          </p:cNvSpPr>
          <p:nvPr>
            <p:ph type="title" idx="2"/>
          </p:nvPr>
        </p:nvSpPr>
        <p:spPr>
          <a:xfrm>
            <a:off x="1179731" y="1998851"/>
            <a:ext cx="4267200" cy="82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8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16" name="Google Shape;216;p24"/>
          <p:cNvSpPr txBox="1">
            <a:spLocks noGrp="1"/>
          </p:cNvSpPr>
          <p:nvPr>
            <p:ph type="subTitle" idx="1"/>
          </p:nvPr>
        </p:nvSpPr>
        <p:spPr>
          <a:xfrm>
            <a:off x="1465900" y="2841217"/>
            <a:ext cx="3694800" cy="70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lvl1pPr>
            <a:lvl2pPr lvl="1" algn="ctr">
              <a:lnSpc>
                <a:spcPct val="115000"/>
              </a:lnSpc>
              <a:spcBef>
                <a:spcPts val="2133"/>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17" name="Google Shape;217;p24"/>
          <p:cNvSpPr txBox="1">
            <a:spLocks noGrp="1"/>
          </p:cNvSpPr>
          <p:nvPr>
            <p:ph type="title" idx="3"/>
          </p:nvPr>
        </p:nvSpPr>
        <p:spPr>
          <a:xfrm>
            <a:off x="6745064" y="1998851"/>
            <a:ext cx="4267200" cy="82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8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18" name="Google Shape;218;p24"/>
          <p:cNvSpPr txBox="1">
            <a:spLocks noGrp="1"/>
          </p:cNvSpPr>
          <p:nvPr>
            <p:ph type="subTitle" idx="4"/>
          </p:nvPr>
        </p:nvSpPr>
        <p:spPr>
          <a:xfrm>
            <a:off x="7031233" y="2841233"/>
            <a:ext cx="3694800" cy="70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lvl1pPr>
            <a:lvl2pPr lvl="1" algn="ctr">
              <a:lnSpc>
                <a:spcPct val="115000"/>
              </a:lnSpc>
              <a:spcBef>
                <a:spcPts val="2133"/>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19" name="Google Shape;219;p24"/>
          <p:cNvSpPr txBox="1">
            <a:spLocks noGrp="1"/>
          </p:cNvSpPr>
          <p:nvPr>
            <p:ph type="title" idx="5"/>
          </p:nvPr>
        </p:nvSpPr>
        <p:spPr>
          <a:xfrm>
            <a:off x="3962397" y="4145967"/>
            <a:ext cx="4267200" cy="82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8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20" name="Google Shape;220;p24"/>
          <p:cNvSpPr txBox="1">
            <a:spLocks noGrp="1"/>
          </p:cNvSpPr>
          <p:nvPr>
            <p:ph type="subTitle" idx="6"/>
          </p:nvPr>
        </p:nvSpPr>
        <p:spPr>
          <a:xfrm>
            <a:off x="4248567" y="4987633"/>
            <a:ext cx="3694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lvl1pPr>
            <a:lvl2pPr lvl="1" algn="ctr">
              <a:lnSpc>
                <a:spcPct val="115000"/>
              </a:lnSpc>
              <a:spcBef>
                <a:spcPts val="2133"/>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21" name="Google Shape;221;p24"/>
          <p:cNvSpPr/>
          <p:nvPr/>
        </p:nvSpPr>
        <p:spPr>
          <a:xfrm rot="10800000" flipH="1">
            <a:off x="8835768" y="5063337"/>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24"/>
          <p:cNvSpPr/>
          <p:nvPr/>
        </p:nvSpPr>
        <p:spPr>
          <a:xfrm rot="10800000" flipH="1">
            <a:off x="8382701" y="6120386"/>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24"/>
          <p:cNvSpPr/>
          <p:nvPr/>
        </p:nvSpPr>
        <p:spPr>
          <a:xfrm flipH="1">
            <a:off x="8319867" y="6323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24"/>
          <p:cNvSpPr/>
          <p:nvPr/>
        </p:nvSpPr>
        <p:spPr>
          <a:xfrm flipH="1">
            <a:off x="10491451" y="59787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24"/>
          <p:cNvSpPr/>
          <p:nvPr/>
        </p:nvSpPr>
        <p:spPr>
          <a:xfrm flipH="1">
            <a:off x="9995753" y="5449523"/>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6" name="Google Shape;226;p24"/>
          <p:cNvSpPr/>
          <p:nvPr/>
        </p:nvSpPr>
        <p:spPr>
          <a:xfrm flipH="1">
            <a:off x="10840100" y="54495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24"/>
          <p:cNvSpPr/>
          <p:nvPr/>
        </p:nvSpPr>
        <p:spPr>
          <a:xfrm flipH="1">
            <a:off x="11803117" y="45930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24"/>
          <p:cNvSpPr/>
          <p:nvPr/>
        </p:nvSpPr>
        <p:spPr>
          <a:xfrm flipH="1">
            <a:off x="-332134" y="109445"/>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24"/>
          <p:cNvSpPr/>
          <p:nvPr/>
        </p:nvSpPr>
        <p:spPr>
          <a:xfrm flipH="1">
            <a:off x="54305" y="-352349"/>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24"/>
          <p:cNvSpPr/>
          <p:nvPr/>
        </p:nvSpPr>
        <p:spPr>
          <a:xfrm rot="10800000" flipH="1">
            <a:off x="1541751" y="573400"/>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24"/>
          <p:cNvSpPr/>
          <p:nvPr/>
        </p:nvSpPr>
        <p:spPr>
          <a:xfrm rot="10800000" flipH="1">
            <a:off x="-398700" y="-84686"/>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2" name="Google Shape;232;p24"/>
          <p:cNvSpPr/>
          <p:nvPr/>
        </p:nvSpPr>
        <p:spPr>
          <a:xfrm rot="10800000" flipH="1">
            <a:off x="1279900" y="118905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3" name="Google Shape;233;p24"/>
          <p:cNvSpPr/>
          <p:nvPr/>
        </p:nvSpPr>
        <p:spPr>
          <a:xfrm flipH="1">
            <a:off x="3737300" y="3095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4" name="Google Shape;234;p24"/>
          <p:cNvSpPr/>
          <p:nvPr/>
        </p:nvSpPr>
        <p:spPr>
          <a:xfrm rot="10800000" flipH="1">
            <a:off x="230084" y="19591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51815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5"/>
        <p:cNvGrpSpPr/>
        <p:nvPr/>
      </p:nvGrpSpPr>
      <p:grpSpPr>
        <a:xfrm>
          <a:off x="0" y="0"/>
          <a:ext cx="0" cy="0"/>
          <a:chOff x="0" y="0"/>
          <a:chExt cx="0" cy="0"/>
        </a:xfrm>
      </p:grpSpPr>
      <p:sp>
        <p:nvSpPr>
          <p:cNvPr id="236" name="Google Shape;236;p25"/>
          <p:cNvSpPr txBox="1">
            <a:spLocks noGrp="1"/>
          </p:cNvSpPr>
          <p:nvPr>
            <p:ph type="title"/>
          </p:nvPr>
        </p:nvSpPr>
        <p:spPr>
          <a:xfrm>
            <a:off x="2838833" y="484367"/>
            <a:ext cx="65144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37" name="Google Shape;237;p25"/>
          <p:cNvSpPr/>
          <p:nvPr/>
        </p:nvSpPr>
        <p:spPr>
          <a:xfrm flipH="1">
            <a:off x="-188690"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25"/>
          <p:cNvSpPr/>
          <p:nvPr/>
        </p:nvSpPr>
        <p:spPr>
          <a:xfrm rot="10800000" flipH="1">
            <a:off x="-321730"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25"/>
          <p:cNvSpPr/>
          <p:nvPr/>
        </p:nvSpPr>
        <p:spPr>
          <a:xfrm rot="-10484947">
            <a:off x="-930553"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25"/>
          <p:cNvSpPr/>
          <p:nvPr/>
        </p:nvSpPr>
        <p:spPr>
          <a:xfrm rot="10800000" flipH="1">
            <a:off x="2345684"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25"/>
          <p:cNvSpPr/>
          <p:nvPr/>
        </p:nvSpPr>
        <p:spPr>
          <a:xfrm rot="10800000" flipH="1">
            <a:off x="1159135"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25"/>
          <p:cNvSpPr/>
          <p:nvPr/>
        </p:nvSpPr>
        <p:spPr>
          <a:xfrm rot="10800000" flipH="1">
            <a:off x="121535" y="1683112"/>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48516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3"/>
        <p:cNvGrpSpPr/>
        <p:nvPr/>
      </p:nvGrpSpPr>
      <p:grpSpPr>
        <a:xfrm>
          <a:off x="0" y="0"/>
          <a:ext cx="0" cy="0"/>
          <a:chOff x="0" y="0"/>
          <a:chExt cx="0" cy="0"/>
        </a:xfrm>
      </p:grpSpPr>
      <p:sp>
        <p:nvSpPr>
          <p:cNvPr id="244" name="Google Shape;244;p26"/>
          <p:cNvSpPr txBox="1">
            <a:spLocks noGrp="1"/>
          </p:cNvSpPr>
          <p:nvPr>
            <p:ph type="title"/>
          </p:nvPr>
        </p:nvSpPr>
        <p:spPr>
          <a:xfrm>
            <a:off x="3795300" y="484367"/>
            <a:ext cx="4601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45" name="Google Shape;245;p26"/>
          <p:cNvSpPr txBox="1">
            <a:spLocks noGrp="1"/>
          </p:cNvSpPr>
          <p:nvPr>
            <p:ph type="subTitle" idx="1"/>
          </p:nvPr>
        </p:nvSpPr>
        <p:spPr>
          <a:xfrm>
            <a:off x="1051133" y="2193933"/>
            <a:ext cx="3606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46" name="Google Shape;246;p26"/>
          <p:cNvSpPr txBox="1">
            <a:spLocks noGrp="1"/>
          </p:cNvSpPr>
          <p:nvPr>
            <p:ph type="subTitle" idx="2"/>
          </p:nvPr>
        </p:nvSpPr>
        <p:spPr>
          <a:xfrm>
            <a:off x="717567" y="3007200"/>
            <a:ext cx="5112000" cy="26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247" name="Google Shape;247;p26"/>
          <p:cNvSpPr txBox="1">
            <a:spLocks noGrp="1"/>
          </p:cNvSpPr>
          <p:nvPr>
            <p:ph type="subTitle" idx="3"/>
          </p:nvPr>
        </p:nvSpPr>
        <p:spPr>
          <a:xfrm>
            <a:off x="6878633" y="2193933"/>
            <a:ext cx="3606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48" name="Google Shape;248;p26"/>
          <p:cNvSpPr txBox="1">
            <a:spLocks noGrp="1"/>
          </p:cNvSpPr>
          <p:nvPr>
            <p:ph type="subTitle" idx="4"/>
          </p:nvPr>
        </p:nvSpPr>
        <p:spPr>
          <a:xfrm>
            <a:off x="6362433" y="3007200"/>
            <a:ext cx="5112000" cy="26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249" name="Google Shape;249;p26"/>
          <p:cNvSpPr/>
          <p:nvPr/>
        </p:nvSpPr>
        <p:spPr>
          <a:xfrm rot="-10350985" flipH="1">
            <a:off x="8600207" y="-166361"/>
            <a:ext cx="4593245" cy="1556636"/>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0" name="Google Shape;250;p26"/>
          <p:cNvSpPr/>
          <p:nvPr/>
        </p:nvSpPr>
        <p:spPr>
          <a:xfrm flipH="1">
            <a:off x="11127768" y="1312832"/>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1" name="Google Shape;251;p26"/>
          <p:cNvSpPr/>
          <p:nvPr/>
        </p:nvSpPr>
        <p:spPr>
          <a:xfrm flipH="1">
            <a:off x="11970368" y="1767265"/>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2" name="Google Shape;252;p26"/>
          <p:cNvSpPr/>
          <p:nvPr/>
        </p:nvSpPr>
        <p:spPr>
          <a:xfrm flipH="1">
            <a:off x="8315535" y="25116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3" name="Google Shape;253;p26"/>
          <p:cNvSpPr/>
          <p:nvPr/>
        </p:nvSpPr>
        <p:spPr>
          <a:xfrm flipH="1">
            <a:off x="9427168" y="71906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4" name="Google Shape;254;p26"/>
          <p:cNvSpPr/>
          <p:nvPr/>
        </p:nvSpPr>
        <p:spPr>
          <a:xfrm>
            <a:off x="9558359" y="-132486"/>
            <a:ext cx="3356813" cy="138876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5" name="Google Shape;255;p26"/>
          <p:cNvSpPr/>
          <p:nvPr/>
        </p:nvSpPr>
        <p:spPr>
          <a:xfrm rot="10800000" flipH="1">
            <a:off x="10237569" y="-280355"/>
            <a:ext cx="2742972" cy="1038632"/>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6" name="Google Shape;256;p26"/>
          <p:cNvSpPr/>
          <p:nvPr/>
        </p:nvSpPr>
        <p:spPr>
          <a:xfrm rot="10350985">
            <a:off x="-749722" y="-231210"/>
            <a:ext cx="4593245" cy="1556636"/>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7" name="Google Shape;257;p26"/>
          <p:cNvSpPr/>
          <p:nvPr/>
        </p:nvSpPr>
        <p:spPr>
          <a:xfrm>
            <a:off x="1097961" y="1247981"/>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8" name="Google Shape;258;p26"/>
          <p:cNvSpPr/>
          <p:nvPr/>
        </p:nvSpPr>
        <p:spPr>
          <a:xfrm>
            <a:off x="342161" y="1702415"/>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9" name="Google Shape;259;p26"/>
          <p:cNvSpPr/>
          <p:nvPr/>
        </p:nvSpPr>
        <p:spPr>
          <a:xfrm>
            <a:off x="3996995" y="18631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0" name="Google Shape;260;p26"/>
          <p:cNvSpPr/>
          <p:nvPr/>
        </p:nvSpPr>
        <p:spPr>
          <a:xfrm>
            <a:off x="2885361" y="65421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1" name="Google Shape;261;p26"/>
          <p:cNvSpPr/>
          <p:nvPr/>
        </p:nvSpPr>
        <p:spPr>
          <a:xfrm flipH="1">
            <a:off x="-471443" y="-197335"/>
            <a:ext cx="3356813" cy="138876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2" name="Google Shape;262;p26"/>
          <p:cNvSpPr/>
          <p:nvPr/>
        </p:nvSpPr>
        <p:spPr>
          <a:xfrm rot="10800000">
            <a:off x="-536810" y="-345205"/>
            <a:ext cx="2742972" cy="1038632"/>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89989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2855933" y="2563933"/>
            <a:ext cx="6480000" cy="109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65" name="Google Shape;265;p27"/>
          <p:cNvSpPr txBox="1">
            <a:spLocks noGrp="1"/>
          </p:cNvSpPr>
          <p:nvPr>
            <p:ph type="subTitle" idx="1"/>
          </p:nvPr>
        </p:nvSpPr>
        <p:spPr>
          <a:xfrm>
            <a:off x="2856067" y="3676167"/>
            <a:ext cx="6480000" cy="65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66" name="Google Shape;266;p27"/>
          <p:cNvSpPr/>
          <p:nvPr/>
        </p:nvSpPr>
        <p:spPr>
          <a:xfrm rot="-5400000">
            <a:off x="-1373147" y="108704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7" name="Google Shape;267;p27"/>
          <p:cNvSpPr/>
          <p:nvPr/>
        </p:nvSpPr>
        <p:spPr>
          <a:xfrm rot="-5400000">
            <a:off x="-2517625" y="2122984"/>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8" name="Google Shape;268;p27"/>
          <p:cNvSpPr/>
          <p:nvPr/>
        </p:nvSpPr>
        <p:spPr>
          <a:xfrm rot="5400000">
            <a:off x="516341" y="481437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9" name="Google Shape;269;p27"/>
          <p:cNvSpPr/>
          <p:nvPr/>
        </p:nvSpPr>
        <p:spPr>
          <a:xfrm rot="5400000">
            <a:off x="804492" y="229629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0" name="Google Shape;270;p27"/>
          <p:cNvSpPr/>
          <p:nvPr/>
        </p:nvSpPr>
        <p:spPr>
          <a:xfrm rot="5400000">
            <a:off x="-1002637" y="340299"/>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1" name="Google Shape;271;p27"/>
          <p:cNvSpPr/>
          <p:nvPr/>
        </p:nvSpPr>
        <p:spPr>
          <a:xfrm rot="5400000">
            <a:off x="1378541" y="1524108"/>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2" name="Google Shape;272;p27"/>
          <p:cNvSpPr/>
          <p:nvPr/>
        </p:nvSpPr>
        <p:spPr>
          <a:xfrm rot="5400000">
            <a:off x="2637925" y="2679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3" name="Google Shape;273;p27"/>
          <p:cNvSpPr/>
          <p:nvPr/>
        </p:nvSpPr>
        <p:spPr>
          <a:xfrm rot="5400000">
            <a:off x="8154060" y="340818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4" name="Google Shape;274;p27"/>
          <p:cNvSpPr/>
          <p:nvPr/>
        </p:nvSpPr>
        <p:spPr>
          <a:xfrm rot="5400000">
            <a:off x="9202601" y="3231725"/>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5" name="Google Shape;275;p27"/>
          <p:cNvSpPr/>
          <p:nvPr/>
        </p:nvSpPr>
        <p:spPr>
          <a:xfrm rot="-5400000">
            <a:off x="11544459" y="185562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6" name="Google Shape;276;p27"/>
          <p:cNvSpPr/>
          <p:nvPr/>
        </p:nvSpPr>
        <p:spPr>
          <a:xfrm rot="-5400000">
            <a:off x="11169508" y="42873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7" name="Google Shape;277;p27"/>
          <p:cNvSpPr/>
          <p:nvPr/>
        </p:nvSpPr>
        <p:spPr>
          <a:xfrm rot="-5400000">
            <a:off x="9362370" y="4432213"/>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8" name="Google Shape;278;p27"/>
          <p:cNvSpPr/>
          <p:nvPr/>
        </p:nvSpPr>
        <p:spPr>
          <a:xfrm rot="-5400000">
            <a:off x="10682259" y="514589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9" name="Google Shape;279;p27"/>
          <p:cNvSpPr/>
          <p:nvPr/>
        </p:nvSpPr>
        <p:spPr>
          <a:xfrm rot="-5400000">
            <a:off x="9336075" y="65568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5654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28"/>
          <p:cNvSpPr txBox="1">
            <a:spLocks noGrp="1"/>
          </p:cNvSpPr>
          <p:nvPr>
            <p:ph type="title"/>
          </p:nvPr>
        </p:nvSpPr>
        <p:spPr>
          <a:xfrm>
            <a:off x="4194367" y="484367"/>
            <a:ext cx="3803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82" name="Google Shape;282;p28"/>
          <p:cNvSpPr txBox="1">
            <a:spLocks noGrp="1"/>
          </p:cNvSpPr>
          <p:nvPr>
            <p:ph type="subTitle" idx="1"/>
          </p:nvPr>
        </p:nvSpPr>
        <p:spPr>
          <a:xfrm>
            <a:off x="4438588"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3" name="Google Shape;283;p28"/>
          <p:cNvSpPr txBox="1">
            <a:spLocks noGrp="1"/>
          </p:cNvSpPr>
          <p:nvPr>
            <p:ph type="subTitle" idx="2"/>
          </p:nvPr>
        </p:nvSpPr>
        <p:spPr>
          <a:xfrm>
            <a:off x="4814588"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84" name="Google Shape;284;p28"/>
          <p:cNvSpPr txBox="1">
            <a:spLocks noGrp="1"/>
          </p:cNvSpPr>
          <p:nvPr>
            <p:ph type="subTitle" idx="3"/>
          </p:nvPr>
        </p:nvSpPr>
        <p:spPr>
          <a:xfrm>
            <a:off x="879551"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5" name="Google Shape;285;p28"/>
          <p:cNvSpPr txBox="1">
            <a:spLocks noGrp="1"/>
          </p:cNvSpPr>
          <p:nvPr>
            <p:ph type="subTitle" idx="4"/>
          </p:nvPr>
        </p:nvSpPr>
        <p:spPr>
          <a:xfrm>
            <a:off x="1255551"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86" name="Google Shape;286;p28"/>
          <p:cNvSpPr txBox="1">
            <a:spLocks noGrp="1"/>
          </p:cNvSpPr>
          <p:nvPr>
            <p:ph type="subTitle" idx="5"/>
          </p:nvPr>
        </p:nvSpPr>
        <p:spPr>
          <a:xfrm>
            <a:off x="4438588"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7" name="Google Shape;287;p28"/>
          <p:cNvSpPr txBox="1">
            <a:spLocks noGrp="1"/>
          </p:cNvSpPr>
          <p:nvPr>
            <p:ph type="subTitle" idx="6"/>
          </p:nvPr>
        </p:nvSpPr>
        <p:spPr>
          <a:xfrm>
            <a:off x="4814588"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88" name="Google Shape;288;p28"/>
          <p:cNvSpPr txBox="1">
            <a:spLocks noGrp="1"/>
          </p:cNvSpPr>
          <p:nvPr>
            <p:ph type="subTitle" idx="7"/>
          </p:nvPr>
        </p:nvSpPr>
        <p:spPr>
          <a:xfrm>
            <a:off x="879551"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9" name="Google Shape;289;p28"/>
          <p:cNvSpPr txBox="1">
            <a:spLocks noGrp="1"/>
          </p:cNvSpPr>
          <p:nvPr>
            <p:ph type="subTitle" idx="8"/>
          </p:nvPr>
        </p:nvSpPr>
        <p:spPr>
          <a:xfrm>
            <a:off x="1255551"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90" name="Google Shape;290;p28"/>
          <p:cNvSpPr txBox="1">
            <a:spLocks noGrp="1"/>
          </p:cNvSpPr>
          <p:nvPr>
            <p:ph type="subTitle" idx="9"/>
          </p:nvPr>
        </p:nvSpPr>
        <p:spPr>
          <a:xfrm>
            <a:off x="7997621"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91" name="Google Shape;291;p28"/>
          <p:cNvSpPr txBox="1">
            <a:spLocks noGrp="1"/>
          </p:cNvSpPr>
          <p:nvPr>
            <p:ph type="subTitle" idx="13"/>
          </p:nvPr>
        </p:nvSpPr>
        <p:spPr>
          <a:xfrm>
            <a:off x="8373621"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92" name="Google Shape;292;p28"/>
          <p:cNvSpPr txBox="1">
            <a:spLocks noGrp="1"/>
          </p:cNvSpPr>
          <p:nvPr>
            <p:ph type="subTitle" idx="14"/>
          </p:nvPr>
        </p:nvSpPr>
        <p:spPr>
          <a:xfrm>
            <a:off x="7997621"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93" name="Google Shape;293;p28"/>
          <p:cNvSpPr txBox="1">
            <a:spLocks noGrp="1"/>
          </p:cNvSpPr>
          <p:nvPr>
            <p:ph type="subTitle" idx="15"/>
          </p:nvPr>
        </p:nvSpPr>
        <p:spPr>
          <a:xfrm>
            <a:off x="8373621"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94" name="Google Shape;294;p28"/>
          <p:cNvSpPr/>
          <p:nvPr/>
        </p:nvSpPr>
        <p:spPr>
          <a:xfrm>
            <a:off x="7449733" y="-27939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5" name="Google Shape;295;p28"/>
          <p:cNvSpPr/>
          <p:nvPr/>
        </p:nvSpPr>
        <p:spPr>
          <a:xfrm rot="10800000" flipH="1">
            <a:off x="9208433" y="-700201"/>
            <a:ext cx="317241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6" name="Google Shape;296;p28"/>
          <p:cNvSpPr/>
          <p:nvPr/>
        </p:nvSpPr>
        <p:spPr>
          <a:xfrm rot="-3279262">
            <a:off x="10535453" y="-1297344"/>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7" name="Google Shape;297;p28"/>
          <p:cNvSpPr/>
          <p:nvPr/>
        </p:nvSpPr>
        <p:spPr>
          <a:xfrm rot="10800000">
            <a:off x="8542655" y="15145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8" name="Google Shape;298;p28"/>
          <p:cNvSpPr/>
          <p:nvPr/>
        </p:nvSpPr>
        <p:spPr>
          <a:xfrm rot="10800000">
            <a:off x="10872555" y="46649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9" name="Google Shape;299;p28"/>
          <p:cNvSpPr/>
          <p:nvPr/>
        </p:nvSpPr>
        <p:spPr>
          <a:xfrm rot="10800000">
            <a:off x="10241421" y="985424"/>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0" name="Google Shape;300;p28"/>
          <p:cNvSpPr/>
          <p:nvPr/>
        </p:nvSpPr>
        <p:spPr>
          <a:xfrm flipH="1">
            <a:off x="-4445234" y="-28099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1" name="Google Shape;301;p28"/>
          <p:cNvSpPr/>
          <p:nvPr/>
        </p:nvSpPr>
        <p:spPr>
          <a:xfrm rot="10800000">
            <a:off x="-189594" y="-701801"/>
            <a:ext cx="317241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2" name="Google Shape;302;p28"/>
          <p:cNvSpPr/>
          <p:nvPr/>
        </p:nvSpPr>
        <p:spPr>
          <a:xfrm rot="3279262" flipH="1">
            <a:off x="-217286" y="-1298944"/>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3" name="Google Shape;303;p28"/>
          <p:cNvSpPr/>
          <p:nvPr/>
        </p:nvSpPr>
        <p:spPr>
          <a:xfrm rot="10800000" flipH="1">
            <a:off x="3430604" y="14985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4" name="Google Shape;304;p28"/>
          <p:cNvSpPr/>
          <p:nvPr/>
        </p:nvSpPr>
        <p:spPr>
          <a:xfrm rot="10800000" flipH="1">
            <a:off x="1187504" y="46489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5" name="Google Shape;305;p28"/>
          <p:cNvSpPr/>
          <p:nvPr/>
        </p:nvSpPr>
        <p:spPr>
          <a:xfrm rot="10800000" flipH="1">
            <a:off x="268404" y="140365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6" name="Google Shape;306;p28"/>
          <p:cNvSpPr/>
          <p:nvPr/>
        </p:nvSpPr>
        <p:spPr>
          <a:xfrm rot="10800000" flipH="1">
            <a:off x="1818637" y="983824"/>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7" name="Google Shape;307;p28"/>
          <p:cNvSpPr/>
          <p:nvPr/>
        </p:nvSpPr>
        <p:spPr>
          <a:xfrm rot="10800000">
            <a:off x="11791655" y="140525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1522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9998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08"/>
        <p:cNvGrpSpPr/>
        <p:nvPr/>
      </p:nvGrpSpPr>
      <p:grpSpPr>
        <a:xfrm>
          <a:off x="0" y="0"/>
          <a:ext cx="0" cy="0"/>
          <a:chOff x="0" y="0"/>
          <a:chExt cx="0" cy="0"/>
        </a:xfrm>
      </p:grpSpPr>
      <p:sp>
        <p:nvSpPr>
          <p:cNvPr id="309" name="Google Shape;309;p29"/>
          <p:cNvSpPr txBox="1">
            <a:spLocks noGrp="1"/>
          </p:cNvSpPr>
          <p:nvPr>
            <p:ph type="title"/>
          </p:nvPr>
        </p:nvSpPr>
        <p:spPr>
          <a:xfrm>
            <a:off x="2057800" y="484367"/>
            <a:ext cx="80764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0" name="Google Shape;310;p29"/>
          <p:cNvSpPr txBox="1">
            <a:spLocks noGrp="1"/>
          </p:cNvSpPr>
          <p:nvPr>
            <p:ph type="subTitle" idx="1"/>
          </p:nvPr>
        </p:nvSpPr>
        <p:spPr>
          <a:xfrm>
            <a:off x="6500843"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1" name="Google Shape;311;p29"/>
          <p:cNvSpPr txBox="1">
            <a:spLocks noGrp="1"/>
          </p:cNvSpPr>
          <p:nvPr>
            <p:ph type="subTitle" idx="2"/>
          </p:nvPr>
        </p:nvSpPr>
        <p:spPr>
          <a:xfrm>
            <a:off x="6876751"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2" name="Google Shape;312;p29"/>
          <p:cNvSpPr txBox="1">
            <a:spLocks noGrp="1"/>
          </p:cNvSpPr>
          <p:nvPr>
            <p:ph type="subTitle" idx="3"/>
          </p:nvPr>
        </p:nvSpPr>
        <p:spPr>
          <a:xfrm>
            <a:off x="2376351"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3" name="Google Shape;313;p29"/>
          <p:cNvSpPr txBox="1">
            <a:spLocks noGrp="1"/>
          </p:cNvSpPr>
          <p:nvPr>
            <p:ph type="subTitle" idx="4"/>
          </p:nvPr>
        </p:nvSpPr>
        <p:spPr>
          <a:xfrm>
            <a:off x="2752500"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4" name="Google Shape;314;p29"/>
          <p:cNvSpPr txBox="1">
            <a:spLocks noGrp="1"/>
          </p:cNvSpPr>
          <p:nvPr>
            <p:ph type="subTitle" idx="5"/>
          </p:nvPr>
        </p:nvSpPr>
        <p:spPr>
          <a:xfrm>
            <a:off x="6500800"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5" name="Google Shape;315;p29"/>
          <p:cNvSpPr txBox="1">
            <a:spLocks noGrp="1"/>
          </p:cNvSpPr>
          <p:nvPr>
            <p:ph type="subTitle" idx="6"/>
          </p:nvPr>
        </p:nvSpPr>
        <p:spPr>
          <a:xfrm>
            <a:off x="6876751"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6" name="Google Shape;316;p29"/>
          <p:cNvSpPr txBox="1">
            <a:spLocks noGrp="1"/>
          </p:cNvSpPr>
          <p:nvPr>
            <p:ph type="subTitle" idx="7"/>
          </p:nvPr>
        </p:nvSpPr>
        <p:spPr>
          <a:xfrm>
            <a:off x="2376351"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7" name="Google Shape;317;p29"/>
          <p:cNvSpPr txBox="1">
            <a:spLocks noGrp="1"/>
          </p:cNvSpPr>
          <p:nvPr>
            <p:ph type="subTitle" idx="8"/>
          </p:nvPr>
        </p:nvSpPr>
        <p:spPr>
          <a:xfrm>
            <a:off x="2752500"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8" name="Google Shape;318;p29"/>
          <p:cNvSpPr/>
          <p:nvPr/>
        </p:nvSpPr>
        <p:spPr>
          <a:xfrm rot="-5400000" flipH="1">
            <a:off x="-4129329" y="292282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9" name="Google Shape;319;p29"/>
          <p:cNvSpPr/>
          <p:nvPr/>
        </p:nvSpPr>
        <p:spPr>
          <a:xfrm rot="5400000">
            <a:off x="-2561733" y="4131251"/>
            <a:ext cx="5695767" cy="156993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0" name="Google Shape;320;p29"/>
          <p:cNvSpPr/>
          <p:nvPr/>
        </p:nvSpPr>
        <p:spPr>
          <a:xfrm rot="147" flipH="1">
            <a:off x="-535861" y="4240130"/>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1" name="Google Shape;321;p29"/>
          <p:cNvSpPr/>
          <p:nvPr/>
        </p:nvSpPr>
        <p:spPr>
          <a:xfrm rot="-5400000" flipH="1">
            <a:off x="1119281" y="515275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2" name="Google Shape;322;p29"/>
          <p:cNvSpPr/>
          <p:nvPr/>
        </p:nvSpPr>
        <p:spPr>
          <a:xfrm rot="-5400000" flipH="1">
            <a:off x="502015" y="144665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 name="Google Shape;323;p29"/>
          <p:cNvSpPr/>
          <p:nvPr/>
        </p:nvSpPr>
        <p:spPr>
          <a:xfrm rot="-5400000" flipH="1">
            <a:off x="1265315" y="230785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4" name="Google Shape;324;p29"/>
          <p:cNvSpPr/>
          <p:nvPr/>
        </p:nvSpPr>
        <p:spPr>
          <a:xfrm rot="5400000" flipH="1">
            <a:off x="7107590" y="292282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5" name="Google Shape;325;p29"/>
          <p:cNvSpPr/>
          <p:nvPr/>
        </p:nvSpPr>
        <p:spPr>
          <a:xfrm rot="-5400000">
            <a:off x="9030987" y="1317811"/>
            <a:ext cx="5695767" cy="156993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6" name="Google Shape;326;p29"/>
          <p:cNvSpPr/>
          <p:nvPr/>
        </p:nvSpPr>
        <p:spPr>
          <a:xfrm rot="-10799853" flipH="1">
            <a:off x="10827763" y="-12933"/>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7" name="Google Shape;327;p29"/>
          <p:cNvSpPr/>
          <p:nvPr/>
        </p:nvSpPr>
        <p:spPr>
          <a:xfrm rot="5400000" flipH="1">
            <a:off x="10473439" y="68250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8" name="Google Shape;328;p29"/>
          <p:cNvSpPr/>
          <p:nvPr/>
        </p:nvSpPr>
        <p:spPr>
          <a:xfrm rot="5400000" flipH="1">
            <a:off x="10827739" y="164824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9" name="Google Shape;329;p29"/>
          <p:cNvSpPr/>
          <p:nvPr/>
        </p:nvSpPr>
        <p:spPr>
          <a:xfrm rot="5400000" flipH="1">
            <a:off x="11445005" y="535434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0" name="Google Shape;330;p29"/>
          <p:cNvSpPr/>
          <p:nvPr/>
        </p:nvSpPr>
        <p:spPr>
          <a:xfrm rot="5400000" flipH="1">
            <a:off x="10768505" y="457954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1" name="Google Shape;331;p29"/>
          <p:cNvSpPr/>
          <p:nvPr/>
        </p:nvSpPr>
        <p:spPr>
          <a:xfrm rot="-5400000" flipH="1">
            <a:off x="1560381" y="620488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9690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2"/>
        <p:cNvGrpSpPr/>
        <p:nvPr/>
      </p:nvGrpSpPr>
      <p:grpSpPr>
        <a:xfrm>
          <a:off x="0" y="0"/>
          <a:ext cx="0" cy="0"/>
          <a:chOff x="0" y="0"/>
          <a:chExt cx="0" cy="0"/>
        </a:xfrm>
      </p:grpSpPr>
      <p:sp>
        <p:nvSpPr>
          <p:cNvPr id="333" name="Google Shape;333;p30"/>
          <p:cNvSpPr txBox="1">
            <a:spLocks noGrp="1"/>
          </p:cNvSpPr>
          <p:nvPr>
            <p:ph type="title"/>
          </p:nvPr>
        </p:nvSpPr>
        <p:spPr>
          <a:xfrm flipH="1">
            <a:off x="1278669" y="2692967"/>
            <a:ext cx="5241600" cy="8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SemiBold"/>
                <a:ea typeface="Open Sans SemiBold"/>
                <a:cs typeface="Open Sans SemiBold"/>
                <a:sym typeface="Open Sans SemiBold"/>
              </a:defRPr>
            </a:lvl2pPr>
            <a:lvl3pPr lvl="2" algn="l">
              <a:lnSpc>
                <a:spcPct val="100000"/>
              </a:lnSpc>
              <a:spcBef>
                <a:spcPts val="0"/>
              </a:spcBef>
              <a:spcAft>
                <a:spcPts val="0"/>
              </a:spcAft>
              <a:buSzPts val="3000"/>
              <a:buNone/>
              <a:defRPr>
                <a:latin typeface="Open Sans SemiBold"/>
                <a:ea typeface="Open Sans SemiBold"/>
                <a:cs typeface="Open Sans SemiBold"/>
                <a:sym typeface="Open Sans SemiBold"/>
              </a:defRPr>
            </a:lvl3pPr>
            <a:lvl4pPr lvl="3" algn="l">
              <a:lnSpc>
                <a:spcPct val="100000"/>
              </a:lnSpc>
              <a:spcBef>
                <a:spcPts val="0"/>
              </a:spcBef>
              <a:spcAft>
                <a:spcPts val="0"/>
              </a:spcAft>
              <a:buSzPts val="3000"/>
              <a:buNone/>
              <a:defRPr>
                <a:latin typeface="Open Sans SemiBold"/>
                <a:ea typeface="Open Sans SemiBold"/>
                <a:cs typeface="Open Sans SemiBold"/>
                <a:sym typeface="Open Sans SemiBold"/>
              </a:defRPr>
            </a:lvl4pPr>
            <a:lvl5pPr lvl="4" algn="l">
              <a:lnSpc>
                <a:spcPct val="100000"/>
              </a:lnSpc>
              <a:spcBef>
                <a:spcPts val="0"/>
              </a:spcBef>
              <a:spcAft>
                <a:spcPts val="0"/>
              </a:spcAft>
              <a:buSzPts val="3000"/>
              <a:buNone/>
              <a:defRPr>
                <a:latin typeface="Open Sans SemiBold"/>
                <a:ea typeface="Open Sans SemiBold"/>
                <a:cs typeface="Open Sans SemiBold"/>
                <a:sym typeface="Open Sans SemiBold"/>
              </a:defRPr>
            </a:lvl5pPr>
            <a:lvl6pPr lvl="5" algn="l">
              <a:lnSpc>
                <a:spcPct val="100000"/>
              </a:lnSpc>
              <a:spcBef>
                <a:spcPts val="0"/>
              </a:spcBef>
              <a:spcAft>
                <a:spcPts val="0"/>
              </a:spcAft>
              <a:buSzPts val="3000"/>
              <a:buNone/>
              <a:defRPr>
                <a:latin typeface="Open Sans SemiBold"/>
                <a:ea typeface="Open Sans SemiBold"/>
                <a:cs typeface="Open Sans SemiBold"/>
                <a:sym typeface="Open Sans SemiBold"/>
              </a:defRPr>
            </a:lvl6pPr>
            <a:lvl7pPr lvl="6" algn="l">
              <a:lnSpc>
                <a:spcPct val="100000"/>
              </a:lnSpc>
              <a:spcBef>
                <a:spcPts val="0"/>
              </a:spcBef>
              <a:spcAft>
                <a:spcPts val="0"/>
              </a:spcAft>
              <a:buSzPts val="3000"/>
              <a:buNone/>
              <a:defRPr>
                <a:latin typeface="Open Sans SemiBold"/>
                <a:ea typeface="Open Sans SemiBold"/>
                <a:cs typeface="Open Sans SemiBold"/>
                <a:sym typeface="Open Sans SemiBold"/>
              </a:defRPr>
            </a:lvl7pPr>
            <a:lvl8pPr lvl="7" algn="l">
              <a:lnSpc>
                <a:spcPct val="100000"/>
              </a:lnSpc>
              <a:spcBef>
                <a:spcPts val="0"/>
              </a:spcBef>
              <a:spcAft>
                <a:spcPts val="0"/>
              </a:spcAft>
              <a:buSzPts val="3000"/>
              <a:buNone/>
              <a:defRPr>
                <a:latin typeface="Open Sans SemiBold"/>
                <a:ea typeface="Open Sans SemiBold"/>
                <a:cs typeface="Open Sans SemiBold"/>
                <a:sym typeface="Open Sans SemiBold"/>
              </a:defRPr>
            </a:lvl8pPr>
            <a:lvl9pPr lvl="8" algn="l">
              <a:lnSpc>
                <a:spcPct val="100000"/>
              </a:lnSpc>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334" name="Google Shape;334;p30"/>
          <p:cNvSpPr txBox="1">
            <a:spLocks noGrp="1"/>
          </p:cNvSpPr>
          <p:nvPr>
            <p:ph type="subTitle" idx="1"/>
          </p:nvPr>
        </p:nvSpPr>
        <p:spPr>
          <a:xfrm flipH="1">
            <a:off x="1278787" y="3421033"/>
            <a:ext cx="3998400" cy="74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Font typeface="Josefin Sans"/>
              <a:buNone/>
              <a:defRPr sz="2000"/>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335" name="Google Shape;335;p30"/>
          <p:cNvSpPr/>
          <p:nvPr/>
        </p:nvSpPr>
        <p:spPr>
          <a:xfrm rot="-132439" flipH="1">
            <a:off x="407828" y="-5322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 name="Google Shape;336;p30"/>
          <p:cNvSpPr/>
          <p:nvPr/>
        </p:nvSpPr>
        <p:spPr>
          <a:xfrm flipH="1">
            <a:off x="536613" y="-176902"/>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7" name="Google Shape;337;p30"/>
          <p:cNvSpPr/>
          <p:nvPr/>
        </p:nvSpPr>
        <p:spPr>
          <a:xfrm rot="10800000" flipH="1">
            <a:off x="-362816" y="-1450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8" name="Google Shape;338;p30"/>
          <p:cNvSpPr/>
          <p:nvPr/>
        </p:nvSpPr>
        <p:spPr>
          <a:xfrm rot="10800000" flipH="1">
            <a:off x="536601" y="144864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9" name="Google Shape;339;p30"/>
          <p:cNvSpPr/>
          <p:nvPr/>
        </p:nvSpPr>
        <p:spPr>
          <a:xfrm rot="10800000" flipH="1">
            <a:off x="1537401" y="86408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0" name="Google Shape;340;p30"/>
          <p:cNvSpPr/>
          <p:nvPr/>
        </p:nvSpPr>
        <p:spPr>
          <a:xfrm rot="10800000" flipH="1">
            <a:off x="3813001" y="401616"/>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1" name="Google Shape;341;p30"/>
          <p:cNvSpPr/>
          <p:nvPr/>
        </p:nvSpPr>
        <p:spPr>
          <a:xfrm rot="-10667561">
            <a:off x="407828" y="5858447"/>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2" name="Google Shape;342;p30"/>
          <p:cNvSpPr/>
          <p:nvPr/>
        </p:nvSpPr>
        <p:spPr>
          <a:xfrm rot="10800000">
            <a:off x="536613" y="5734796"/>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3" name="Google Shape;343;p30"/>
          <p:cNvSpPr/>
          <p:nvPr/>
        </p:nvSpPr>
        <p:spPr>
          <a:xfrm>
            <a:off x="-362816" y="5542150"/>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4" name="Google Shape;344;p30"/>
          <p:cNvSpPr/>
          <p:nvPr/>
        </p:nvSpPr>
        <p:spPr>
          <a:xfrm>
            <a:off x="536601" y="5266265"/>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5" name="Google Shape;345;p30"/>
          <p:cNvSpPr/>
          <p:nvPr/>
        </p:nvSpPr>
        <p:spPr>
          <a:xfrm>
            <a:off x="1537401" y="585083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6" name="Google Shape;346;p30"/>
          <p:cNvSpPr/>
          <p:nvPr/>
        </p:nvSpPr>
        <p:spPr>
          <a:xfrm>
            <a:off x="3813001" y="63132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7" name="Google Shape;347;p30"/>
          <p:cNvSpPr/>
          <p:nvPr/>
        </p:nvSpPr>
        <p:spPr>
          <a:xfrm>
            <a:off x="6995568" y="642436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8" name="Google Shape;348;p30"/>
          <p:cNvSpPr/>
          <p:nvPr/>
        </p:nvSpPr>
        <p:spPr>
          <a:xfrm rot="10800000" flipH="1">
            <a:off x="6995568" y="2041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60483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9"/>
        <p:cNvGrpSpPr/>
        <p:nvPr/>
      </p:nvGrpSpPr>
      <p:grpSpPr>
        <a:xfrm>
          <a:off x="0" y="0"/>
          <a:ext cx="0" cy="0"/>
          <a:chOff x="0" y="0"/>
          <a:chExt cx="0" cy="0"/>
        </a:xfrm>
      </p:grpSpPr>
      <p:sp>
        <p:nvSpPr>
          <p:cNvPr id="350" name="Google Shape;350;p31"/>
          <p:cNvSpPr txBox="1">
            <a:spLocks noGrp="1"/>
          </p:cNvSpPr>
          <p:nvPr>
            <p:ph type="title"/>
          </p:nvPr>
        </p:nvSpPr>
        <p:spPr>
          <a:xfrm>
            <a:off x="3591800" y="484367"/>
            <a:ext cx="50084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51" name="Google Shape;351;p31"/>
          <p:cNvSpPr txBox="1">
            <a:spLocks noGrp="1"/>
          </p:cNvSpPr>
          <p:nvPr>
            <p:ph type="subTitle" idx="1"/>
          </p:nvPr>
        </p:nvSpPr>
        <p:spPr>
          <a:xfrm>
            <a:off x="6207803" y="1886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2" name="Google Shape;352;p31"/>
          <p:cNvSpPr txBox="1">
            <a:spLocks noGrp="1"/>
          </p:cNvSpPr>
          <p:nvPr>
            <p:ph type="subTitle" idx="2"/>
          </p:nvPr>
        </p:nvSpPr>
        <p:spPr>
          <a:xfrm>
            <a:off x="6611301" y="2312033"/>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3" name="Google Shape;353;p31"/>
          <p:cNvSpPr txBox="1">
            <a:spLocks noGrp="1"/>
          </p:cNvSpPr>
          <p:nvPr>
            <p:ph type="subTitle" idx="3"/>
          </p:nvPr>
        </p:nvSpPr>
        <p:spPr>
          <a:xfrm>
            <a:off x="1923784" y="1886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4" name="Google Shape;354;p31"/>
          <p:cNvSpPr txBox="1">
            <a:spLocks noGrp="1"/>
          </p:cNvSpPr>
          <p:nvPr>
            <p:ph type="subTitle" idx="4"/>
          </p:nvPr>
        </p:nvSpPr>
        <p:spPr>
          <a:xfrm>
            <a:off x="2327584" y="2312033"/>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5" name="Google Shape;355;p31"/>
          <p:cNvSpPr txBox="1">
            <a:spLocks noGrp="1"/>
          </p:cNvSpPr>
          <p:nvPr>
            <p:ph type="subTitle" idx="5"/>
          </p:nvPr>
        </p:nvSpPr>
        <p:spPr>
          <a:xfrm>
            <a:off x="6207749" y="4213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6" name="Google Shape;356;p31"/>
          <p:cNvSpPr txBox="1">
            <a:spLocks noGrp="1"/>
          </p:cNvSpPr>
          <p:nvPr>
            <p:ph type="subTitle" idx="6"/>
          </p:nvPr>
        </p:nvSpPr>
        <p:spPr>
          <a:xfrm>
            <a:off x="6611301" y="4639032"/>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7" name="Google Shape;357;p31"/>
          <p:cNvSpPr txBox="1">
            <a:spLocks noGrp="1"/>
          </p:cNvSpPr>
          <p:nvPr>
            <p:ph type="subTitle" idx="7"/>
          </p:nvPr>
        </p:nvSpPr>
        <p:spPr>
          <a:xfrm>
            <a:off x="1923784" y="4213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8" name="Google Shape;358;p31"/>
          <p:cNvSpPr txBox="1">
            <a:spLocks noGrp="1"/>
          </p:cNvSpPr>
          <p:nvPr>
            <p:ph type="subTitle" idx="8"/>
          </p:nvPr>
        </p:nvSpPr>
        <p:spPr>
          <a:xfrm>
            <a:off x="2327584" y="4639032"/>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9" name="Google Shape;359;p31"/>
          <p:cNvSpPr/>
          <p:nvPr/>
        </p:nvSpPr>
        <p:spPr>
          <a:xfrm rot="-5532439" flipH="1">
            <a:off x="-2726736" y="309623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0" name="Google Shape;360;p31"/>
          <p:cNvSpPr/>
          <p:nvPr/>
        </p:nvSpPr>
        <p:spPr>
          <a:xfrm rot="-5400000" flipH="1">
            <a:off x="-1110025" y="3768575"/>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1" name="Google Shape;361;p31"/>
          <p:cNvSpPr/>
          <p:nvPr/>
        </p:nvSpPr>
        <p:spPr>
          <a:xfrm rot="5400000" flipH="1">
            <a:off x="-734683" y="4850699"/>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2" name="Google Shape;362;p31"/>
          <p:cNvSpPr/>
          <p:nvPr/>
        </p:nvSpPr>
        <p:spPr>
          <a:xfrm rot="5400000" flipH="1">
            <a:off x="1467168" y="587724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3" name="Google Shape;363;p31"/>
          <p:cNvSpPr/>
          <p:nvPr/>
        </p:nvSpPr>
        <p:spPr>
          <a:xfrm rot="5400000" flipH="1">
            <a:off x="882601" y="487644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4" name="Google Shape;364;p31"/>
          <p:cNvSpPr/>
          <p:nvPr/>
        </p:nvSpPr>
        <p:spPr>
          <a:xfrm rot="5400000" flipH="1">
            <a:off x="420135" y="260084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5" name="Google Shape;365;p31"/>
          <p:cNvSpPr/>
          <p:nvPr/>
        </p:nvSpPr>
        <p:spPr>
          <a:xfrm rot="5400000" flipH="1">
            <a:off x="611001" y="3309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6" name="Google Shape;366;p31"/>
          <p:cNvSpPr/>
          <p:nvPr/>
        </p:nvSpPr>
        <p:spPr>
          <a:xfrm rot="5267561" flipH="1">
            <a:off x="8493765" y="2549425"/>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7" name="Google Shape;367;p31"/>
          <p:cNvSpPr/>
          <p:nvPr/>
        </p:nvSpPr>
        <p:spPr>
          <a:xfrm rot="5400000" flipH="1">
            <a:off x="10110506" y="1629753"/>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8" name="Google Shape;368;p31"/>
          <p:cNvSpPr/>
          <p:nvPr/>
        </p:nvSpPr>
        <p:spPr>
          <a:xfrm rot="-5400000" flipH="1">
            <a:off x="10130804" y="517380"/>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9" name="Google Shape;369;p31"/>
          <p:cNvSpPr/>
          <p:nvPr/>
        </p:nvSpPr>
        <p:spPr>
          <a:xfrm rot="-5400000" flipH="1">
            <a:off x="10593617" y="67809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0" name="Google Shape;370;p31"/>
          <p:cNvSpPr/>
          <p:nvPr/>
        </p:nvSpPr>
        <p:spPr>
          <a:xfrm rot="-5400000" flipH="1">
            <a:off x="11178184" y="16788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1" name="Google Shape;371;p31"/>
          <p:cNvSpPr/>
          <p:nvPr/>
        </p:nvSpPr>
        <p:spPr>
          <a:xfrm rot="-5400000" flipH="1">
            <a:off x="11640651" y="39544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2" name="Google Shape;372;p31"/>
          <p:cNvSpPr/>
          <p:nvPr/>
        </p:nvSpPr>
        <p:spPr>
          <a:xfrm rot="-5400000" flipH="1">
            <a:off x="11362984" y="613799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01075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3"/>
        <p:cNvGrpSpPr/>
        <p:nvPr/>
      </p:nvGrpSpPr>
      <p:grpSpPr>
        <a:xfrm>
          <a:off x="0" y="0"/>
          <a:ext cx="0" cy="0"/>
          <a:chOff x="0" y="0"/>
          <a:chExt cx="0" cy="0"/>
        </a:xfrm>
      </p:grpSpPr>
      <p:sp>
        <p:nvSpPr>
          <p:cNvPr id="374" name="Google Shape;374;p32"/>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375" name="Google Shape;375;p32"/>
          <p:cNvSpPr txBox="1">
            <a:spLocks noGrp="1"/>
          </p:cNvSpPr>
          <p:nvPr>
            <p:ph type="subTitle" idx="1"/>
          </p:nvPr>
        </p:nvSpPr>
        <p:spPr>
          <a:xfrm>
            <a:off x="4438609" y="3124733"/>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76" name="Google Shape;376;p32"/>
          <p:cNvSpPr txBox="1">
            <a:spLocks noGrp="1"/>
          </p:cNvSpPr>
          <p:nvPr>
            <p:ph type="subTitle" idx="2"/>
          </p:nvPr>
        </p:nvSpPr>
        <p:spPr>
          <a:xfrm>
            <a:off x="4643609" y="3550233"/>
            <a:ext cx="290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77" name="Google Shape;377;p32"/>
          <p:cNvSpPr txBox="1">
            <a:spLocks noGrp="1"/>
          </p:cNvSpPr>
          <p:nvPr>
            <p:ph type="subTitle" idx="3"/>
          </p:nvPr>
        </p:nvSpPr>
        <p:spPr>
          <a:xfrm>
            <a:off x="1055751" y="3124733"/>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78" name="Google Shape;378;p32"/>
          <p:cNvSpPr txBox="1">
            <a:spLocks noGrp="1"/>
          </p:cNvSpPr>
          <p:nvPr>
            <p:ph type="subTitle" idx="4"/>
          </p:nvPr>
        </p:nvSpPr>
        <p:spPr>
          <a:xfrm>
            <a:off x="1260751" y="3550233"/>
            <a:ext cx="290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79" name="Google Shape;379;p32"/>
          <p:cNvSpPr txBox="1">
            <a:spLocks noGrp="1"/>
          </p:cNvSpPr>
          <p:nvPr>
            <p:ph type="subTitle" idx="5"/>
          </p:nvPr>
        </p:nvSpPr>
        <p:spPr>
          <a:xfrm>
            <a:off x="7821433" y="3124733"/>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80" name="Google Shape;380;p32"/>
          <p:cNvSpPr txBox="1">
            <a:spLocks noGrp="1"/>
          </p:cNvSpPr>
          <p:nvPr>
            <p:ph type="subTitle" idx="6"/>
          </p:nvPr>
        </p:nvSpPr>
        <p:spPr>
          <a:xfrm>
            <a:off x="8026433" y="3550233"/>
            <a:ext cx="290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81" name="Google Shape;381;p32"/>
          <p:cNvSpPr/>
          <p:nvPr/>
        </p:nvSpPr>
        <p:spPr>
          <a:xfrm rot="10800000">
            <a:off x="3375055" y="5647098"/>
            <a:ext cx="7238608" cy="13464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2" name="Google Shape;382;p32"/>
          <p:cNvSpPr/>
          <p:nvPr/>
        </p:nvSpPr>
        <p:spPr>
          <a:xfrm rot="5400000">
            <a:off x="4145232" y="3805446"/>
            <a:ext cx="1923040" cy="4751756"/>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3" name="Google Shape;383;p32"/>
          <p:cNvSpPr/>
          <p:nvPr/>
        </p:nvSpPr>
        <p:spPr>
          <a:xfrm>
            <a:off x="4910600" y="5894167"/>
            <a:ext cx="2842800" cy="164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4" name="Google Shape;384;p32"/>
          <p:cNvSpPr/>
          <p:nvPr/>
        </p:nvSpPr>
        <p:spPr>
          <a:xfrm rot="10800000" flipH="1">
            <a:off x="5291584" y="54290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5" name="Google Shape;385;p32"/>
          <p:cNvSpPr/>
          <p:nvPr/>
        </p:nvSpPr>
        <p:spPr>
          <a:xfrm rot="10800000" flipH="1">
            <a:off x="7895235" y="60722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6" name="Google Shape;386;p32"/>
          <p:cNvSpPr/>
          <p:nvPr/>
        </p:nvSpPr>
        <p:spPr>
          <a:xfrm rot="10800000" flipH="1">
            <a:off x="1689617" y="6028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7" name="Google Shape;387;p32"/>
          <p:cNvSpPr/>
          <p:nvPr/>
        </p:nvSpPr>
        <p:spPr>
          <a:xfrm rot="10800000" flipH="1">
            <a:off x="10800035" y="63372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8" name="Google Shape;388;p32"/>
          <p:cNvSpPr/>
          <p:nvPr/>
        </p:nvSpPr>
        <p:spPr>
          <a:xfrm rot="10800000" flipH="1">
            <a:off x="8674417" y="64687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9" name="Google Shape;389;p32"/>
          <p:cNvSpPr/>
          <p:nvPr/>
        </p:nvSpPr>
        <p:spPr>
          <a:xfrm rot="10800000" flipH="1">
            <a:off x="2647568" y="54723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14842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0"/>
        <p:cNvGrpSpPr/>
        <p:nvPr/>
      </p:nvGrpSpPr>
      <p:grpSpPr>
        <a:xfrm>
          <a:off x="0" y="0"/>
          <a:ext cx="0" cy="0"/>
          <a:chOff x="0" y="0"/>
          <a:chExt cx="0" cy="0"/>
        </a:xfrm>
      </p:grpSpPr>
      <p:sp>
        <p:nvSpPr>
          <p:cNvPr id="391" name="Google Shape;391;p33"/>
          <p:cNvSpPr txBox="1">
            <a:spLocks noGrp="1"/>
          </p:cNvSpPr>
          <p:nvPr>
            <p:ph type="title"/>
          </p:nvPr>
        </p:nvSpPr>
        <p:spPr>
          <a:xfrm>
            <a:off x="3429000" y="484367"/>
            <a:ext cx="5334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392" name="Google Shape;392;p33"/>
          <p:cNvSpPr txBox="1">
            <a:spLocks noGrp="1"/>
          </p:cNvSpPr>
          <p:nvPr>
            <p:ph type="subTitle" idx="1"/>
          </p:nvPr>
        </p:nvSpPr>
        <p:spPr>
          <a:xfrm>
            <a:off x="6788467" y="5059600"/>
            <a:ext cx="2940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93" name="Google Shape;393;p33"/>
          <p:cNvSpPr txBox="1">
            <a:spLocks noGrp="1"/>
          </p:cNvSpPr>
          <p:nvPr>
            <p:ph type="subTitle" idx="2"/>
          </p:nvPr>
        </p:nvSpPr>
        <p:spPr>
          <a:xfrm>
            <a:off x="6597600" y="5453000"/>
            <a:ext cx="3317600" cy="8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94" name="Google Shape;394;p33"/>
          <p:cNvSpPr txBox="1">
            <a:spLocks noGrp="1"/>
          </p:cNvSpPr>
          <p:nvPr>
            <p:ph type="subTitle" idx="3"/>
          </p:nvPr>
        </p:nvSpPr>
        <p:spPr>
          <a:xfrm>
            <a:off x="2534933" y="5059600"/>
            <a:ext cx="26772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95" name="Google Shape;395;p33"/>
          <p:cNvSpPr txBox="1">
            <a:spLocks noGrp="1"/>
          </p:cNvSpPr>
          <p:nvPr>
            <p:ph type="subTitle" idx="4"/>
          </p:nvPr>
        </p:nvSpPr>
        <p:spPr>
          <a:xfrm>
            <a:off x="2400667" y="5453000"/>
            <a:ext cx="2940800" cy="8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96" name="Google Shape;396;p33"/>
          <p:cNvSpPr/>
          <p:nvPr/>
        </p:nvSpPr>
        <p:spPr>
          <a:xfrm rot="-5400000">
            <a:off x="-916396" y="795506"/>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7" name="Google Shape;397;p33"/>
          <p:cNvSpPr/>
          <p:nvPr/>
        </p:nvSpPr>
        <p:spPr>
          <a:xfrm rot="-5400000">
            <a:off x="-1709133" y="1512887"/>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8" name="Google Shape;398;p33"/>
          <p:cNvSpPr/>
          <p:nvPr/>
        </p:nvSpPr>
        <p:spPr>
          <a:xfrm rot="5400000">
            <a:off x="622641" y="15943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9" name="Google Shape;399;p33"/>
          <p:cNvSpPr/>
          <p:nvPr/>
        </p:nvSpPr>
        <p:spPr>
          <a:xfrm rot="5400000">
            <a:off x="-659844" y="278259"/>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0" name="Google Shape;400;p33"/>
          <p:cNvSpPr/>
          <p:nvPr/>
        </p:nvSpPr>
        <p:spPr>
          <a:xfrm rot="5400000">
            <a:off x="1238492" y="133225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1" name="Google Shape;401;p33"/>
          <p:cNvSpPr/>
          <p:nvPr/>
        </p:nvSpPr>
        <p:spPr>
          <a:xfrm rot="-5400000">
            <a:off x="359008" y="378965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2" name="Google Shape;402;p33"/>
          <p:cNvSpPr/>
          <p:nvPr/>
        </p:nvSpPr>
        <p:spPr>
          <a:xfrm rot="5400000">
            <a:off x="9450063" y="4348942"/>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3" name="Google Shape;403;p33"/>
          <p:cNvSpPr/>
          <p:nvPr/>
        </p:nvSpPr>
        <p:spPr>
          <a:xfrm rot="5400000">
            <a:off x="10176170" y="4226817"/>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4" name="Google Shape;404;p33"/>
          <p:cNvSpPr/>
          <p:nvPr/>
        </p:nvSpPr>
        <p:spPr>
          <a:xfrm rot="-5400000">
            <a:off x="11440592" y="492954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5" name="Google Shape;405;p33"/>
          <p:cNvSpPr/>
          <p:nvPr/>
        </p:nvSpPr>
        <p:spPr>
          <a:xfrm rot="-5400000">
            <a:off x="10286931" y="5058245"/>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6" name="Google Shape;406;p33"/>
          <p:cNvSpPr/>
          <p:nvPr/>
        </p:nvSpPr>
        <p:spPr>
          <a:xfrm rot="-5400000">
            <a:off x="10911541" y="527799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7" name="Google Shape;407;p33"/>
          <p:cNvSpPr/>
          <p:nvPr/>
        </p:nvSpPr>
        <p:spPr>
          <a:xfrm rot="5400000">
            <a:off x="11791025" y="282059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8" name="Google Shape;408;p33"/>
          <p:cNvSpPr/>
          <p:nvPr/>
        </p:nvSpPr>
        <p:spPr>
          <a:xfrm rot="-5400000">
            <a:off x="10054859" y="62412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9" name="Google Shape;409;p33"/>
          <p:cNvSpPr/>
          <p:nvPr/>
        </p:nvSpPr>
        <p:spPr>
          <a:xfrm rot="5400000">
            <a:off x="2008375" y="28264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230114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0"/>
        <p:cNvGrpSpPr/>
        <p:nvPr/>
      </p:nvGrpSpPr>
      <p:grpSpPr>
        <a:xfrm>
          <a:off x="0" y="0"/>
          <a:ext cx="0" cy="0"/>
          <a:chOff x="0" y="0"/>
          <a:chExt cx="0" cy="0"/>
        </a:xfrm>
      </p:grpSpPr>
      <p:sp>
        <p:nvSpPr>
          <p:cNvPr id="411" name="Google Shape;411;p34"/>
          <p:cNvSpPr txBox="1">
            <a:spLocks noGrp="1"/>
          </p:cNvSpPr>
          <p:nvPr>
            <p:ph type="title"/>
          </p:nvPr>
        </p:nvSpPr>
        <p:spPr>
          <a:xfrm>
            <a:off x="3506600" y="1319033"/>
            <a:ext cx="5178800" cy="124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8666"/>
            </a:lvl1pPr>
            <a:lvl2pPr lvl="1" algn="ctr">
              <a:lnSpc>
                <a:spcPct val="100000"/>
              </a:lnSpc>
              <a:spcBef>
                <a:spcPts val="0"/>
              </a:spcBef>
              <a:spcAft>
                <a:spcPts val="0"/>
              </a:spcAft>
              <a:buSzPts val="3000"/>
              <a:buNone/>
              <a:defRPr>
                <a:latin typeface="Open Sans"/>
                <a:ea typeface="Open Sans"/>
                <a:cs typeface="Open Sans"/>
                <a:sym typeface="Open Sans"/>
              </a:defRPr>
            </a:lvl2pPr>
            <a:lvl3pPr lvl="2" algn="ctr">
              <a:lnSpc>
                <a:spcPct val="100000"/>
              </a:lnSpc>
              <a:spcBef>
                <a:spcPts val="0"/>
              </a:spcBef>
              <a:spcAft>
                <a:spcPts val="0"/>
              </a:spcAft>
              <a:buSzPts val="3000"/>
              <a:buNone/>
              <a:defRPr>
                <a:latin typeface="Open Sans"/>
                <a:ea typeface="Open Sans"/>
                <a:cs typeface="Open Sans"/>
                <a:sym typeface="Open Sans"/>
              </a:defRPr>
            </a:lvl3pPr>
            <a:lvl4pPr lvl="3" algn="ctr">
              <a:lnSpc>
                <a:spcPct val="100000"/>
              </a:lnSpc>
              <a:spcBef>
                <a:spcPts val="0"/>
              </a:spcBef>
              <a:spcAft>
                <a:spcPts val="0"/>
              </a:spcAft>
              <a:buSzPts val="3000"/>
              <a:buNone/>
              <a:defRPr>
                <a:latin typeface="Open Sans"/>
                <a:ea typeface="Open Sans"/>
                <a:cs typeface="Open Sans"/>
                <a:sym typeface="Open Sans"/>
              </a:defRPr>
            </a:lvl4pPr>
            <a:lvl5pPr lvl="4" algn="ctr">
              <a:lnSpc>
                <a:spcPct val="100000"/>
              </a:lnSpc>
              <a:spcBef>
                <a:spcPts val="0"/>
              </a:spcBef>
              <a:spcAft>
                <a:spcPts val="0"/>
              </a:spcAft>
              <a:buSzPts val="3000"/>
              <a:buNone/>
              <a:defRPr>
                <a:latin typeface="Open Sans"/>
                <a:ea typeface="Open Sans"/>
                <a:cs typeface="Open Sans"/>
                <a:sym typeface="Open Sans"/>
              </a:defRPr>
            </a:lvl5pPr>
            <a:lvl6pPr lvl="5" algn="ctr">
              <a:lnSpc>
                <a:spcPct val="100000"/>
              </a:lnSpc>
              <a:spcBef>
                <a:spcPts val="0"/>
              </a:spcBef>
              <a:spcAft>
                <a:spcPts val="0"/>
              </a:spcAft>
              <a:buSzPts val="3000"/>
              <a:buNone/>
              <a:defRPr>
                <a:latin typeface="Open Sans"/>
                <a:ea typeface="Open Sans"/>
                <a:cs typeface="Open Sans"/>
                <a:sym typeface="Open Sans"/>
              </a:defRPr>
            </a:lvl6pPr>
            <a:lvl7pPr lvl="6" algn="ctr">
              <a:lnSpc>
                <a:spcPct val="100000"/>
              </a:lnSpc>
              <a:spcBef>
                <a:spcPts val="0"/>
              </a:spcBef>
              <a:spcAft>
                <a:spcPts val="0"/>
              </a:spcAft>
              <a:buSzPts val="3000"/>
              <a:buNone/>
              <a:defRPr>
                <a:latin typeface="Open Sans"/>
                <a:ea typeface="Open Sans"/>
                <a:cs typeface="Open Sans"/>
                <a:sym typeface="Open Sans"/>
              </a:defRPr>
            </a:lvl7pPr>
            <a:lvl8pPr lvl="7" algn="ctr">
              <a:lnSpc>
                <a:spcPct val="100000"/>
              </a:lnSpc>
              <a:spcBef>
                <a:spcPts val="0"/>
              </a:spcBef>
              <a:spcAft>
                <a:spcPts val="0"/>
              </a:spcAft>
              <a:buSzPts val="3000"/>
              <a:buNone/>
              <a:defRPr>
                <a:latin typeface="Open Sans"/>
                <a:ea typeface="Open Sans"/>
                <a:cs typeface="Open Sans"/>
                <a:sym typeface="Open Sans"/>
              </a:defRPr>
            </a:lvl8pPr>
            <a:lvl9pPr lvl="8" algn="ctr">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12" name="Google Shape;412;p34"/>
          <p:cNvSpPr txBox="1">
            <a:spLocks noGrp="1"/>
          </p:cNvSpPr>
          <p:nvPr>
            <p:ph type="subTitle" idx="1"/>
          </p:nvPr>
        </p:nvSpPr>
        <p:spPr>
          <a:xfrm>
            <a:off x="4058153" y="2359484"/>
            <a:ext cx="4089200" cy="145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67">
                <a:solidFill>
                  <a:schemeClr val="dk1"/>
                </a:solidFill>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413" name="Google Shape;413;p34"/>
          <p:cNvSpPr txBox="1">
            <a:spLocks noGrp="1"/>
          </p:cNvSpPr>
          <p:nvPr>
            <p:ph type="subTitle" idx="2"/>
          </p:nvPr>
        </p:nvSpPr>
        <p:spPr>
          <a:xfrm>
            <a:off x="3569187" y="5168667"/>
            <a:ext cx="5053600" cy="37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467">
                <a:solidFill>
                  <a:schemeClr val="dk1"/>
                </a:solidFill>
              </a:defRPr>
            </a:lvl1pPr>
            <a:lvl2pPr lvl="1" algn="ctr">
              <a:lnSpc>
                <a:spcPct val="115000"/>
              </a:lnSpc>
              <a:spcBef>
                <a:spcPts val="2133"/>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414" name="Google Shape;414;p34"/>
          <p:cNvSpPr txBox="1"/>
          <p:nvPr/>
        </p:nvSpPr>
        <p:spPr>
          <a:xfrm>
            <a:off x="3899187" y="4361051"/>
            <a:ext cx="4393600" cy="955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467" b="1" i="0" u="none" strike="noStrike" cap="none">
                <a:solidFill>
                  <a:schemeClr val="dk1"/>
                </a:solidFill>
                <a:latin typeface="Open Sans"/>
                <a:ea typeface="Open Sans"/>
                <a:cs typeface="Open Sans"/>
                <a:sym typeface="Open Sans"/>
              </a:rPr>
              <a:t>CREDITS</a:t>
            </a:r>
            <a:r>
              <a:rPr lang="en" sz="1467" b="0" i="0" u="none" strike="noStrike" cap="none">
                <a:solidFill>
                  <a:schemeClr val="dk1"/>
                </a:solidFill>
                <a:latin typeface="Open Sans"/>
                <a:ea typeface="Open Sans"/>
                <a:cs typeface="Open Sans"/>
                <a:sym typeface="Open Sans"/>
              </a:rPr>
              <a:t>: This presentation template was created by</a:t>
            </a:r>
            <a:r>
              <a:rPr lang="en" sz="1467" b="1" i="0" u="none" strike="noStrike" cap="none">
                <a:solidFill>
                  <a:schemeClr val="dk1"/>
                </a:solidFill>
                <a:latin typeface="Open Sans"/>
                <a:ea typeface="Open Sans"/>
                <a:cs typeface="Open Sans"/>
                <a:sym typeface="Open Sans"/>
              </a:rPr>
              <a:t> </a:t>
            </a:r>
            <a:r>
              <a:rPr lang="en" sz="1467" b="1" i="0" u="none" strike="noStrike" cap="none">
                <a:solidFill>
                  <a:schemeClr val="dk1"/>
                </a:solidFill>
                <a:uFill>
                  <a:noFill/>
                </a:uFill>
                <a:latin typeface="Open Sans"/>
                <a:ea typeface="Open Sans"/>
                <a:cs typeface="Open Sans"/>
                <a:sym typeface="Open Sa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467" b="0" i="0" u="none" strike="noStrike" cap="none">
                <a:solidFill>
                  <a:schemeClr val="dk1"/>
                </a:solidFill>
                <a:latin typeface="Open Sans"/>
                <a:ea typeface="Open Sans"/>
                <a:cs typeface="Open Sans"/>
                <a:sym typeface="Open Sans"/>
              </a:rPr>
              <a:t>, including icons by </a:t>
            </a:r>
            <a:r>
              <a:rPr lang="en" sz="1467" b="1" i="0" u="none" strike="noStrike" cap="none">
                <a:solidFill>
                  <a:schemeClr val="dk1"/>
                </a:solidFill>
                <a:uFill>
                  <a:noFill/>
                </a:uFill>
                <a:latin typeface="Open Sans"/>
                <a:ea typeface="Open Sans"/>
                <a:cs typeface="Open Sans"/>
                <a:sym typeface="Open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467" b="0" i="0" u="none" strike="noStrike" cap="none">
                <a:solidFill>
                  <a:schemeClr val="dk1"/>
                </a:solidFill>
                <a:latin typeface="Open Sans"/>
                <a:ea typeface="Open Sans"/>
                <a:cs typeface="Open Sans"/>
                <a:sym typeface="Open Sans"/>
              </a:rPr>
              <a:t>, infographics &amp; images by </a:t>
            </a:r>
            <a:r>
              <a:rPr lang="en" sz="1467" b="1" i="0" u="none" strike="noStrike" cap="none">
                <a:solidFill>
                  <a:schemeClr val="dk1"/>
                </a:solidFill>
                <a:uFill>
                  <a:noFill/>
                </a:uFill>
                <a:latin typeface="Open Sans"/>
                <a:ea typeface="Open Sans"/>
                <a:cs typeface="Open Sans"/>
                <a:sym typeface="Open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467" b="1" i="0" u="none" strike="noStrike" cap="none">
              <a:solidFill>
                <a:schemeClr val="dk1"/>
              </a:solidFill>
              <a:latin typeface="Open Sans"/>
              <a:ea typeface="Open Sans"/>
              <a:cs typeface="Open Sans"/>
              <a:sym typeface="Open Sans"/>
            </a:endParaRPr>
          </a:p>
        </p:txBody>
      </p:sp>
      <p:sp>
        <p:nvSpPr>
          <p:cNvPr id="415" name="Google Shape;415;p34"/>
          <p:cNvSpPr/>
          <p:nvPr/>
        </p:nvSpPr>
        <p:spPr>
          <a:xfrm rot="-5538951">
            <a:off x="-3432716" y="1373291"/>
            <a:ext cx="8510679" cy="1768005"/>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6" name="Google Shape;416;p34"/>
          <p:cNvSpPr/>
          <p:nvPr/>
        </p:nvSpPr>
        <p:spPr>
          <a:xfrm rot="5400000" flipH="1">
            <a:off x="-1421008" y="3655685"/>
            <a:ext cx="4797367" cy="2049775"/>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7" name="Google Shape;417;p34"/>
          <p:cNvSpPr/>
          <p:nvPr/>
        </p:nvSpPr>
        <p:spPr>
          <a:xfrm rot="5400000" flipH="1">
            <a:off x="-836683" y="5184206"/>
            <a:ext cx="2698400" cy="1428633"/>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8" name="Google Shape;418;p34"/>
          <p:cNvSpPr/>
          <p:nvPr/>
        </p:nvSpPr>
        <p:spPr>
          <a:xfrm>
            <a:off x="1029067" y="36766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9" name="Google Shape;419;p34"/>
          <p:cNvSpPr/>
          <p:nvPr/>
        </p:nvSpPr>
        <p:spPr>
          <a:xfrm>
            <a:off x="2071067" y="46034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0" name="Google Shape;420;p34"/>
          <p:cNvSpPr/>
          <p:nvPr/>
        </p:nvSpPr>
        <p:spPr>
          <a:xfrm>
            <a:off x="1072467" y="14017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1" name="Google Shape;421;p34"/>
          <p:cNvSpPr/>
          <p:nvPr/>
        </p:nvSpPr>
        <p:spPr>
          <a:xfrm>
            <a:off x="1559533" y="47350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2" name="Google Shape;422;p34"/>
          <p:cNvSpPr/>
          <p:nvPr/>
        </p:nvSpPr>
        <p:spPr>
          <a:xfrm>
            <a:off x="501984" y="9558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423" name="Google Shape;423;p34"/>
          <p:cNvGrpSpPr/>
          <p:nvPr/>
        </p:nvGrpSpPr>
        <p:grpSpPr>
          <a:xfrm rot="10800000">
            <a:off x="10261125" y="-297583"/>
            <a:ext cx="2235171" cy="9278013"/>
            <a:chOff x="-174456" y="-1522719"/>
            <a:chExt cx="1676378" cy="6958510"/>
          </a:xfrm>
        </p:grpSpPr>
        <p:sp>
          <p:nvSpPr>
            <p:cNvPr id="424" name="Google Shape;424;p34"/>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5" name="Google Shape;425;p34"/>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6" name="Google Shape;426;p34"/>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27" name="Google Shape;427;p34"/>
          <p:cNvSpPr/>
          <p:nvPr/>
        </p:nvSpPr>
        <p:spPr>
          <a:xfrm rot="10800000" flipH="1">
            <a:off x="10642200" y="3813900"/>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8" name="Google Shape;428;p34"/>
          <p:cNvSpPr/>
          <p:nvPr/>
        </p:nvSpPr>
        <p:spPr>
          <a:xfrm rot="10800000" flipH="1">
            <a:off x="11109400" y="2633533"/>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9" name="Google Shape;429;p34"/>
          <p:cNvSpPr/>
          <p:nvPr/>
        </p:nvSpPr>
        <p:spPr>
          <a:xfrm rot="10800000" flipH="1">
            <a:off x="10576600" y="57162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0" name="Google Shape;430;p34"/>
          <p:cNvSpPr/>
          <p:nvPr/>
        </p:nvSpPr>
        <p:spPr>
          <a:xfrm rot="10800000" flipH="1">
            <a:off x="10261133" y="23037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1" name="Google Shape;431;p34"/>
          <p:cNvSpPr/>
          <p:nvPr/>
        </p:nvSpPr>
        <p:spPr>
          <a:xfrm rot="10800000" flipH="1">
            <a:off x="11065984" y="59893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4489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2"/>
        <p:cNvGrpSpPr/>
        <p:nvPr/>
      </p:nvGrpSpPr>
      <p:grpSpPr>
        <a:xfrm>
          <a:off x="0" y="0"/>
          <a:ext cx="0" cy="0"/>
          <a:chOff x="0" y="0"/>
          <a:chExt cx="0" cy="0"/>
        </a:xfrm>
      </p:grpSpPr>
      <p:sp>
        <p:nvSpPr>
          <p:cNvPr id="433" name="Google Shape;433;p35"/>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34" name="Google Shape;434;p35"/>
          <p:cNvSpPr txBox="1">
            <a:spLocks noGrp="1"/>
          </p:cNvSpPr>
          <p:nvPr>
            <p:ph type="subTitle" idx="1"/>
          </p:nvPr>
        </p:nvSpPr>
        <p:spPr>
          <a:xfrm>
            <a:off x="2820767" y="2047267"/>
            <a:ext cx="2677200" cy="4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435" name="Google Shape;435;p35"/>
          <p:cNvSpPr txBox="1">
            <a:spLocks noGrp="1"/>
          </p:cNvSpPr>
          <p:nvPr>
            <p:ph type="subTitle" idx="2"/>
          </p:nvPr>
        </p:nvSpPr>
        <p:spPr>
          <a:xfrm>
            <a:off x="2688467" y="2860533"/>
            <a:ext cx="6815200" cy="239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436" name="Google Shape;436;p35"/>
          <p:cNvSpPr/>
          <p:nvPr/>
        </p:nvSpPr>
        <p:spPr>
          <a:xfrm flipH="1">
            <a:off x="-238056"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7" name="Google Shape;437;p35"/>
          <p:cNvSpPr/>
          <p:nvPr/>
        </p:nvSpPr>
        <p:spPr>
          <a:xfrm rot="10800000" flipH="1">
            <a:off x="-371096"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8" name="Google Shape;438;p35"/>
          <p:cNvSpPr/>
          <p:nvPr/>
        </p:nvSpPr>
        <p:spPr>
          <a:xfrm rot="-10484947">
            <a:off x="-979919"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9" name="Google Shape;439;p35"/>
          <p:cNvSpPr/>
          <p:nvPr/>
        </p:nvSpPr>
        <p:spPr>
          <a:xfrm rot="10800000" flipH="1">
            <a:off x="2296317"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0" name="Google Shape;440;p35"/>
          <p:cNvSpPr/>
          <p:nvPr/>
        </p:nvSpPr>
        <p:spPr>
          <a:xfrm rot="10800000" flipH="1">
            <a:off x="1109768"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1" name="Google Shape;441;p35"/>
          <p:cNvSpPr/>
          <p:nvPr/>
        </p:nvSpPr>
        <p:spPr>
          <a:xfrm rot="10800000" flipH="1">
            <a:off x="82068" y="210924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83897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42"/>
        <p:cNvGrpSpPr/>
        <p:nvPr/>
      </p:nvGrpSpPr>
      <p:grpSpPr>
        <a:xfrm>
          <a:off x="0" y="0"/>
          <a:ext cx="0" cy="0"/>
          <a:chOff x="0" y="0"/>
          <a:chExt cx="0" cy="0"/>
        </a:xfrm>
      </p:grpSpPr>
      <p:sp>
        <p:nvSpPr>
          <p:cNvPr id="443" name="Google Shape;443;p36"/>
          <p:cNvSpPr txBox="1">
            <a:spLocks noGrp="1"/>
          </p:cNvSpPr>
          <p:nvPr>
            <p:ph type="title"/>
          </p:nvPr>
        </p:nvSpPr>
        <p:spPr>
          <a:xfrm>
            <a:off x="4141267" y="484367"/>
            <a:ext cx="39096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44" name="Google Shape;444;p36"/>
          <p:cNvSpPr txBox="1">
            <a:spLocks noGrp="1"/>
          </p:cNvSpPr>
          <p:nvPr>
            <p:ph type="subTitle" idx="1"/>
          </p:nvPr>
        </p:nvSpPr>
        <p:spPr>
          <a:xfrm>
            <a:off x="1013700" y="2047267"/>
            <a:ext cx="2677200" cy="4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445" name="Google Shape;445;p36"/>
          <p:cNvSpPr txBox="1">
            <a:spLocks noGrp="1"/>
          </p:cNvSpPr>
          <p:nvPr>
            <p:ph type="subTitle" idx="2"/>
          </p:nvPr>
        </p:nvSpPr>
        <p:spPr>
          <a:xfrm>
            <a:off x="720000" y="2860533"/>
            <a:ext cx="5112000" cy="2349200"/>
          </a:xfrm>
          <a:prstGeom prst="rect">
            <a:avLst/>
          </a:prstGeom>
          <a:noFill/>
          <a:ln>
            <a:noFill/>
          </a:ln>
        </p:spPr>
        <p:txBody>
          <a:bodyPr spcFirstLastPara="1" wrap="square" lIns="91425" tIns="91425" rIns="91425" bIns="91425" anchor="t" anchorCtr="0">
            <a:noAutofit/>
          </a:bodyPr>
          <a:lstStyle>
            <a:lvl1pPr marR="67732" lvl="0" algn="l">
              <a:lnSpc>
                <a:spcPct val="100000"/>
              </a:lnSpc>
              <a:spcBef>
                <a:spcPts val="0"/>
              </a:spcBef>
              <a:spcAft>
                <a:spcPts val="0"/>
              </a:spcAft>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446" name="Google Shape;446;p36"/>
          <p:cNvSpPr txBox="1">
            <a:spLocks noGrp="1"/>
          </p:cNvSpPr>
          <p:nvPr>
            <p:ph type="subTitle" idx="3"/>
          </p:nvPr>
        </p:nvSpPr>
        <p:spPr>
          <a:xfrm>
            <a:off x="6085600" y="2047267"/>
            <a:ext cx="2677200" cy="4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447" name="Google Shape;447;p36"/>
          <p:cNvSpPr txBox="1">
            <a:spLocks noGrp="1"/>
          </p:cNvSpPr>
          <p:nvPr>
            <p:ph type="subTitle" idx="4"/>
          </p:nvPr>
        </p:nvSpPr>
        <p:spPr>
          <a:xfrm>
            <a:off x="5920800" y="2860533"/>
            <a:ext cx="5112000" cy="2349200"/>
          </a:xfrm>
          <a:prstGeom prst="rect">
            <a:avLst/>
          </a:prstGeom>
          <a:noFill/>
          <a:ln>
            <a:noFill/>
          </a:ln>
        </p:spPr>
        <p:txBody>
          <a:bodyPr spcFirstLastPara="1" wrap="square" lIns="91425" tIns="91425" rIns="91425" bIns="91425" anchor="t" anchorCtr="0">
            <a:noAutofit/>
          </a:bodyPr>
          <a:lstStyle>
            <a:lvl1pPr marR="67732" lvl="0" algn="l">
              <a:lnSpc>
                <a:spcPct val="100000"/>
              </a:lnSpc>
              <a:spcBef>
                <a:spcPts val="0"/>
              </a:spcBef>
              <a:spcAft>
                <a:spcPts val="0"/>
              </a:spcAft>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448" name="Google Shape;448;p36"/>
          <p:cNvSpPr/>
          <p:nvPr/>
        </p:nvSpPr>
        <p:spPr>
          <a:xfrm>
            <a:off x="8109436"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9" name="Google Shape;449;p36"/>
          <p:cNvSpPr/>
          <p:nvPr/>
        </p:nvSpPr>
        <p:spPr>
          <a:xfrm rot="10800000">
            <a:off x="9287568"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0" name="Google Shape;450;p36"/>
          <p:cNvSpPr/>
          <p:nvPr/>
        </p:nvSpPr>
        <p:spPr>
          <a:xfrm rot="10484947" flipH="1">
            <a:off x="10665847"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1" name="Google Shape;451;p36"/>
          <p:cNvSpPr/>
          <p:nvPr/>
        </p:nvSpPr>
        <p:spPr>
          <a:xfrm rot="10800000">
            <a:off x="9629517"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2" name="Google Shape;452;p36"/>
          <p:cNvSpPr/>
          <p:nvPr/>
        </p:nvSpPr>
        <p:spPr>
          <a:xfrm rot="10800000">
            <a:off x="10902867"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3" name="Google Shape;453;p36"/>
          <p:cNvSpPr/>
          <p:nvPr/>
        </p:nvSpPr>
        <p:spPr>
          <a:xfrm rot="10800000">
            <a:off x="11930567" y="210924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5149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9161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218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8958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5157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31545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84121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9253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12784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6745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1152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4932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60834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421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3409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8365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8053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292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1287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74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2870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821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0800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9198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969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3/1/2023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918681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2147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251947"/>
            <a:ext cx="10972800" cy="4215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96370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defTabSz="457200" rtl="0" eaLnBrk="1" latinLnBrk="0" hangingPunct="1">
        <a:spcBef>
          <a:spcPct val="0"/>
        </a:spcBef>
        <a:buNone/>
        <a:defRPr sz="3600" kern="1200">
          <a:solidFill>
            <a:schemeClr val="tx1"/>
          </a:solidFill>
          <a:latin typeface="Agenda-Ligh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genda-Ligh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genda-Ligh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Agenda-Ligh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Agenda-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2AC216-1AFA-42E7-A878-D623C21A6DB7}" type="datetimeFigureOut">
              <a:rPr lang="en-US" smtClean="0"/>
              <a:t>3/1/2023</a:t>
            </a:fld>
            <a:endParaRPr lang="en-US"/>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1E88D3B-F9E6-4326-AF3B-10D5CED67879}" type="slidenum">
              <a:rPr lang="en-US" smtClean="0"/>
              <a:t>‹#›</a:t>
            </a:fld>
            <a:endParaRPr lang="en-US"/>
          </a:p>
        </p:txBody>
      </p:sp>
    </p:spTree>
    <p:extLst>
      <p:ext uri="{BB962C8B-B14F-4D97-AF65-F5344CB8AC3E}">
        <p14:creationId xmlns:p14="http://schemas.microsoft.com/office/powerpoint/2010/main" val="42835199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98DBDF8C-3C8A-49BD-89A8-31D92F678BD9}" type="datetimeFigureOut">
              <a:rPr lang="en-US" smtClean="0"/>
              <a:t>3/1/2023</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10C83D21-C455-4100-B40A-AFBCC145067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34937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1pPr>
            <a:lvl2pPr marR="0" lvl="1"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2pPr>
            <a:lvl3pPr marR="0" lvl="2"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3pPr>
            <a:lvl4pPr marR="0" lvl="3"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4pPr>
            <a:lvl5pPr marR="0" lvl="4"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5pPr>
            <a:lvl6pPr marR="0" lvl="5"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6pPr>
            <a:lvl7pPr marR="0" lvl="6"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7pPr>
            <a:lvl8pPr marR="0" lvl="7"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8pPr>
            <a:lvl9pPr marR="0" lvl="8"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9pPr>
          </a:lstStyle>
          <a:p>
            <a:endParaRPr/>
          </a:p>
        </p:txBody>
      </p:sp>
      <p:sp>
        <p:nvSpPr>
          <p:cNvPr id="7" name="Google Shape;7;p10"/>
          <p:cNvSpPr txBox="1">
            <a:spLocks noGrp="1"/>
          </p:cNvSpPr>
          <p:nvPr>
            <p:ph type="body" idx="1"/>
          </p:nvPr>
        </p:nvSpPr>
        <p:spPr>
          <a:xfrm>
            <a:off x="720000" y="1536633"/>
            <a:ext cx="107520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5021769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8120006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8F250-0D09-3E4A-A1DD-97D7FE578F61}" type="datetimeFigureOut">
              <a:rPr lang="en-US" smtClean="0"/>
              <a:t>3/1/2023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75900-AE01-2E42-963E-9125152EE186}" type="slidenum">
              <a:rPr lang="en-US" smtClean="0"/>
              <a:t>‹#›</a:t>
            </a:fld>
            <a:endParaRPr lang="en-US"/>
          </a:p>
        </p:txBody>
      </p:sp>
    </p:spTree>
    <p:extLst>
      <p:ext uri="{BB962C8B-B14F-4D97-AF65-F5344CB8AC3E}">
        <p14:creationId xmlns:p14="http://schemas.microsoft.com/office/powerpoint/2010/main" val="96030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1.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4.xml"/><Relationship Id="rId5" Type="http://schemas.openxmlformats.org/officeDocument/2006/relationships/image" Target="../media/image66.png"/><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84.xml"/><Relationship Id="rId5" Type="http://schemas.openxmlformats.org/officeDocument/2006/relationships/image" Target="../media/image70.pn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4.xml"/><Relationship Id="rId5" Type="http://schemas.openxmlformats.org/officeDocument/2006/relationships/image" Target="../media/image66.pn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4.xml"/><Relationship Id="rId5" Type="http://schemas.openxmlformats.org/officeDocument/2006/relationships/image" Target="../media/image66.png"/><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4.xml"/><Relationship Id="rId5" Type="http://schemas.openxmlformats.org/officeDocument/2006/relationships/image" Target="../media/image66.pn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4.xml"/><Relationship Id="rId5" Type="http://schemas.openxmlformats.org/officeDocument/2006/relationships/image" Target="../media/image66.png"/><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4.xml"/><Relationship Id="rId6" Type="http://schemas.openxmlformats.org/officeDocument/2006/relationships/image" Target="../media/image68.png"/><Relationship Id="rId5" Type="http://schemas.openxmlformats.org/officeDocument/2006/relationships/image" Target="../media/image86.jpeg"/><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84.xml"/><Relationship Id="rId5" Type="http://schemas.openxmlformats.org/officeDocument/2006/relationships/image" Target="../media/image66.png"/><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4.xml"/><Relationship Id="rId6" Type="http://schemas.openxmlformats.org/officeDocument/2006/relationships/image" Target="../media/image68.png"/><Relationship Id="rId5" Type="http://schemas.openxmlformats.org/officeDocument/2006/relationships/image" Target="../media/image93.pn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8.png"/><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97.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97.xml"/></Relationships>
</file>

<file path=ppt/slides/_rels/slide6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Welcome &amp; Announcements</a:t>
            </a:r>
            <a:endParaRPr lang="en-US" dirty="0"/>
          </a:p>
        </p:txBody>
      </p:sp>
      <p:sp>
        <p:nvSpPr>
          <p:cNvPr id="3" name="Subtitle 2"/>
          <p:cNvSpPr>
            <a:spLocks noGrp="1"/>
          </p:cNvSpPr>
          <p:nvPr>
            <p:ph type="subTitle" idx="1"/>
          </p:nvPr>
        </p:nvSpPr>
        <p:spPr/>
        <p:txBody>
          <a:bodyPr/>
          <a:lstStyle/>
          <a:p>
            <a:r>
              <a:rPr lang="en-US" dirty="0" smtClean="0"/>
              <a:t>President Dyrell Foster</a:t>
            </a:r>
            <a:endParaRPr lang="en-US" dirty="0"/>
          </a:p>
        </p:txBody>
      </p:sp>
      <p:pic>
        <p:nvPicPr>
          <p:cNvPr id="4" name="Picture 3"/>
          <p:cNvPicPr>
            <a:picLocks noChangeAspect="1"/>
          </p:cNvPicPr>
          <p:nvPr/>
        </p:nvPicPr>
        <p:blipFill>
          <a:blip r:embed="rId4"/>
          <a:stretch>
            <a:fillRect/>
          </a:stretch>
        </p:blipFill>
        <p:spPr>
          <a:xfrm>
            <a:off x="154488" y="4790161"/>
            <a:ext cx="1974937" cy="1974937"/>
          </a:xfrm>
          <a:prstGeom prst="rect">
            <a:avLst/>
          </a:prstGeom>
        </p:spPr>
      </p:pic>
      <p:pic>
        <p:nvPicPr>
          <p:cNvPr id="6" name="Picture 5"/>
          <p:cNvPicPr>
            <a:picLocks noChangeAspect="1"/>
          </p:cNvPicPr>
          <p:nvPr/>
        </p:nvPicPr>
        <p:blipFill>
          <a:blip r:embed="rId5"/>
          <a:stretch>
            <a:fillRect/>
          </a:stretch>
        </p:blipFill>
        <p:spPr>
          <a:xfrm>
            <a:off x="1871597" y="4650857"/>
            <a:ext cx="2374726" cy="2246766"/>
          </a:xfrm>
          <a:prstGeom prst="rect">
            <a:avLst/>
          </a:prstGeom>
        </p:spPr>
      </p:pic>
    </p:spTree>
    <p:extLst>
      <p:ext uri="{BB962C8B-B14F-4D97-AF65-F5344CB8AC3E}">
        <p14:creationId xmlns:p14="http://schemas.microsoft.com/office/powerpoint/2010/main" val="3793764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pPr algn="ctr"/>
            <a:r>
              <a:rPr lang="en-US" sz="4800" dirty="0" smtClean="0"/>
              <a:t>Trevor </a:t>
            </a:r>
            <a:r>
              <a:rPr lang="en-US" sz="4800" dirty="0" err="1" smtClean="0"/>
              <a:t>Penero</a:t>
            </a:r>
            <a:endParaRPr lang="en-US" sz="4800" dirty="0"/>
          </a:p>
        </p:txBody>
      </p:sp>
      <p:sp>
        <p:nvSpPr>
          <p:cNvPr id="3" name="Text Placeholder 2"/>
          <p:cNvSpPr>
            <a:spLocks noGrp="1"/>
          </p:cNvSpPr>
          <p:nvPr>
            <p:ph type="body" idx="1"/>
          </p:nvPr>
        </p:nvSpPr>
        <p:spPr>
          <a:xfrm>
            <a:off x="133004" y="4232171"/>
            <a:ext cx="10161178" cy="1704017"/>
          </a:xfrm>
        </p:spPr>
        <p:txBody>
          <a:bodyPr>
            <a:noAutofit/>
          </a:bodyPr>
          <a:lstStyle/>
          <a:p>
            <a:r>
              <a:rPr lang="en-US" sz="3600" dirty="0" smtClean="0"/>
              <a:t>Veteran’s Specialist</a:t>
            </a:r>
            <a:endParaRPr lang="en-US" sz="36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spTree>
    <p:extLst>
      <p:ext uri="{BB962C8B-B14F-4D97-AF65-F5344CB8AC3E}">
        <p14:creationId xmlns:p14="http://schemas.microsoft.com/office/powerpoint/2010/main" val="1562174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r>
              <a:rPr lang="en-US" sz="4800" dirty="0" smtClean="0"/>
              <a:t>Beth McCormick</a:t>
            </a:r>
            <a:endParaRPr lang="en-US" sz="4800" dirty="0"/>
          </a:p>
        </p:txBody>
      </p:sp>
      <p:sp>
        <p:nvSpPr>
          <p:cNvPr id="3" name="Text Placeholder 2"/>
          <p:cNvSpPr>
            <a:spLocks noGrp="1"/>
          </p:cNvSpPr>
          <p:nvPr>
            <p:ph type="body" idx="1"/>
          </p:nvPr>
        </p:nvSpPr>
        <p:spPr>
          <a:xfrm>
            <a:off x="133004" y="4407536"/>
            <a:ext cx="10161178" cy="1704017"/>
          </a:xfrm>
        </p:spPr>
        <p:txBody>
          <a:bodyPr>
            <a:noAutofit/>
          </a:bodyPr>
          <a:lstStyle/>
          <a:p>
            <a:r>
              <a:rPr lang="en-US" sz="3600" dirty="0" smtClean="0"/>
              <a:t>Employer Engagement Specialist</a:t>
            </a:r>
            <a:endParaRPr lang="en-US" sz="36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pic>
        <p:nvPicPr>
          <p:cNvPr id="6146" name="Picture 2" descr="mccormick_012722"/>
          <p:cNvPicPr>
            <a:picLocks noChangeAspect="1" noChangeArrowheads="1"/>
          </p:cNvPicPr>
          <p:nvPr/>
        </p:nvPicPr>
        <p:blipFill rotWithShape="1">
          <a:blip r:embed="rId3">
            <a:extLst>
              <a:ext uri="{28A0092B-C50C-407E-A947-70E740481C1C}">
                <a14:useLocalDpi xmlns:a14="http://schemas.microsoft.com/office/drawing/2010/main" val="0"/>
              </a:ext>
            </a:extLst>
          </a:blip>
          <a:srcRect l="19546" t="1896" r="39600" b="16106"/>
          <a:stretch/>
        </p:blipFill>
        <p:spPr bwMode="auto">
          <a:xfrm>
            <a:off x="425885" y="110446"/>
            <a:ext cx="3594969" cy="412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13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767" y="5068967"/>
            <a:ext cx="9613862" cy="588535"/>
          </a:xfrm>
        </p:spPr>
        <p:txBody>
          <a:bodyPr>
            <a:noAutofit/>
          </a:bodyPr>
          <a:lstStyle/>
          <a:p>
            <a:r>
              <a:rPr lang="en-US" sz="5400" dirty="0" smtClean="0"/>
              <a:t>What’s Right at LPC? </a:t>
            </a:r>
            <a:endParaRPr lang="en-US" sz="5400" dirty="0"/>
          </a:p>
        </p:txBody>
      </p:sp>
      <p:pic>
        <p:nvPicPr>
          <p:cNvPr id="4" name="Picture 3"/>
          <p:cNvPicPr>
            <a:picLocks noChangeAspect="1"/>
          </p:cNvPicPr>
          <p:nvPr/>
        </p:nvPicPr>
        <p:blipFill>
          <a:blip r:embed="rId2"/>
          <a:stretch>
            <a:fillRect/>
          </a:stretch>
        </p:blipFill>
        <p:spPr>
          <a:xfrm>
            <a:off x="3794336" y="-175854"/>
            <a:ext cx="3280724" cy="5126131"/>
          </a:xfrm>
          <a:prstGeom prst="rect">
            <a:avLst/>
          </a:prstGeom>
        </p:spPr>
      </p:pic>
      <p:pic>
        <p:nvPicPr>
          <p:cNvPr id="5" name="Picture 4"/>
          <p:cNvPicPr>
            <a:picLocks noChangeAspect="1"/>
          </p:cNvPicPr>
          <p:nvPr/>
        </p:nvPicPr>
        <p:blipFill>
          <a:blip r:embed="rId3"/>
          <a:stretch>
            <a:fillRect/>
          </a:stretch>
        </p:blipFill>
        <p:spPr>
          <a:xfrm>
            <a:off x="10820191" y="4711125"/>
            <a:ext cx="1133954" cy="1091279"/>
          </a:xfrm>
          <a:prstGeom prst="rect">
            <a:avLst/>
          </a:prstGeom>
        </p:spPr>
      </p:pic>
    </p:spTree>
    <p:extLst>
      <p:ext uri="{BB962C8B-B14F-4D97-AF65-F5344CB8AC3E}">
        <p14:creationId xmlns:p14="http://schemas.microsoft.com/office/powerpoint/2010/main" val="2652696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909272" y="803006"/>
            <a:ext cx="1019760" cy="981382"/>
          </a:xfrm>
          <a:prstGeom prst="rect">
            <a:avLst/>
          </a:prstGeom>
        </p:spPr>
      </p:pic>
      <p:sp>
        <p:nvSpPr>
          <p:cNvPr id="2" name="Title 1"/>
          <p:cNvSpPr>
            <a:spLocks noGrp="1"/>
          </p:cNvSpPr>
          <p:nvPr>
            <p:ph type="title"/>
          </p:nvPr>
        </p:nvSpPr>
        <p:spPr/>
        <p:txBody>
          <a:bodyPr>
            <a:noAutofit/>
          </a:bodyPr>
          <a:lstStyle/>
          <a:p>
            <a:pPr algn="ctr"/>
            <a:r>
              <a:rPr lang="en-US" sz="4400" b="1" dirty="0" smtClean="0">
                <a:ln w="9525">
                  <a:solidFill>
                    <a:schemeClr val="bg1"/>
                  </a:solidFill>
                  <a:prstDash val="solid"/>
                </a:ln>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March 2023</a:t>
            </a:r>
            <a:endParaRPr lang="en-US" sz="4400" b="1" dirty="0">
              <a:ln w="9525">
                <a:solidFill>
                  <a:schemeClr val="bg1"/>
                </a:solidFill>
                <a:prstDash val="solid"/>
              </a:ln>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endParaRPr>
          </a:p>
        </p:txBody>
      </p:sp>
      <p:sp>
        <p:nvSpPr>
          <p:cNvPr id="5" name="Subtitle 4"/>
          <p:cNvSpPr>
            <a:spLocks noGrp="1"/>
          </p:cNvSpPr>
          <p:nvPr>
            <p:ph idx="1"/>
          </p:nvPr>
        </p:nvSpPr>
        <p:spPr>
          <a:xfrm>
            <a:off x="1471542" y="1962172"/>
            <a:ext cx="8031417" cy="830905"/>
          </a:xfrm>
        </p:spPr>
        <p:txBody>
          <a:bodyPr>
            <a:noAutofit/>
          </a:bodyPr>
          <a:lstStyle/>
          <a:p>
            <a:pPr marL="0" indent="0" algn="ctr">
              <a:buNone/>
            </a:pPr>
            <a:r>
              <a:rPr lang="en-US" sz="4400" dirty="0" smtClean="0">
                <a:latin typeface="Calibri" panose="020F0502020204030204" pitchFamily="34" charset="0"/>
                <a:cs typeface="Calibri" panose="020F0502020204030204" pitchFamily="34" charset="0"/>
              </a:rPr>
              <a:t>Officer Michael Sugi</a:t>
            </a:r>
            <a:endParaRPr lang="en-US" sz="44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195" b="33681"/>
          <a:stretch/>
        </p:blipFill>
        <p:spPr>
          <a:xfrm>
            <a:off x="4182152" y="2610431"/>
            <a:ext cx="2610196" cy="4136365"/>
          </a:xfrm>
          <a:prstGeom prst="rect">
            <a:avLst/>
          </a:prstGeom>
        </p:spPr>
      </p:pic>
    </p:spTree>
    <p:extLst>
      <p:ext uri="{BB962C8B-B14F-4D97-AF65-F5344CB8AC3E}">
        <p14:creationId xmlns:p14="http://schemas.microsoft.com/office/powerpoint/2010/main" val="3265361156"/>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
          <p:cNvSpPr txBox="1">
            <a:spLocks noGrp="1"/>
          </p:cNvSpPr>
          <p:nvPr>
            <p:ph type="ctrTitle"/>
          </p:nvPr>
        </p:nvSpPr>
        <p:spPr>
          <a:xfrm>
            <a:off x="904800" y="1979400"/>
            <a:ext cx="10382800" cy="2782000"/>
          </a:xfrm>
          <a:prstGeom prst="rect">
            <a:avLst/>
          </a:prstGeom>
          <a:noFill/>
          <a:ln>
            <a:noFill/>
          </a:ln>
        </p:spPr>
        <p:txBody>
          <a:bodyPr spcFirstLastPara="1" wrap="square" lIns="121900" tIns="121900" rIns="121900" bIns="121900" anchor="ctr" anchorCtr="0">
            <a:noAutofit/>
          </a:bodyPr>
          <a:lstStyle/>
          <a:p>
            <a:r>
              <a:rPr lang="en"/>
              <a:t>LPCSG </a:t>
            </a:r>
            <a:endParaRPr/>
          </a:p>
        </p:txBody>
      </p:sp>
      <p:sp>
        <p:nvSpPr>
          <p:cNvPr id="459" name="Google Shape;459;p1"/>
          <p:cNvSpPr txBox="1">
            <a:spLocks noGrp="1"/>
          </p:cNvSpPr>
          <p:nvPr>
            <p:ph type="subTitle" idx="1"/>
          </p:nvPr>
        </p:nvSpPr>
        <p:spPr>
          <a:xfrm>
            <a:off x="2956867" y="4251400"/>
            <a:ext cx="6123600" cy="510000"/>
          </a:xfrm>
          <a:prstGeom prst="rect">
            <a:avLst/>
          </a:prstGeom>
          <a:noFill/>
          <a:ln>
            <a:noFill/>
          </a:ln>
        </p:spPr>
        <p:txBody>
          <a:bodyPr spcFirstLastPara="1" wrap="square" lIns="121900" tIns="121900" rIns="121900" bIns="121900" anchor="t" anchorCtr="0">
            <a:noAutofit/>
          </a:bodyPr>
          <a:lstStyle/>
          <a:p>
            <a:pPr marL="0" indent="0"/>
            <a:r>
              <a:rPr lang="en" sz="2133" b="1"/>
              <a:t>Las Positas College Student Government</a:t>
            </a:r>
            <a:endParaRPr sz="2133" b="1"/>
          </a:p>
          <a:p>
            <a:pPr marL="0" indent="0"/>
            <a:r>
              <a:rPr lang="en" sz="2133"/>
              <a:t>LPC Town Hall - February </a:t>
            </a:r>
            <a:endParaRPr sz="2133"/>
          </a:p>
        </p:txBody>
      </p:sp>
      <p:pic>
        <p:nvPicPr>
          <p:cNvPr id="460" name="Google Shape;460;p1"/>
          <p:cNvPicPr preferRelativeResize="0"/>
          <p:nvPr/>
        </p:nvPicPr>
        <p:blipFill rotWithShape="1">
          <a:blip r:embed="rId3">
            <a:alphaModFix/>
          </a:blip>
          <a:srcRect l="29720" r="28691"/>
          <a:stretch/>
        </p:blipFill>
        <p:spPr>
          <a:xfrm>
            <a:off x="10616068" y="4520333"/>
            <a:ext cx="1728209" cy="2337667"/>
          </a:xfrm>
          <a:prstGeom prst="rect">
            <a:avLst/>
          </a:prstGeom>
          <a:noFill/>
          <a:ln>
            <a:noFill/>
          </a:ln>
        </p:spPr>
      </p:pic>
    </p:spTree>
    <p:extLst>
      <p:ext uri="{BB962C8B-B14F-4D97-AF65-F5344CB8AC3E}">
        <p14:creationId xmlns:p14="http://schemas.microsoft.com/office/powerpoint/2010/main" val="1037010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
          <p:cNvSpPr txBox="1">
            <a:spLocks noGrp="1"/>
          </p:cNvSpPr>
          <p:nvPr>
            <p:ph type="title"/>
          </p:nvPr>
        </p:nvSpPr>
        <p:spPr>
          <a:xfrm>
            <a:off x="720000" y="341300"/>
            <a:ext cx="10752000" cy="763600"/>
          </a:xfrm>
          <a:prstGeom prst="rect">
            <a:avLst/>
          </a:prstGeom>
          <a:noFill/>
          <a:ln>
            <a:noFill/>
          </a:ln>
        </p:spPr>
        <p:txBody>
          <a:bodyPr spcFirstLastPara="1" wrap="square" lIns="121900" tIns="121900" rIns="121900" bIns="121900" anchor="t" anchorCtr="0">
            <a:noAutofit/>
          </a:bodyPr>
          <a:lstStyle/>
          <a:p>
            <a:r>
              <a:rPr lang="en"/>
              <a:t>Mini Market Services</a:t>
            </a:r>
            <a:endParaRPr/>
          </a:p>
        </p:txBody>
      </p:sp>
      <p:sp>
        <p:nvSpPr>
          <p:cNvPr id="466" name="Google Shape;466;p3"/>
          <p:cNvSpPr txBox="1">
            <a:spLocks noGrp="1"/>
          </p:cNvSpPr>
          <p:nvPr>
            <p:ph type="body" idx="1"/>
          </p:nvPr>
        </p:nvSpPr>
        <p:spPr>
          <a:xfrm>
            <a:off x="1235067" y="1247967"/>
            <a:ext cx="10752000" cy="4766400"/>
          </a:xfrm>
          <a:prstGeom prst="rect">
            <a:avLst/>
          </a:prstGeom>
          <a:noFill/>
          <a:ln>
            <a:noFill/>
          </a:ln>
        </p:spPr>
        <p:txBody>
          <a:bodyPr spcFirstLastPara="1" wrap="square" lIns="121900" tIns="121900" rIns="121900" bIns="121900" anchor="t" anchorCtr="0">
            <a:noAutofit/>
          </a:bodyPr>
          <a:lstStyle/>
          <a:p>
            <a:pPr indent="-474121">
              <a:buSzPts val="2000"/>
            </a:pPr>
            <a:r>
              <a:rPr lang="en" sz="1867" b="1"/>
              <a:t>Mini Market Open Hours:</a:t>
            </a:r>
            <a:endParaRPr sz="1867" b="1"/>
          </a:p>
          <a:p>
            <a:pPr marL="1219170" indent="-474121">
              <a:buSzPts val="2000"/>
              <a:buChar char="-"/>
            </a:pPr>
            <a:r>
              <a:rPr lang="en" sz="1867"/>
              <a:t>Monday, Wednesday, Thursday:  9:00 am - 5:00 pm</a:t>
            </a:r>
            <a:endParaRPr sz="1867"/>
          </a:p>
          <a:p>
            <a:pPr marL="1219170" indent="-474121">
              <a:buSzPts val="2000"/>
              <a:buChar char="-"/>
            </a:pPr>
            <a:r>
              <a:rPr lang="en" sz="1867"/>
              <a:t>Tuesday: 9:00 am - 7:00 pm</a:t>
            </a:r>
            <a:endParaRPr sz="1867"/>
          </a:p>
          <a:p>
            <a:pPr marL="1219170" indent="-474121">
              <a:buSzPts val="2000"/>
              <a:buChar char="-"/>
            </a:pPr>
            <a:r>
              <a:rPr lang="en" sz="1867"/>
              <a:t>Friday: 9:00 am - 1:00 pm</a:t>
            </a:r>
            <a:endParaRPr sz="1867"/>
          </a:p>
          <a:p>
            <a:pPr indent="-474121">
              <a:buSzPts val="2000"/>
            </a:pPr>
            <a:r>
              <a:rPr lang="en" sz="1867" b="1"/>
              <a:t>Items Offered: </a:t>
            </a:r>
            <a:endParaRPr sz="1867" b="1"/>
          </a:p>
          <a:p>
            <a:pPr marL="1219170" indent="-474121">
              <a:buSzPts val="2000"/>
              <a:buChar char="-"/>
            </a:pPr>
            <a:r>
              <a:rPr lang="en" sz="1867"/>
              <a:t>Fresh Fruits &amp; Veggies</a:t>
            </a:r>
            <a:endParaRPr sz="1867"/>
          </a:p>
          <a:p>
            <a:pPr marL="1219170" indent="-474121">
              <a:buSzPts val="2000"/>
              <a:buChar char="-"/>
            </a:pPr>
            <a:r>
              <a:rPr lang="en" sz="1867"/>
              <a:t>Fresh Meat &amp; Eggs</a:t>
            </a:r>
            <a:endParaRPr sz="1867"/>
          </a:p>
          <a:p>
            <a:pPr marL="1219170" indent="-474121">
              <a:buSzPts val="2000"/>
              <a:buChar char="-"/>
            </a:pPr>
            <a:r>
              <a:rPr lang="en" sz="1867"/>
              <a:t>Canned Goods</a:t>
            </a:r>
            <a:endParaRPr sz="1867"/>
          </a:p>
          <a:p>
            <a:pPr marL="1219170" indent="-474121">
              <a:buSzPts val="2000"/>
              <a:buChar char="-"/>
            </a:pPr>
            <a:r>
              <a:rPr lang="en" sz="1867"/>
              <a:t>Toiletries - feminine hygiene, soap, cleaning </a:t>
            </a:r>
            <a:endParaRPr sz="1867"/>
          </a:p>
          <a:p>
            <a:pPr marL="1219170" indent="-474121">
              <a:buSzPts val="2000"/>
              <a:buChar char="-"/>
            </a:pPr>
            <a:r>
              <a:rPr lang="en" sz="1867"/>
              <a:t>Some household items</a:t>
            </a:r>
            <a:endParaRPr sz="1867"/>
          </a:p>
          <a:p>
            <a:pPr marL="1219170" indent="-474121">
              <a:buSzPts val="2000"/>
              <a:buChar char="-"/>
            </a:pPr>
            <a:r>
              <a:rPr lang="en" sz="1867"/>
              <a:t>Snacks + Cup of Noodles &amp; Frozen meals to heat to take or stay and enjoy</a:t>
            </a:r>
            <a:endParaRPr sz="1867"/>
          </a:p>
          <a:p>
            <a:pPr indent="-474121">
              <a:buSzPts val="2000"/>
            </a:pPr>
            <a:r>
              <a:rPr lang="en" sz="1867" b="1"/>
              <a:t>Enjoy our Welcome Center Lounge - Come and stay awhile! </a:t>
            </a:r>
            <a:endParaRPr sz="1867" b="1"/>
          </a:p>
          <a:p>
            <a:pPr marL="1219170" indent="0">
              <a:spcBef>
                <a:spcPts val="2133"/>
              </a:spcBef>
              <a:buNone/>
            </a:pPr>
            <a:endParaRPr b="1"/>
          </a:p>
          <a:p>
            <a:pPr marL="0" indent="609585">
              <a:spcBef>
                <a:spcPts val="2133"/>
              </a:spcBef>
              <a:buNone/>
            </a:pPr>
            <a:endParaRPr b="1"/>
          </a:p>
          <a:p>
            <a:pPr marL="0" indent="0">
              <a:spcBef>
                <a:spcPts val="2133"/>
              </a:spcBef>
              <a:spcAft>
                <a:spcPts val="2133"/>
              </a:spcAft>
              <a:buNone/>
            </a:pPr>
            <a:endParaRPr/>
          </a:p>
        </p:txBody>
      </p:sp>
    </p:spTree>
    <p:extLst>
      <p:ext uri="{BB962C8B-B14F-4D97-AF65-F5344CB8AC3E}">
        <p14:creationId xmlns:p14="http://schemas.microsoft.com/office/powerpoint/2010/main" val="194706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
          <p:cNvSpPr txBox="1">
            <a:spLocks noGrp="1"/>
          </p:cNvSpPr>
          <p:nvPr>
            <p:ph type="title"/>
          </p:nvPr>
        </p:nvSpPr>
        <p:spPr>
          <a:xfrm>
            <a:off x="720000" y="484367"/>
            <a:ext cx="10752000" cy="763600"/>
          </a:xfrm>
          <a:prstGeom prst="rect">
            <a:avLst/>
          </a:prstGeom>
          <a:noFill/>
          <a:ln>
            <a:noFill/>
          </a:ln>
        </p:spPr>
        <p:txBody>
          <a:bodyPr spcFirstLastPara="1" wrap="square" lIns="121900" tIns="121900" rIns="121900" bIns="121900" anchor="t" anchorCtr="0">
            <a:noAutofit/>
          </a:bodyPr>
          <a:lstStyle/>
          <a:p>
            <a:r>
              <a:rPr lang="en"/>
              <a:t>Student Government Open Positions</a:t>
            </a:r>
            <a:endParaRPr/>
          </a:p>
        </p:txBody>
      </p:sp>
      <p:sp>
        <p:nvSpPr>
          <p:cNvPr id="472" name="Google Shape;472;p6"/>
          <p:cNvSpPr txBox="1">
            <a:spLocks noGrp="1"/>
          </p:cNvSpPr>
          <p:nvPr>
            <p:ph type="body" idx="1"/>
          </p:nvPr>
        </p:nvSpPr>
        <p:spPr>
          <a:xfrm>
            <a:off x="720000" y="1247967"/>
            <a:ext cx="4860000" cy="4766400"/>
          </a:xfrm>
          <a:prstGeom prst="rect">
            <a:avLst/>
          </a:prstGeom>
          <a:noFill/>
          <a:ln>
            <a:noFill/>
          </a:ln>
        </p:spPr>
        <p:txBody>
          <a:bodyPr spcFirstLastPara="1" wrap="square" lIns="121900" tIns="121900" rIns="121900" bIns="121900" anchor="t" anchorCtr="0">
            <a:noAutofit/>
          </a:bodyPr>
          <a:lstStyle/>
          <a:p>
            <a:pPr indent="-516454">
              <a:buSzPts val="2500"/>
            </a:pPr>
            <a:r>
              <a:rPr lang="en" sz="2533"/>
              <a:t>We are still looking for senators! Encourage your students to apply!			- Benefits: Up to a $150 stipend, grow skills, travel to conferences, represent our students, resume builder etc.. </a:t>
            </a:r>
            <a:endParaRPr sz="2533"/>
          </a:p>
          <a:p>
            <a:pPr marL="1219170" indent="0">
              <a:spcBef>
                <a:spcPts val="2133"/>
              </a:spcBef>
              <a:spcAft>
                <a:spcPts val="2133"/>
              </a:spcAft>
              <a:buNone/>
            </a:pPr>
            <a:endParaRPr sz="2533"/>
          </a:p>
        </p:txBody>
      </p:sp>
      <p:pic>
        <p:nvPicPr>
          <p:cNvPr id="473" name="Google Shape;473;p6"/>
          <p:cNvPicPr preferRelativeResize="0"/>
          <p:nvPr/>
        </p:nvPicPr>
        <p:blipFill rotWithShape="1">
          <a:blip r:embed="rId3">
            <a:alphaModFix/>
          </a:blip>
          <a:srcRect/>
          <a:stretch/>
        </p:blipFill>
        <p:spPr>
          <a:xfrm>
            <a:off x="7084397" y="1580067"/>
            <a:ext cx="3755367" cy="4902667"/>
          </a:xfrm>
          <a:prstGeom prst="rect">
            <a:avLst/>
          </a:prstGeom>
          <a:noFill/>
          <a:ln>
            <a:noFill/>
          </a:ln>
        </p:spPr>
      </p:pic>
    </p:spTree>
    <p:extLst>
      <p:ext uri="{BB962C8B-B14F-4D97-AF65-F5344CB8AC3E}">
        <p14:creationId xmlns:p14="http://schemas.microsoft.com/office/powerpoint/2010/main" val="347299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854400" y="805425"/>
            <a:ext cx="10483200" cy="4794000"/>
          </a:xfrm>
          <a:prstGeom prst="rect">
            <a:avLst/>
          </a:prstGeom>
          <a:noFill/>
          <a:ln>
            <a:noFill/>
          </a:ln>
        </p:spPr>
        <p:txBody>
          <a:bodyPr spcFirstLastPara="1" wrap="square" lIns="121900" tIns="121900" rIns="121900" bIns="121900" anchor="ctr" anchorCtr="0">
            <a:noAutofit/>
          </a:bodyPr>
          <a:lstStyle/>
          <a:p>
            <a:r>
              <a:rPr lang="en" sz="7600"/>
              <a:t>Start recruiting for LPCSG 2023-2023 Elections!!</a:t>
            </a:r>
            <a:endParaRPr sz="7600"/>
          </a:p>
        </p:txBody>
      </p:sp>
    </p:spTree>
    <p:extLst>
      <p:ext uri="{BB962C8B-B14F-4D97-AF65-F5344CB8AC3E}">
        <p14:creationId xmlns:p14="http://schemas.microsoft.com/office/powerpoint/2010/main" val="4035146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g65000454ce9bacf_16"/>
          <p:cNvPicPr preferRelativeResize="0"/>
          <p:nvPr/>
        </p:nvPicPr>
        <p:blipFill>
          <a:blip r:embed="rId3">
            <a:alphaModFix/>
          </a:blip>
          <a:stretch>
            <a:fillRect/>
          </a:stretch>
        </p:blipFill>
        <p:spPr>
          <a:xfrm>
            <a:off x="992838" y="203201"/>
            <a:ext cx="4943997" cy="6451601"/>
          </a:xfrm>
          <a:prstGeom prst="rect">
            <a:avLst/>
          </a:prstGeom>
          <a:noFill/>
          <a:ln>
            <a:noFill/>
          </a:ln>
        </p:spPr>
      </p:pic>
      <p:pic>
        <p:nvPicPr>
          <p:cNvPr id="484" name="Google Shape;484;g65000454ce9bacf_16"/>
          <p:cNvPicPr preferRelativeResize="0"/>
          <p:nvPr/>
        </p:nvPicPr>
        <p:blipFill>
          <a:blip r:embed="rId4">
            <a:alphaModFix/>
          </a:blip>
          <a:stretch>
            <a:fillRect/>
          </a:stretch>
        </p:blipFill>
        <p:spPr>
          <a:xfrm>
            <a:off x="6195309" y="203201"/>
            <a:ext cx="4963971" cy="6451596"/>
          </a:xfrm>
          <a:prstGeom prst="rect">
            <a:avLst/>
          </a:prstGeom>
          <a:noFill/>
          <a:ln>
            <a:noFill/>
          </a:ln>
        </p:spPr>
      </p:pic>
    </p:spTree>
    <p:extLst>
      <p:ext uri="{BB962C8B-B14F-4D97-AF65-F5344CB8AC3E}">
        <p14:creationId xmlns:p14="http://schemas.microsoft.com/office/powerpoint/2010/main" val="1402252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
          <p:cNvSpPr txBox="1">
            <a:spLocks noGrp="1"/>
          </p:cNvSpPr>
          <p:nvPr>
            <p:ph type="title"/>
          </p:nvPr>
        </p:nvSpPr>
        <p:spPr>
          <a:xfrm>
            <a:off x="1158400" y="1395219"/>
            <a:ext cx="9875200" cy="4519200"/>
          </a:xfrm>
          <a:prstGeom prst="rect">
            <a:avLst/>
          </a:prstGeom>
          <a:noFill/>
          <a:ln>
            <a:noFill/>
          </a:ln>
        </p:spPr>
        <p:txBody>
          <a:bodyPr spcFirstLastPara="1" wrap="square" lIns="121900" tIns="121900" rIns="121900" bIns="121900" anchor="ctr" anchorCtr="0">
            <a:noAutofit/>
          </a:bodyPr>
          <a:lstStyle/>
          <a:p>
            <a:r>
              <a:rPr lang="en" sz="9733"/>
              <a:t>Spring Club Fair </a:t>
            </a:r>
            <a:endParaRPr sz="9733"/>
          </a:p>
        </p:txBody>
      </p:sp>
    </p:spTree>
    <p:extLst>
      <p:ext uri="{BB962C8B-B14F-4D97-AF65-F5344CB8AC3E}">
        <p14:creationId xmlns:p14="http://schemas.microsoft.com/office/powerpoint/2010/main" val="386465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66627561"/>
              </p:ext>
            </p:extLst>
          </p:nvPr>
        </p:nvGraphicFramePr>
        <p:xfrm>
          <a:off x="124691" y="1"/>
          <a:ext cx="10332720" cy="675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10832543" y="713738"/>
            <a:ext cx="1133954" cy="1091279"/>
          </a:xfrm>
          <a:prstGeom prst="rect">
            <a:avLst/>
          </a:prstGeom>
        </p:spPr>
      </p:pic>
    </p:spTree>
    <p:extLst>
      <p:ext uri="{BB962C8B-B14F-4D97-AF65-F5344CB8AC3E}">
        <p14:creationId xmlns:p14="http://schemas.microsoft.com/office/powerpoint/2010/main" val="1107896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g65000454ce9bacf_0"/>
          <p:cNvPicPr preferRelativeResize="0"/>
          <p:nvPr/>
        </p:nvPicPr>
        <p:blipFill>
          <a:blip r:embed="rId3">
            <a:alphaModFix/>
          </a:blip>
          <a:stretch>
            <a:fillRect/>
          </a:stretch>
        </p:blipFill>
        <p:spPr>
          <a:xfrm>
            <a:off x="2342167" y="-4"/>
            <a:ext cx="4163820" cy="3122864"/>
          </a:xfrm>
          <a:prstGeom prst="rect">
            <a:avLst/>
          </a:prstGeom>
          <a:noFill/>
          <a:ln>
            <a:noFill/>
          </a:ln>
        </p:spPr>
      </p:pic>
      <p:pic>
        <p:nvPicPr>
          <p:cNvPr id="495" name="Google Shape;495;g65000454ce9bacf_0"/>
          <p:cNvPicPr preferRelativeResize="0"/>
          <p:nvPr/>
        </p:nvPicPr>
        <p:blipFill>
          <a:blip r:embed="rId4">
            <a:alphaModFix/>
          </a:blip>
          <a:stretch>
            <a:fillRect/>
          </a:stretch>
        </p:blipFill>
        <p:spPr>
          <a:xfrm>
            <a:off x="-1" y="-3"/>
            <a:ext cx="2342168" cy="3122864"/>
          </a:xfrm>
          <a:prstGeom prst="rect">
            <a:avLst/>
          </a:prstGeom>
          <a:noFill/>
          <a:ln>
            <a:noFill/>
          </a:ln>
        </p:spPr>
      </p:pic>
      <p:pic>
        <p:nvPicPr>
          <p:cNvPr id="496" name="Google Shape;496;g65000454ce9bacf_0"/>
          <p:cNvPicPr preferRelativeResize="0"/>
          <p:nvPr/>
        </p:nvPicPr>
        <p:blipFill>
          <a:blip r:embed="rId5">
            <a:alphaModFix/>
          </a:blip>
          <a:stretch>
            <a:fillRect/>
          </a:stretch>
        </p:blipFill>
        <p:spPr>
          <a:xfrm>
            <a:off x="6253303" y="-570699"/>
            <a:ext cx="2342168" cy="3122892"/>
          </a:xfrm>
          <a:prstGeom prst="rect">
            <a:avLst/>
          </a:prstGeom>
          <a:noFill/>
          <a:ln>
            <a:noFill/>
          </a:ln>
        </p:spPr>
      </p:pic>
      <p:pic>
        <p:nvPicPr>
          <p:cNvPr id="497" name="Google Shape;497;g65000454ce9bacf_0"/>
          <p:cNvPicPr preferRelativeResize="0"/>
          <p:nvPr/>
        </p:nvPicPr>
        <p:blipFill>
          <a:blip r:embed="rId6">
            <a:alphaModFix/>
          </a:blip>
          <a:stretch>
            <a:fillRect/>
          </a:stretch>
        </p:blipFill>
        <p:spPr>
          <a:xfrm>
            <a:off x="1" y="2868076"/>
            <a:ext cx="2865220" cy="2148905"/>
          </a:xfrm>
          <a:prstGeom prst="rect">
            <a:avLst/>
          </a:prstGeom>
          <a:noFill/>
          <a:ln>
            <a:noFill/>
          </a:ln>
        </p:spPr>
      </p:pic>
      <p:pic>
        <p:nvPicPr>
          <p:cNvPr id="498" name="Google Shape;498;g65000454ce9bacf_0"/>
          <p:cNvPicPr preferRelativeResize="0"/>
          <p:nvPr/>
        </p:nvPicPr>
        <p:blipFill>
          <a:blip r:embed="rId7">
            <a:alphaModFix/>
          </a:blip>
          <a:stretch>
            <a:fillRect/>
          </a:stretch>
        </p:blipFill>
        <p:spPr>
          <a:xfrm>
            <a:off x="2856563" y="2910550"/>
            <a:ext cx="3135028" cy="2351271"/>
          </a:xfrm>
          <a:prstGeom prst="rect">
            <a:avLst/>
          </a:prstGeom>
          <a:noFill/>
          <a:ln>
            <a:noFill/>
          </a:ln>
        </p:spPr>
      </p:pic>
      <p:pic>
        <p:nvPicPr>
          <p:cNvPr id="499" name="Google Shape;499;g65000454ce9bacf_0"/>
          <p:cNvPicPr preferRelativeResize="0"/>
          <p:nvPr/>
        </p:nvPicPr>
        <p:blipFill>
          <a:blip r:embed="rId8">
            <a:alphaModFix/>
          </a:blip>
          <a:stretch>
            <a:fillRect/>
          </a:stretch>
        </p:blipFill>
        <p:spPr>
          <a:xfrm>
            <a:off x="8595467" y="0"/>
            <a:ext cx="3596531" cy="2697397"/>
          </a:xfrm>
          <a:prstGeom prst="rect">
            <a:avLst/>
          </a:prstGeom>
          <a:noFill/>
          <a:ln>
            <a:noFill/>
          </a:ln>
        </p:spPr>
      </p:pic>
      <p:pic>
        <p:nvPicPr>
          <p:cNvPr id="500" name="Google Shape;500;g65000454ce9bacf_0"/>
          <p:cNvPicPr preferRelativeResize="0"/>
          <p:nvPr/>
        </p:nvPicPr>
        <p:blipFill>
          <a:blip r:embed="rId9">
            <a:alphaModFix/>
          </a:blip>
          <a:stretch>
            <a:fillRect/>
          </a:stretch>
        </p:blipFill>
        <p:spPr>
          <a:xfrm>
            <a:off x="5991770" y="2552206"/>
            <a:ext cx="2865233" cy="2148935"/>
          </a:xfrm>
          <a:prstGeom prst="rect">
            <a:avLst/>
          </a:prstGeom>
          <a:noFill/>
          <a:ln>
            <a:noFill/>
          </a:ln>
        </p:spPr>
      </p:pic>
      <p:pic>
        <p:nvPicPr>
          <p:cNvPr id="501" name="Google Shape;501;g65000454ce9bacf_0"/>
          <p:cNvPicPr preferRelativeResize="0"/>
          <p:nvPr/>
        </p:nvPicPr>
        <p:blipFill>
          <a:blip r:embed="rId10">
            <a:alphaModFix/>
          </a:blip>
          <a:stretch>
            <a:fillRect/>
          </a:stretch>
        </p:blipFill>
        <p:spPr>
          <a:xfrm>
            <a:off x="5477931" y="4323701"/>
            <a:ext cx="3379072" cy="2534304"/>
          </a:xfrm>
          <a:prstGeom prst="rect">
            <a:avLst/>
          </a:prstGeom>
          <a:noFill/>
          <a:ln>
            <a:noFill/>
          </a:ln>
        </p:spPr>
      </p:pic>
      <p:pic>
        <p:nvPicPr>
          <p:cNvPr id="502" name="Google Shape;502;g65000454ce9bacf_0"/>
          <p:cNvPicPr preferRelativeResize="0"/>
          <p:nvPr/>
        </p:nvPicPr>
        <p:blipFill>
          <a:blip r:embed="rId11">
            <a:alphaModFix/>
          </a:blip>
          <a:stretch>
            <a:fillRect/>
          </a:stretch>
        </p:blipFill>
        <p:spPr>
          <a:xfrm>
            <a:off x="2716368" y="5016970"/>
            <a:ext cx="2865233" cy="2148925"/>
          </a:xfrm>
          <a:prstGeom prst="rect">
            <a:avLst/>
          </a:prstGeom>
          <a:noFill/>
          <a:ln>
            <a:noFill/>
          </a:ln>
        </p:spPr>
      </p:pic>
      <p:pic>
        <p:nvPicPr>
          <p:cNvPr id="503" name="Google Shape;503;g65000454ce9bacf_0"/>
          <p:cNvPicPr preferRelativeResize="0"/>
          <p:nvPr/>
        </p:nvPicPr>
        <p:blipFill>
          <a:blip r:embed="rId12">
            <a:alphaModFix/>
          </a:blip>
          <a:stretch>
            <a:fillRect/>
          </a:stretch>
        </p:blipFill>
        <p:spPr>
          <a:xfrm>
            <a:off x="8812933" y="2369228"/>
            <a:ext cx="3379072" cy="2534273"/>
          </a:xfrm>
          <a:prstGeom prst="rect">
            <a:avLst/>
          </a:prstGeom>
          <a:noFill/>
          <a:ln>
            <a:noFill/>
          </a:ln>
        </p:spPr>
      </p:pic>
      <p:pic>
        <p:nvPicPr>
          <p:cNvPr id="504" name="Google Shape;504;g65000454ce9bacf_0"/>
          <p:cNvPicPr preferRelativeResize="0"/>
          <p:nvPr/>
        </p:nvPicPr>
        <p:blipFill>
          <a:blip r:embed="rId13">
            <a:alphaModFix/>
          </a:blip>
          <a:stretch>
            <a:fillRect/>
          </a:stretch>
        </p:blipFill>
        <p:spPr>
          <a:xfrm>
            <a:off x="1" y="4820732"/>
            <a:ext cx="2716372" cy="2037269"/>
          </a:xfrm>
          <a:prstGeom prst="rect">
            <a:avLst/>
          </a:prstGeom>
          <a:noFill/>
          <a:ln>
            <a:noFill/>
          </a:ln>
        </p:spPr>
      </p:pic>
      <p:pic>
        <p:nvPicPr>
          <p:cNvPr id="505" name="Google Shape;505;g65000454ce9bacf_0"/>
          <p:cNvPicPr preferRelativeResize="0"/>
          <p:nvPr/>
        </p:nvPicPr>
        <p:blipFill>
          <a:blip r:embed="rId14">
            <a:alphaModFix/>
          </a:blip>
          <a:stretch>
            <a:fillRect/>
          </a:stretch>
        </p:blipFill>
        <p:spPr>
          <a:xfrm>
            <a:off x="8857167" y="4506734"/>
            <a:ext cx="3379072" cy="2534293"/>
          </a:xfrm>
          <a:prstGeom prst="rect">
            <a:avLst/>
          </a:prstGeom>
          <a:noFill/>
          <a:ln>
            <a:noFill/>
          </a:ln>
        </p:spPr>
      </p:pic>
    </p:spTree>
    <p:extLst>
      <p:ext uri="{BB962C8B-B14F-4D97-AF65-F5344CB8AC3E}">
        <p14:creationId xmlns:p14="http://schemas.microsoft.com/office/powerpoint/2010/main" val="867685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65000454ce9bacf_28"/>
          <p:cNvSpPr txBox="1">
            <a:spLocks noGrp="1"/>
          </p:cNvSpPr>
          <p:nvPr>
            <p:ph type="title"/>
          </p:nvPr>
        </p:nvSpPr>
        <p:spPr>
          <a:xfrm>
            <a:off x="720000" y="484367"/>
            <a:ext cx="10752000" cy="763600"/>
          </a:xfrm>
          <a:prstGeom prst="rect">
            <a:avLst/>
          </a:prstGeom>
        </p:spPr>
        <p:txBody>
          <a:bodyPr spcFirstLastPara="1" wrap="square" lIns="121900" tIns="121900" rIns="121900" bIns="121900" anchor="t" anchorCtr="0">
            <a:noAutofit/>
          </a:bodyPr>
          <a:lstStyle/>
          <a:p>
            <a:r>
              <a:rPr lang="en"/>
              <a:t>Motivational Speaker:</a:t>
            </a:r>
            <a:endParaRPr/>
          </a:p>
        </p:txBody>
      </p:sp>
      <p:sp>
        <p:nvSpPr>
          <p:cNvPr id="511" name="Google Shape;511;g65000454ce9bacf_28"/>
          <p:cNvSpPr txBox="1">
            <a:spLocks noGrp="1"/>
          </p:cNvSpPr>
          <p:nvPr>
            <p:ph type="body" idx="1"/>
          </p:nvPr>
        </p:nvSpPr>
        <p:spPr>
          <a:xfrm>
            <a:off x="720000" y="1352733"/>
            <a:ext cx="4144000" cy="4766400"/>
          </a:xfrm>
          <a:prstGeom prst="rect">
            <a:avLst/>
          </a:prstGeom>
        </p:spPr>
        <p:txBody>
          <a:bodyPr spcFirstLastPara="1" wrap="square" lIns="121900" tIns="121900" rIns="121900" bIns="121900" anchor="t" anchorCtr="0">
            <a:noAutofit/>
          </a:bodyPr>
          <a:lstStyle/>
          <a:p>
            <a:r>
              <a:rPr lang="en" b="1"/>
              <a:t>Tuesday April 11th at 11am</a:t>
            </a:r>
            <a:endParaRPr b="1"/>
          </a:p>
          <a:p>
            <a:r>
              <a:rPr lang="en" b="1"/>
              <a:t>Free Food </a:t>
            </a:r>
            <a:endParaRPr b="1"/>
          </a:p>
          <a:p>
            <a:r>
              <a:rPr lang="en" b="1"/>
              <a:t>Bio:  Whether performing in a comedy club, guessing on television, speaking publicly, teaching at camps, or appearing in any number of other settings, Kathy Buckley bears her message that anything can be achieved when the heart and the mind work together. She serves as the national spokesperson for the non-profit organization, “No Limits for Deaf Children” a nationwide theater group, and after school program for low-income families.</a:t>
            </a:r>
            <a:endParaRPr b="1"/>
          </a:p>
        </p:txBody>
      </p:sp>
      <p:pic>
        <p:nvPicPr>
          <p:cNvPr id="512" name="Google Shape;512;g65000454ce9bacf_28"/>
          <p:cNvPicPr preferRelativeResize="0"/>
          <p:nvPr/>
        </p:nvPicPr>
        <p:blipFill>
          <a:blip r:embed="rId3">
            <a:alphaModFix/>
          </a:blip>
          <a:stretch>
            <a:fillRect/>
          </a:stretch>
        </p:blipFill>
        <p:spPr>
          <a:xfrm>
            <a:off x="5067201" y="1451167"/>
            <a:ext cx="6921601" cy="4569539"/>
          </a:xfrm>
          <a:prstGeom prst="rect">
            <a:avLst/>
          </a:prstGeom>
          <a:noFill/>
          <a:ln>
            <a:noFill/>
          </a:ln>
        </p:spPr>
      </p:pic>
    </p:spTree>
    <p:extLst>
      <p:ext uri="{BB962C8B-B14F-4D97-AF65-F5344CB8AC3E}">
        <p14:creationId xmlns:p14="http://schemas.microsoft.com/office/powerpoint/2010/main" val="737090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9"/>
          <p:cNvSpPr txBox="1">
            <a:spLocks noGrp="1"/>
          </p:cNvSpPr>
          <p:nvPr>
            <p:ph type="title"/>
          </p:nvPr>
        </p:nvSpPr>
        <p:spPr>
          <a:xfrm>
            <a:off x="2855933" y="2563933"/>
            <a:ext cx="6480000" cy="1096400"/>
          </a:xfrm>
          <a:prstGeom prst="rect">
            <a:avLst/>
          </a:prstGeom>
          <a:noFill/>
          <a:ln>
            <a:noFill/>
          </a:ln>
        </p:spPr>
        <p:txBody>
          <a:bodyPr spcFirstLastPara="1" wrap="square" lIns="121900" tIns="121900" rIns="121900" bIns="121900" anchor="ctr" anchorCtr="0">
            <a:noAutofit/>
          </a:bodyPr>
          <a:lstStyle/>
          <a:p>
            <a:r>
              <a:rPr lang="en" sz="9333"/>
              <a:t>THANK YOU!!</a:t>
            </a:r>
            <a:endParaRPr sz="9333"/>
          </a:p>
        </p:txBody>
      </p:sp>
      <p:sp>
        <p:nvSpPr>
          <p:cNvPr id="518" name="Google Shape;518;p9"/>
          <p:cNvSpPr txBox="1">
            <a:spLocks noGrp="1"/>
          </p:cNvSpPr>
          <p:nvPr>
            <p:ph type="subTitle" idx="1"/>
          </p:nvPr>
        </p:nvSpPr>
        <p:spPr>
          <a:xfrm>
            <a:off x="-5976367" y="4677667"/>
            <a:ext cx="4412000" cy="655600"/>
          </a:xfrm>
          <a:prstGeom prst="rect">
            <a:avLst/>
          </a:prstGeom>
          <a:noFill/>
          <a:ln>
            <a:noFill/>
          </a:ln>
        </p:spPr>
        <p:txBody>
          <a:bodyPr spcFirstLastPara="1" wrap="square" lIns="121900" tIns="121900" rIns="121900" bIns="121900" anchor="ctr" anchorCtr="0">
            <a:noAutofit/>
          </a:bodyPr>
          <a:lstStyle/>
          <a:p>
            <a:pPr marL="0" indent="0"/>
            <a:endParaRPr/>
          </a:p>
        </p:txBody>
      </p:sp>
      <p:pic>
        <p:nvPicPr>
          <p:cNvPr id="519" name="Google Shape;519;p9"/>
          <p:cNvPicPr preferRelativeResize="0"/>
          <p:nvPr/>
        </p:nvPicPr>
        <p:blipFill rotWithShape="1">
          <a:blip r:embed="rId3">
            <a:alphaModFix/>
          </a:blip>
          <a:srcRect l="29720" r="28691"/>
          <a:stretch/>
        </p:blipFill>
        <p:spPr>
          <a:xfrm>
            <a:off x="38168" y="4677667"/>
            <a:ext cx="1728209" cy="2337667"/>
          </a:xfrm>
          <a:prstGeom prst="rect">
            <a:avLst/>
          </a:prstGeom>
          <a:noFill/>
          <a:ln>
            <a:noFill/>
          </a:ln>
        </p:spPr>
      </p:pic>
    </p:spTree>
    <p:extLst>
      <p:ext uri="{BB962C8B-B14F-4D97-AF65-F5344CB8AC3E}">
        <p14:creationId xmlns:p14="http://schemas.microsoft.com/office/powerpoint/2010/main" val="2874130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588882" y="2592813"/>
            <a:ext cx="8144134" cy="1373070"/>
          </a:xfrm>
        </p:spPr>
        <p:txBody>
          <a:bodyPr/>
          <a:lstStyle/>
          <a:p>
            <a:pPr>
              <a:lnSpc>
                <a:spcPct val="150000"/>
              </a:lnSpc>
            </a:pPr>
            <a:r>
              <a:rPr lang="en-US" dirty="0" smtClean="0"/>
              <a:t>Tenured Faculty</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sz="3200" dirty="0"/>
              <a:t>Kristina </a:t>
            </a:r>
            <a:r>
              <a:rPr lang="en-US" sz="3200" dirty="0" smtClean="0"/>
              <a:t>Whalen</a:t>
            </a:r>
          </a:p>
          <a:p>
            <a:r>
              <a:rPr lang="en-US" sz="2400" dirty="0" smtClean="0"/>
              <a:t>Vice President Academic Services</a:t>
            </a:r>
            <a:endParaRPr lang="en-US" sz="2400" dirty="0"/>
          </a:p>
        </p:txBody>
      </p:sp>
    </p:spTree>
    <p:extLst>
      <p:ext uri="{BB962C8B-B14F-4D97-AF65-F5344CB8AC3E}">
        <p14:creationId xmlns:p14="http://schemas.microsoft.com/office/powerpoint/2010/main" val="2657074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07605" y="742887"/>
            <a:ext cx="1133954" cy="1091279"/>
          </a:xfrm>
          <a:prstGeom prst="rect">
            <a:avLst/>
          </a:prstGeom>
        </p:spPr>
      </p:pic>
      <p:sp>
        <p:nvSpPr>
          <p:cNvPr id="2" name="Title 1"/>
          <p:cNvSpPr>
            <a:spLocks noGrp="1"/>
          </p:cNvSpPr>
          <p:nvPr>
            <p:ph type="title"/>
          </p:nvPr>
        </p:nvSpPr>
        <p:spPr/>
        <p:txBody>
          <a:bodyPr/>
          <a:lstStyle/>
          <a:p>
            <a:pPr>
              <a:lnSpc>
                <a:spcPct val="150000"/>
              </a:lnSpc>
            </a:pPr>
            <a:r>
              <a:rPr lang="en-US" dirty="0" smtClean="0"/>
              <a:t>Congratulations to the Tenured Faculty! </a:t>
            </a:r>
            <a:endParaRPr lang="en-US" dirty="0"/>
          </a:p>
        </p:txBody>
      </p:sp>
      <p:sp>
        <p:nvSpPr>
          <p:cNvPr id="3" name="Subtitle 2"/>
          <p:cNvSpPr>
            <a:spLocks noGrp="1"/>
          </p:cNvSpPr>
          <p:nvPr>
            <p:ph idx="1"/>
          </p:nvPr>
        </p:nvSpPr>
        <p:spPr>
          <a:xfrm>
            <a:off x="680321" y="2336873"/>
            <a:ext cx="10774617" cy="3599316"/>
          </a:xfrm>
        </p:spPr>
        <p:txBody>
          <a:bodyPr>
            <a:normAutofit/>
          </a:bodyPr>
          <a:lstStyle/>
          <a:p>
            <a:r>
              <a:rPr lang="en-US" sz="3200" dirty="0" smtClean="0"/>
              <a:t>Christopher </a:t>
            </a:r>
            <a:r>
              <a:rPr lang="en-US" sz="3200" dirty="0" err="1" smtClean="0"/>
              <a:t>Dudzik</a:t>
            </a:r>
            <a:r>
              <a:rPr lang="en-US" sz="3200" dirty="0" smtClean="0"/>
              <a:t>, Chemistry</a:t>
            </a:r>
          </a:p>
          <a:p>
            <a:r>
              <a:rPr lang="en-US" sz="3200" dirty="0" smtClean="0"/>
              <a:t>Russell Jensen, Chemistry</a:t>
            </a:r>
          </a:p>
          <a:p>
            <a:r>
              <a:rPr lang="en-US" sz="3200" dirty="0" smtClean="0"/>
              <a:t>John Kelly, Stagecraft &amp; Technical Theater</a:t>
            </a:r>
          </a:p>
          <a:p>
            <a:r>
              <a:rPr lang="en-US" sz="3200" dirty="0" smtClean="0"/>
              <a:t>Carlos Moreno, Computer Science</a:t>
            </a:r>
          </a:p>
          <a:p>
            <a:r>
              <a:rPr lang="en-US" sz="3200" dirty="0" smtClean="0"/>
              <a:t>Jeffrey </a:t>
            </a:r>
            <a:r>
              <a:rPr lang="en-US" sz="3200" dirty="0" err="1" smtClean="0"/>
              <a:t>Weichert</a:t>
            </a:r>
            <a:r>
              <a:rPr lang="en-US" sz="3200" dirty="0" smtClean="0"/>
              <a:t>, Computer Networking Technology</a:t>
            </a:r>
            <a:endParaRPr lang="en-US" dirty="0"/>
          </a:p>
        </p:txBody>
      </p:sp>
    </p:spTree>
    <p:extLst>
      <p:ext uri="{BB962C8B-B14F-4D97-AF65-F5344CB8AC3E}">
        <p14:creationId xmlns:p14="http://schemas.microsoft.com/office/powerpoint/2010/main" val="3022416246"/>
      </p:ext>
    </p:extLst>
  </p:cSld>
  <p:clrMapOvr>
    <a:masterClrMapping/>
  </p:clrMapOvr>
  <p:transition spd="slow" advClick="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680322" y="2874604"/>
            <a:ext cx="8144134" cy="1373070"/>
          </a:xfrm>
        </p:spPr>
        <p:txBody>
          <a:bodyPr/>
          <a:lstStyle/>
          <a:p>
            <a:r>
              <a:rPr lang="en-US" dirty="0" smtClean="0"/>
              <a:t>Administrative Services Updates</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sz="3200" dirty="0"/>
              <a:t>Anette Raichbart</a:t>
            </a:r>
          </a:p>
          <a:p>
            <a:r>
              <a:rPr lang="en-US" sz="2400" dirty="0" smtClean="0"/>
              <a:t>Vice President Administrative Services</a:t>
            </a:r>
          </a:p>
          <a:p>
            <a:endParaRPr lang="en-US" dirty="0"/>
          </a:p>
        </p:txBody>
      </p:sp>
    </p:spTree>
    <p:extLst>
      <p:ext uri="{BB962C8B-B14F-4D97-AF65-F5344CB8AC3E}">
        <p14:creationId xmlns:p14="http://schemas.microsoft.com/office/powerpoint/2010/main" val="3073047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22-23 BUDGET (February 28, 2023)</a:t>
            </a:r>
            <a:endParaRPr lang="en-US" b="1" dirty="0"/>
          </a:p>
        </p:txBody>
      </p:sp>
      <p:graphicFrame>
        <p:nvGraphicFramePr>
          <p:cNvPr id="3" name="Table 2"/>
          <p:cNvGraphicFramePr>
            <a:graphicFrameLocks noGrp="1"/>
          </p:cNvGraphicFramePr>
          <p:nvPr>
            <p:extLst>
              <p:ext uri="{D42A27DB-BD31-4B8C-83A1-F6EECF244321}">
                <p14:modId xmlns:p14="http://schemas.microsoft.com/office/powerpoint/2010/main" val="2296359804"/>
              </p:ext>
            </p:extLst>
          </p:nvPr>
        </p:nvGraphicFramePr>
        <p:xfrm>
          <a:off x="761991" y="2316587"/>
          <a:ext cx="9532191" cy="3795620"/>
        </p:xfrm>
        <a:graphic>
          <a:graphicData uri="http://schemas.openxmlformats.org/drawingml/2006/table">
            <a:tbl>
              <a:tblPr/>
              <a:tblGrid>
                <a:gridCol w="919689">
                  <a:extLst>
                    <a:ext uri="{9D8B030D-6E8A-4147-A177-3AD203B41FA5}">
                      <a16:colId xmlns:a16="http://schemas.microsoft.com/office/drawing/2014/main" val="3029977391"/>
                    </a:ext>
                  </a:extLst>
                </a:gridCol>
                <a:gridCol w="560436">
                  <a:extLst>
                    <a:ext uri="{9D8B030D-6E8A-4147-A177-3AD203B41FA5}">
                      <a16:colId xmlns:a16="http://schemas.microsoft.com/office/drawing/2014/main" val="2534097809"/>
                    </a:ext>
                  </a:extLst>
                </a:gridCol>
                <a:gridCol w="1992659">
                  <a:extLst>
                    <a:ext uri="{9D8B030D-6E8A-4147-A177-3AD203B41FA5}">
                      <a16:colId xmlns:a16="http://schemas.microsoft.com/office/drawing/2014/main" val="496485621"/>
                    </a:ext>
                  </a:extLst>
                </a:gridCol>
                <a:gridCol w="1877698">
                  <a:extLst>
                    <a:ext uri="{9D8B030D-6E8A-4147-A177-3AD203B41FA5}">
                      <a16:colId xmlns:a16="http://schemas.microsoft.com/office/drawing/2014/main" val="3010044625"/>
                    </a:ext>
                  </a:extLst>
                </a:gridCol>
                <a:gridCol w="1302893">
                  <a:extLst>
                    <a:ext uri="{9D8B030D-6E8A-4147-A177-3AD203B41FA5}">
                      <a16:colId xmlns:a16="http://schemas.microsoft.com/office/drawing/2014/main" val="1182094078"/>
                    </a:ext>
                  </a:extLst>
                </a:gridCol>
                <a:gridCol w="1652565">
                  <a:extLst>
                    <a:ext uri="{9D8B030D-6E8A-4147-A177-3AD203B41FA5}">
                      <a16:colId xmlns:a16="http://schemas.microsoft.com/office/drawing/2014/main" val="1845211381"/>
                    </a:ext>
                  </a:extLst>
                </a:gridCol>
                <a:gridCol w="1226251">
                  <a:extLst>
                    <a:ext uri="{9D8B030D-6E8A-4147-A177-3AD203B41FA5}">
                      <a16:colId xmlns:a16="http://schemas.microsoft.com/office/drawing/2014/main" val="2626883278"/>
                    </a:ext>
                  </a:extLst>
                </a:gridCol>
              </a:tblGrid>
              <a:tr h="681948">
                <a:tc>
                  <a:txBody>
                    <a:bodyPr/>
                    <a:lstStyle/>
                    <a:p>
                      <a:pPr algn="ctr" fontAlgn="b"/>
                      <a:r>
                        <a:rPr lang="en-US" sz="1600" b="1" i="0" u="none" strike="noStrike" dirty="0">
                          <a:solidFill>
                            <a:schemeClr val="bg1"/>
                          </a:solidFill>
                          <a:effectLst/>
                          <a:latin typeface="Calibri" panose="020F0502020204030204" pitchFamily="34" charset="0"/>
                        </a:rPr>
                        <a:t>Fiscal Year</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chemeClr val="bg1"/>
                          </a:solidFill>
                          <a:effectLst/>
                          <a:latin typeface="Calibri" panose="020F0502020204030204" pitchFamily="34" charset="0"/>
                        </a:rPr>
                        <a:t>ACCT</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chemeClr val="bg1"/>
                          </a:solidFill>
                          <a:effectLst/>
                          <a:latin typeface="Calibri" panose="020F0502020204030204" pitchFamily="34" charset="0"/>
                        </a:rPr>
                        <a:t>ACCT Description</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chemeClr val="bg1"/>
                          </a:solidFill>
                          <a:effectLst/>
                          <a:latin typeface="Calibri" panose="020F0502020204030204" pitchFamily="34" charset="0"/>
                        </a:rPr>
                        <a:t>ADJUSTED BUDGET</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chemeClr val="bg1"/>
                          </a:solidFill>
                          <a:effectLst/>
                          <a:latin typeface="Calibri" panose="020F0502020204030204" pitchFamily="34" charset="0"/>
                        </a:rPr>
                        <a:t>YTD ACTIVITY</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chemeClr val="bg1"/>
                          </a:solidFill>
                          <a:effectLst/>
                          <a:latin typeface="Calibri" panose="020F0502020204030204" pitchFamily="34" charset="0"/>
                        </a:rPr>
                        <a:t>Available Budget</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1600" b="1" i="0" u="none" strike="noStrike" dirty="0">
                          <a:solidFill>
                            <a:schemeClr val="bg1"/>
                          </a:solidFill>
                          <a:effectLst/>
                          <a:latin typeface="Calibri" panose="020F0502020204030204" pitchFamily="34" charset="0"/>
                        </a:rPr>
                        <a:t>YTD%</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402521175"/>
                  </a:ext>
                </a:extLst>
              </a:tr>
              <a:tr h="389209">
                <a:tc>
                  <a:txBody>
                    <a:bodyPr/>
                    <a:lstStyle/>
                    <a:p>
                      <a:pPr algn="r" fontAlgn="b"/>
                      <a:r>
                        <a:rPr lang="en-US" sz="1800" b="1" i="0" u="none" strike="noStrike" dirty="0">
                          <a:solidFill>
                            <a:schemeClr val="tx1"/>
                          </a:solidFill>
                          <a:effectLst/>
                          <a:latin typeface="Calibri" panose="020F0502020204030204" pitchFamily="34" charset="0"/>
                        </a:rPr>
                        <a:t>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1000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chemeClr val="tx1"/>
                          </a:solidFill>
                          <a:effectLst/>
                          <a:latin typeface="Calibri" panose="020F0502020204030204" pitchFamily="34" charset="0"/>
                        </a:rPr>
                        <a:t>Instructional Salaries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21,601,443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17,048,623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4,552,819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78.92%</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6665212"/>
                  </a:ext>
                </a:extLst>
              </a:tr>
              <a:tr h="389209">
                <a:tc>
                  <a:txBody>
                    <a:bodyPr/>
                    <a:lstStyle/>
                    <a:p>
                      <a:pPr algn="r" fontAlgn="b"/>
                      <a:r>
                        <a:rPr lang="en-US" sz="1800" b="1" i="0" u="none" strike="noStrike">
                          <a:solidFill>
                            <a:schemeClr val="tx1"/>
                          </a:solidFill>
                          <a:effectLst/>
                          <a:latin typeface="Calibri" panose="020F0502020204030204" pitchFamily="34" charset="0"/>
                        </a:rPr>
                        <a:t>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2000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chemeClr val="tx1"/>
                          </a:solidFill>
                          <a:effectLst/>
                          <a:latin typeface="Calibri" panose="020F0502020204030204" pitchFamily="34" charset="0"/>
                        </a:rPr>
                        <a:t>Classified Salaries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6,555,889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4,248,337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2,307,552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64.80%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0917101"/>
                  </a:ext>
                </a:extLst>
              </a:tr>
              <a:tr h="389209">
                <a:tc>
                  <a:txBody>
                    <a:bodyPr/>
                    <a:lstStyle/>
                    <a:p>
                      <a:pPr algn="r" fontAlgn="b"/>
                      <a:r>
                        <a:rPr lang="en-US" sz="1800" b="1" i="0" u="none" strike="noStrike">
                          <a:solidFill>
                            <a:schemeClr val="tx1"/>
                          </a:solidFill>
                          <a:effectLst/>
                          <a:latin typeface="Calibri" panose="020F0502020204030204" pitchFamily="34" charset="0"/>
                        </a:rPr>
                        <a:t>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3000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chemeClr val="tx1"/>
                          </a:solidFill>
                          <a:effectLst/>
                          <a:latin typeface="Calibri" panose="020F0502020204030204" pitchFamily="34" charset="0"/>
                        </a:rPr>
                        <a:t>Benefits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10,988,851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7,893,239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3,095,612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71.83%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895146"/>
                  </a:ext>
                </a:extLst>
              </a:tr>
              <a:tr h="389209">
                <a:tc>
                  <a:txBody>
                    <a:bodyPr/>
                    <a:lstStyle/>
                    <a:p>
                      <a:pPr algn="r" fontAlgn="b"/>
                      <a:r>
                        <a:rPr lang="en-US" sz="1800" b="1" i="0" u="none" strike="noStrike">
                          <a:solidFill>
                            <a:schemeClr val="tx1"/>
                          </a:solidFill>
                          <a:effectLst/>
                          <a:latin typeface="Calibri" panose="020F0502020204030204" pitchFamily="34" charset="0"/>
                        </a:rPr>
                        <a:t>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4000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chemeClr val="tx1"/>
                          </a:solidFill>
                          <a:effectLst/>
                          <a:latin typeface="Calibri" panose="020F0502020204030204" pitchFamily="34" charset="0"/>
                        </a:rPr>
                        <a:t>Supplies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134,393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58,352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76,041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43.42%</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417564"/>
                  </a:ext>
                </a:extLst>
              </a:tr>
              <a:tr h="389209">
                <a:tc>
                  <a:txBody>
                    <a:bodyPr/>
                    <a:lstStyle/>
                    <a:p>
                      <a:pPr algn="r" fontAlgn="b"/>
                      <a:r>
                        <a:rPr lang="en-US" sz="1800" b="1" i="0" u="none" strike="noStrike">
                          <a:solidFill>
                            <a:schemeClr val="tx1"/>
                          </a:solidFill>
                          <a:effectLst/>
                          <a:latin typeface="Calibri" panose="020F0502020204030204" pitchFamily="34" charset="0"/>
                        </a:rPr>
                        <a:t>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5000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chemeClr val="tx1"/>
                          </a:solidFill>
                          <a:effectLst/>
                          <a:latin typeface="Calibri" panose="020F0502020204030204" pitchFamily="34" charset="0"/>
                        </a:rPr>
                        <a:t>Services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900,440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 506,611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393,829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56.26%</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8608133"/>
                  </a:ext>
                </a:extLst>
              </a:tr>
              <a:tr h="389209">
                <a:tc>
                  <a:txBody>
                    <a:bodyPr/>
                    <a:lstStyle/>
                    <a:p>
                      <a:pPr algn="r" fontAlgn="b"/>
                      <a:r>
                        <a:rPr lang="en-US" sz="1800" b="1" i="0" u="none" strike="noStrike">
                          <a:solidFill>
                            <a:schemeClr val="tx1"/>
                          </a:solidFill>
                          <a:effectLst/>
                          <a:latin typeface="Calibri" panose="020F0502020204030204" pitchFamily="34" charset="0"/>
                        </a:rPr>
                        <a:t>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6000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chemeClr val="tx1"/>
                          </a:solidFill>
                          <a:effectLst/>
                          <a:latin typeface="Calibri" panose="020F0502020204030204" pitchFamily="34" charset="0"/>
                        </a:rPr>
                        <a:t>Equipment</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60,500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 53,332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 7,168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88.15%</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37647"/>
                  </a:ext>
                </a:extLst>
              </a:tr>
              <a:tr h="389209">
                <a:tc>
                  <a:txBody>
                    <a:bodyPr/>
                    <a:lstStyle/>
                    <a:p>
                      <a:pPr algn="r" fontAlgn="b"/>
                      <a:r>
                        <a:rPr lang="en-US" sz="1800" b="1" i="0" u="none" strike="noStrike">
                          <a:solidFill>
                            <a:schemeClr val="tx1"/>
                          </a:solidFill>
                          <a:effectLst/>
                          <a:latin typeface="Calibri" panose="020F0502020204030204" pitchFamily="34" charset="0"/>
                        </a:rPr>
                        <a:t>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7000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a:solidFill>
                            <a:schemeClr val="tx1"/>
                          </a:solidFill>
                          <a:effectLst/>
                          <a:latin typeface="Calibri" panose="020F0502020204030204" pitchFamily="34" charset="0"/>
                        </a:rPr>
                        <a:t>Transfers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301,550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 -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chemeClr val="tx1"/>
                          </a:solidFill>
                          <a:effectLst/>
                          <a:latin typeface="Calibri" panose="020F0502020204030204" pitchFamily="34" charset="0"/>
                        </a:rPr>
                        <a:t> 301,550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chemeClr val="tx1"/>
                          </a:solidFill>
                          <a:effectLst/>
                          <a:latin typeface="Calibri" panose="020F0502020204030204" pitchFamily="34" charset="0"/>
                        </a:rPr>
                        <a:t>0.00%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4832027"/>
                  </a:ext>
                </a:extLst>
              </a:tr>
              <a:tr h="389209">
                <a:tc>
                  <a:txBody>
                    <a:bodyPr/>
                    <a:lstStyle/>
                    <a:p>
                      <a:pPr algn="r" fontAlgn="b"/>
                      <a:r>
                        <a:rPr lang="en-US" sz="1800" b="1" i="0" u="none" strike="noStrike" dirty="0">
                          <a:solidFill>
                            <a:schemeClr val="bg1"/>
                          </a:solidFill>
                          <a:effectLst/>
                          <a:latin typeface="Calibri" panose="020F0502020204030204" pitchFamily="34" charset="0"/>
                        </a:rPr>
                        <a:t>2022-23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r" fontAlgn="b"/>
                      <a:endParaRPr lang="en-US" sz="1800" b="1" i="0" u="none" strike="noStrike" dirty="0">
                        <a:solidFill>
                          <a:schemeClr val="bg1"/>
                        </a:solidFill>
                        <a:effectLst/>
                        <a:latin typeface="Calibri" panose="020F0502020204030204" pitchFamily="34"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r" fontAlgn="b"/>
                      <a:r>
                        <a:rPr lang="en-US" sz="1800" b="1" i="0" u="none" strike="noStrike" dirty="0">
                          <a:solidFill>
                            <a:schemeClr val="bg1"/>
                          </a:solidFill>
                          <a:effectLst/>
                          <a:latin typeface="Calibri" panose="020F0502020204030204" pitchFamily="34" charset="0"/>
                        </a:rPr>
                        <a:t>Feb Total</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r" fontAlgn="b"/>
                      <a:r>
                        <a:rPr lang="en-US" sz="1800" b="1" i="0" u="none" strike="noStrike" dirty="0">
                          <a:solidFill>
                            <a:schemeClr val="bg1"/>
                          </a:solidFill>
                          <a:effectLst/>
                          <a:latin typeface="Calibri" panose="020F0502020204030204" pitchFamily="34" charset="0"/>
                        </a:rPr>
                        <a:t>40,543,066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r" fontAlgn="b"/>
                      <a:r>
                        <a:rPr lang="en-US" sz="1800" b="1" i="0" u="none" strike="noStrike" dirty="0">
                          <a:solidFill>
                            <a:schemeClr val="bg1"/>
                          </a:solidFill>
                          <a:effectLst/>
                          <a:latin typeface="Calibri" panose="020F0502020204030204" pitchFamily="34" charset="0"/>
                        </a:rPr>
                        <a:t> 29,808,494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r" fontAlgn="b"/>
                      <a:r>
                        <a:rPr lang="en-US" sz="1800" b="1" i="0" u="none" strike="noStrike" dirty="0">
                          <a:solidFill>
                            <a:schemeClr val="bg1"/>
                          </a:solidFill>
                          <a:effectLst/>
                          <a:latin typeface="Calibri" panose="020F0502020204030204" pitchFamily="34" charset="0"/>
                        </a:rPr>
                        <a:t> 10,734,572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r" fontAlgn="b"/>
                      <a:r>
                        <a:rPr lang="en-US" sz="1800" b="1" i="0" u="none" strike="noStrike" dirty="0">
                          <a:solidFill>
                            <a:schemeClr val="bg1"/>
                          </a:solidFill>
                          <a:effectLst/>
                          <a:latin typeface="Calibri" panose="020F0502020204030204" pitchFamily="34" charset="0"/>
                        </a:rPr>
                        <a:t>73.52%</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813644076"/>
                  </a:ext>
                </a:extLst>
              </a:tr>
            </a:tbl>
          </a:graphicData>
        </a:graphic>
      </p:graphicFrame>
      <p:pic>
        <p:nvPicPr>
          <p:cNvPr id="2" name="Picture 1"/>
          <p:cNvPicPr>
            <a:picLocks noChangeAspect="1"/>
          </p:cNvPicPr>
          <p:nvPr/>
        </p:nvPicPr>
        <p:blipFill>
          <a:blip r:embed="rId2"/>
          <a:stretch>
            <a:fillRect/>
          </a:stretch>
        </p:blipFill>
        <p:spPr>
          <a:xfrm>
            <a:off x="10766041" y="742887"/>
            <a:ext cx="1133954" cy="1091279"/>
          </a:xfrm>
          <a:prstGeom prst="rect">
            <a:avLst/>
          </a:prstGeom>
        </p:spPr>
      </p:pic>
    </p:spTree>
    <p:extLst>
      <p:ext uri="{BB962C8B-B14F-4D97-AF65-F5344CB8AC3E}">
        <p14:creationId xmlns:p14="http://schemas.microsoft.com/office/powerpoint/2010/main" val="1038360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CARES</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425511169"/>
              </p:ext>
            </p:extLst>
          </p:nvPr>
        </p:nvGraphicFramePr>
        <p:xfrm>
          <a:off x="1135862" y="2876203"/>
          <a:ext cx="8497020" cy="2106029"/>
        </p:xfrm>
        <a:graphic>
          <a:graphicData uri="http://schemas.openxmlformats.org/drawingml/2006/table">
            <a:tbl>
              <a:tblPr/>
              <a:tblGrid>
                <a:gridCol w="1486360">
                  <a:extLst>
                    <a:ext uri="{9D8B030D-6E8A-4147-A177-3AD203B41FA5}">
                      <a16:colId xmlns:a16="http://schemas.microsoft.com/office/drawing/2014/main" val="572368921"/>
                    </a:ext>
                  </a:extLst>
                </a:gridCol>
                <a:gridCol w="2179993">
                  <a:extLst>
                    <a:ext uri="{9D8B030D-6E8A-4147-A177-3AD203B41FA5}">
                      <a16:colId xmlns:a16="http://schemas.microsoft.com/office/drawing/2014/main" val="1241762719"/>
                    </a:ext>
                  </a:extLst>
                </a:gridCol>
                <a:gridCol w="2477264">
                  <a:extLst>
                    <a:ext uri="{9D8B030D-6E8A-4147-A177-3AD203B41FA5}">
                      <a16:colId xmlns:a16="http://schemas.microsoft.com/office/drawing/2014/main" val="2745679587"/>
                    </a:ext>
                  </a:extLst>
                </a:gridCol>
                <a:gridCol w="2353403">
                  <a:extLst>
                    <a:ext uri="{9D8B030D-6E8A-4147-A177-3AD203B41FA5}">
                      <a16:colId xmlns:a16="http://schemas.microsoft.com/office/drawing/2014/main" val="4206013195"/>
                    </a:ext>
                  </a:extLst>
                </a:gridCol>
              </a:tblGrid>
              <a:tr h="353683">
                <a:tc>
                  <a:txBody>
                    <a:bodyPr/>
                    <a:lstStyle/>
                    <a:p>
                      <a:pPr algn="ctr" fontAlgn="b"/>
                      <a:r>
                        <a:rPr lang="en-US" sz="2000" b="1" i="0" u="none" strike="noStrike" dirty="0">
                          <a:solidFill>
                            <a:schemeClr val="bg1"/>
                          </a:solidFill>
                          <a:effectLst/>
                          <a:latin typeface="Calibri" panose="020F0502020204030204" pitchFamily="34" charset="0"/>
                        </a:rPr>
                        <a:t>313888</a:t>
                      </a:r>
                    </a:p>
                  </a:txBody>
                  <a:tcPr marL="9525" marR="9525" marT="9525"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en-US" sz="2000" b="1" i="0" u="none" strike="noStrike" dirty="0">
                          <a:solidFill>
                            <a:schemeClr val="bg1"/>
                          </a:solidFill>
                          <a:effectLst/>
                          <a:latin typeface="Calibri" panose="020F0502020204030204" pitchFamily="34" charset="0"/>
                        </a:rPr>
                        <a:t>Allocation</a:t>
                      </a:r>
                    </a:p>
                  </a:txBody>
                  <a:tcPr marL="9525" marR="9525" marT="9525"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en-US" sz="2000" b="1" i="0" u="none" strike="noStrike" dirty="0">
                          <a:solidFill>
                            <a:schemeClr val="bg1"/>
                          </a:solidFill>
                          <a:effectLst/>
                          <a:latin typeface="Calibri" panose="020F0502020204030204" pitchFamily="34" charset="0"/>
                        </a:rPr>
                        <a:t>Expenses</a:t>
                      </a:r>
                    </a:p>
                  </a:txBody>
                  <a:tcPr marL="9525" marR="9525" marT="9525"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en-US" sz="2000" b="1" i="0" u="none" strike="noStrike" dirty="0">
                          <a:solidFill>
                            <a:schemeClr val="bg1"/>
                          </a:solidFill>
                          <a:effectLst/>
                          <a:latin typeface="Calibri" panose="020F0502020204030204" pitchFamily="34" charset="0"/>
                        </a:rPr>
                        <a:t>Balance</a:t>
                      </a:r>
                    </a:p>
                  </a:txBody>
                  <a:tcPr marL="9525" marR="9525" marT="9525"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222370765"/>
                  </a:ext>
                </a:extLst>
              </a:tr>
              <a:tr h="436496">
                <a:tc>
                  <a:txBody>
                    <a:bodyPr/>
                    <a:lstStyle/>
                    <a:p>
                      <a:pPr algn="l" fontAlgn="b"/>
                      <a:r>
                        <a:rPr lang="en-US" sz="2000" b="1" i="0" u="none" strike="noStrike" dirty="0">
                          <a:solidFill>
                            <a:schemeClr val="tx1"/>
                          </a:solidFill>
                          <a:effectLst/>
                          <a:latin typeface="Calibri" panose="020F0502020204030204" pitchFamily="34" charset="0"/>
                        </a:rPr>
                        <a:t>HEERF I</a:t>
                      </a:r>
                    </a:p>
                  </a:txBody>
                  <a:tcPr marL="9525" marR="9525" marT="9525"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latin typeface="Calibri" panose="020F0502020204030204" pitchFamily="34" charset="0"/>
                        </a:rPr>
                        <a:t>$1,437,745 </a:t>
                      </a:r>
                    </a:p>
                  </a:txBody>
                  <a:tcPr marL="9525" marR="9525" marT="9525"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latin typeface="Calibri" panose="020F0502020204030204" pitchFamily="34" charset="0"/>
                        </a:rPr>
                        <a:t> $1,437,745 </a:t>
                      </a:r>
                    </a:p>
                  </a:txBody>
                  <a:tcPr marL="9525" marR="9525" marT="9525"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latin typeface="Calibri" panose="020F0502020204030204" pitchFamily="34" charset="0"/>
                        </a:rPr>
                        <a:t> $-   </a:t>
                      </a:r>
                    </a:p>
                  </a:txBody>
                  <a:tcPr marL="9525" marR="9525" marT="9525"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29933607"/>
                  </a:ext>
                </a:extLst>
              </a:tr>
              <a:tr h="436496">
                <a:tc>
                  <a:txBody>
                    <a:bodyPr/>
                    <a:lstStyle/>
                    <a:p>
                      <a:pPr algn="l" fontAlgn="b"/>
                      <a:r>
                        <a:rPr lang="en-US" sz="2000" b="1" i="0" u="none" strike="noStrike">
                          <a:solidFill>
                            <a:schemeClr val="tx1"/>
                          </a:solidFill>
                          <a:effectLst/>
                          <a:latin typeface="Calibri" panose="020F0502020204030204" pitchFamily="34" charset="0"/>
                        </a:rPr>
                        <a:t>HEERF II</a:t>
                      </a:r>
                    </a:p>
                  </a:txBody>
                  <a:tcPr marL="9525" marR="9525" marT="9525" anchor="b">
                    <a:lnL>
                      <a:noFill/>
                    </a:lnL>
                    <a:lnR>
                      <a:noFill/>
                    </a:lnR>
                    <a:lnT>
                      <a:noFill/>
                    </a:lnT>
                    <a:lnB>
                      <a:noFill/>
                    </a:lnB>
                  </a:tcPr>
                </a:tc>
                <a:tc>
                  <a:txBody>
                    <a:bodyPr/>
                    <a:lstStyle/>
                    <a:p>
                      <a:pPr algn="r" fontAlgn="b"/>
                      <a:r>
                        <a:rPr lang="en-US" sz="2000" b="0" i="0" u="none" strike="noStrike" dirty="0">
                          <a:solidFill>
                            <a:schemeClr val="tx1"/>
                          </a:solidFill>
                          <a:effectLst/>
                          <a:latin typeface="Calibri" panose="020F0502020204030204" pitchFamily="34" charset="0"/>
                        </a:rPr>
                        <a:t>$4,547,129 </a:t>
                      </a:r>
                    </a:p>
                  </a:txBody>
                  <a:tcPr marL="9525" marR="9525" marT="9525" anchor="b">
                    <a:lnL>
                      <a:noFill/>
                    </a:lnL>
                    <a:lnR>
                      <a:noFill/>
                    </a:lnR>
                    <a:lnT>
                      <a:noFill/>
                    </a:lnT>
                    <a:lnB>
                      <a:noFill/>
                    </a:lnB>
                  </a:tcPr>
                </a:tc>
                <a:tc>
                  <a:txBody>
                    <a:bodyPr/>
                    <a:lstStyle/>
                    <a:p>
                      <a:pPr algn="r" fontAlgn="b"/>
                      <a:r>
                        <a:rPr lang="en-US" sz="2000" b="0" i="0" u="none" strike="noStrike" dirty="0">
                          <a:solidFill>
                            <a:schemeClr val="tx1"/>
                          </a:solidFill>
                          <a:effectLst/>
                          <a:latin typeface="Calibri" panose="020F0502020204030204" pitchFamily="34" charset="0"/>
                        </a:rPr>
                        <a:t> $4,547,129 </a:t>
                      </a:r>
                    </a:p>
                  </a:txBody>
                  <a:tcPr marL="9525" marR="9525" marT="9525"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 $-   </a:t>
                      </a:r>
                    </a:p>
                  </a:txBody>
                  <a:tcPr marL="9525" marR="9525" marT="9525" anchor="b">
                    <a:lnL>
                      <a:noFill/>
                    </a:lnL>
                    <a:lnR>
                      <a:noFill/>
                    </a:lnR>
                    <a:lnT>
                      <a:noFill/>
                    </a:lnT>
                    <a:lnB>
                      <a:noFill/>
                    </a:lnB>
                  </a:tcPr>
                </a:tc>
                <a:extLst>
                  <a:ext uri="{0D108BD9-81ED-4DB2-BD59-A6C34878D82A}">
                    <a16:rowId xmlns:a16="http://schemas.microsoft.com/office/drawing/2014/main" val="3081894870"/>
                  </a:ext>
                </a:extLst>
              </a:tr>
              <a:tr h="436496">
                <a:tc>
                  <a:txBody>
                    <a:bodyPr/>
                    <a:lstStyle/>
                    <a:p>
                      <a:pPr algn="l" fontAlgn="b"/>
                      <a:r>
                        <a:rPr lang="en-US" sz="2000" b="1" i="0" u="none" strike="noStrike">
                          <a:solidFill>
                            <a:schemeClr val="tx1"/>
                          </a:solidFill>
                          <a:effectLst/>
                          <a:latin typeface="Calibri" panose="020F0502020204030204" pitchFamily="34" charset="0"/>
                        </a:rPr>
                        <a:t>HEERF III</a:t>
                      </a:r>
                    </a:p>
                  </a:txBody>
                  <a:tcPr marL="9525" marR="9525" marT="9525"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$5,222,556 </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chemeClr val="tx1"/>
                          </a:solidFill>
                          <a:effectLst/>
                          <a:latin typeface="Calibri" panose="020F0502020204030204" pitchFamily="34" charset="0"/>
                        </a:rPr>
                        <a:t> $5,204,874 </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chemeClr val="tx1"/>
                          </a:solidFill>
                          <a:effectLst/>
                          <a:latin typeface="Calibri" panose="020F0502020204030204" pitchFamily="34" charset="0"/>
                        </a:rPr>
                        <a:t> $17,682 </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935242"/>
                  </a:ext>
                </a:extLst>
              </a:tr>
              <a:tr h="436496">
                <a:tc>
                  <a:txBody>
                    <a:bodyPr/>
                    <a:lstStyle/>
                    <a:p>
                      <a:pPr algn="l" fontAlgn="b"/>
                      <a:endParaRPr lang="en-US" sz="2000" b="0" i="0" u="none" strike="noStrike">
                        <a:solidFill>
                          <a:schemeClr val="tx1"/>
                        </a:solidFill>
                        <a:effectLst/>
                        <a:latin typeface="Calibri" panose="020F0502020204030204" pitchFamily="34" charset="0"/>
                      </a:endParaRPr>
                    </a:p>
                  </a:txBody>
                  <a:tcPr marL="9525" marR="9525" marT="9525" anchor="b">
                    <a:lnL>
                      <a:noFill/>
                    </a:lnL>
                    <a:lnR>
                      <a:noFill/>
                    </a:lnR>
                    <a:lnT>
                      <a:noFill/>
                    </a:lnT>
                    <a:lnB>
                      <a:noFill/>
                    </a:lnB>
                  </a:tcPr>
                </a:tc>
                <a:tc>
                  <a:txBody>
                    <a:bodyPr/>
                    <a:lstStyle/>
                    <a:p>
                      <a:pPr algn="r" fontAlgn="b"/>
                      <a:r>
                        <a:rPr lang="en-US" sz="2000" b="1" i="0" u="none" strike="noStrike">
                          <a:solidFill>
                            <a:schemeClr val="tx1"/>
                          </a:solidFill>
                          <a:effectLst/>
                          <a:latin typeface="Calibri" panose="020F0502020204030204" pitchFamily="34" charset="0"/>
                        </a:rPr>
                        <a:t> $11,207,430 </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1" i="0" u="none" strike="noStrike">
                          <a:solidFill>
                            <a:schemeClr val="tx1"/>
                          </a:solidFill>
                          <a:effectLst/>
                          <a:latin typeface="Calibri" panose="020F0502020204030204" pitchFamily="34" charset="0"/>
                        </a:rPr>
                        <a:t> $11,189,748 </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1" i="0" u="none" strike="noStrike" dirty="0">
                          <a:solidFill>
                            <a:schemeClr val="tx1"/>
                          </a:solidFill>
                          <a:effectLst/>
                          <a:latin typeface="Calibri" panose="020F0502020204030204" pitchFamily="34" charset="0"/>
                        </a:rPr>
                        <a:t> $17,682 </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09321255"/>
                  </a:ext>
                </a:extLst>
              </a:tr>
            </a:tbl>
          </a:graphicData>
        </a:graphic>
      </p:graphicFrame>
      <p:pic>
        <p:nvPicPr>
          <p:cNvPr id="3" name="Picture 2"/>
          <p:cNvPicPr>
            <a:picLocks noChangeAspect="1"/>
          </p:cNvPicPr>
          <p:nvPr/>
        </p:nvPicPr>
        <p:blipFill>
          <a:blip r:embed="rId2"/>
          <a:stretch>
            <a:fillRect/>
          </a:stretch>
        </p:blipFill>
        <p:spPr>
          <a:xfrm>
            <a:off x="10807604" y="742887"/>
            <a:ext cx="1133954" cy="1091279"/>
          </a:xfrm>
          <a:prstGeom prst="rect">
            <a:avLst/>
          </a:prstGeom>
        </p:spPr>
      </p:pic>
    </p:spTree>
    <p:extLst>
      <p:ext uri="{BB962C8B-B14F-4D97-AF65-F5344CB8AC3E}">
        <p14:creationId xmlns:p14="http://schemas.microsoft.com/office/powerpoint/2010/main" val="3088715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Administrative Services Updates</a:t>
            </a:r>
            <a:endParaRPr lang="en-US" b="1" dirty="0"/>
          </a:p>
        </p:txBody>
      </p:sp>
      <p:sp>
        <p:nvSpPr>
          <p:cNvPr id="3" name="Subtitle 2"/>
          <p:cNvSpPr>
            <a:spLocks noGrp="1"/>
          </p:cNvSpPr>
          <p:nvPr>
            <p:ph idx="1"/>
          </p:nvPr>
        </p:nvSpPr>
        <p:spPr/>
        <p:txBody>
          <a:bodyPr/>
          <a:lstStyle/>
          <a:p>
            <a:pPr marL="342900" indent="-342900" algn="l">
              <a:buFont typeface="Arial" panose="020B0604020202020204" pitchFamily="34" charset="0"/>
              <a:buChar char="•"/>
            </a:pPr>
            <a:r>
              <a:rPr lang="en-US" dirty="0" smtClean="0"/>
              <a:t>Key Fob project – Completed 2/2023</a:t>
            </a:r>
          </a:p>
          <a:p>
            <a:pPr marL="342900" indent="-342900" algn="l">
              <a:buFont typeface="Arial" panose="020B0604020202020204" pitchFamily="34" charset="0"/>
              <a:buChar char="•"/>
            </a:pPr>
            <a:r>
              <a:rPr lang="en-US" dirty="0" smtClean="0"/>
              <a:t>Admin Services meeting with Dean’s to discuss position control – Ongoing</a:t>
            </a:r>
          </a:p>
          <a:p>
            <a:pPr marL="342900" indent="-342900" algn="l">
              <a:buFont typeface="Arial" panose="020B0604020202020204" pitchFamily="34" charset="0"/>
              <a:buChar char="•"/>
            </a:pPr>
            <a:r>
              <a:rPr lang="en-US" dirty="0" smtClean="0"/>
              <a:t>Year End </a:t>
            </a:r>
            <a:r>
              <a:rPr lang="en-US" smtClean="0"/>
              <a:t>Closing </a:t>
            </a:r>
            <a:r>
              <a:rPr lang="en-US"/>
              <a:t>C</a:t>
            </a:r>
            <a:r>
              <a:rPr lang="en-US" smtClean="0"/>
              <a:t>alendar </a:t>
            </a:r>
            <a:r>
              <a:rPr lang="en-US" dirty="0" smtClean="0"/>
              <a:t>– </a:t>
            </a:r>
            <a:r>
              <a:rPr lang="en-US" smtClean="0"/>
              <a:t>Available Now</a:t>
            </a:r>
          </a:p>
          <a:p>
            <a:pPr marL="342900" indent="-342900" algn="l">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10815918" y="742887"/>
            <a:ext cx="1133954" cy="1091279"/>
          </a:xfrm>
          <a:prstGeom prst="rect">
            <a:avLst/>
          </a:prstGeom>
        </p:spPr>
      </p:pic>
    </p:spTree>
    <p:extLst>
      <p:ext uri="{BB962C8B-B14F-4D97-AF65-F5344CB8AC3E}">
        <p14:creationId xmlns:p14="http://schemas.microsoft.com/office/powerpoint/2010/main" val="2138509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680322" y="2874604"/>
            <a:ext cx="8144134" cy="1373070"/>
          </a:xfrm>
        </p:spPr>
        <p:txBody>
          <a:bodyPr/>
          <a:lstStyle/>
          <a:p>
            <a:r>
              <a:rPr lang="en-US" dirty="0" smtClean="0"/>
              <a:t>Student Housing </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sz="3200" dirty="0"/>
              <a:t>Owen </a:t>
            </a:r>
            <a:r>
              <a:rPr lang="en-US" sz="3200" dirty="0" smtClean="0"/>
              <a:t>Letcher</a:t>
            </a:r>
          </a:p>
          <a:p>
            <a:r>
              <a:rPr lang="en-US" sz="2400" dirty="0" smtClean="0"/>
              <a:t>Vice Chancellor, Facilities and Bond </a:t>
            </a:r>
            <a:endParaRPr lang="en-US" sz="2400" dirty="0"/>
          </a:p>
        </p:txBody>
      </p:sp>
    </p:spTree>
    <p:extLst>
      <p:ext uri="{BB962C8B-B14F-4D97-AF65-F5344CB8AC3E}">
        <p14:creationId xmlns:p14="http://schemas.microsoft.com/office/powerpoint/2010/main" val="2442223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College Updates</a:t>
            </a:r>
          </a:p>
        </p:txBody>
      </p:sp>
      <p:sp>
        <p:nvSpPr>
          <p:cNvPr id="3" name="Content Placeholder 2"/>
          <p:cNvSpPr>
            <a:spLocks noGrp="1"/>
          </p:cNvSpPr>
          <p:nvPr>
            <p:ph idx="1"/>
          </p:nvPr>
        </p:nvSpPr>
        <p:spPr>
          <a:xfrm>
            <a:off x="302950" y="2092129"/>
            <a:ext cx="11068861" cy="4663234"/>
          </a:xfrm>
        </p:spPr>
        <p:txBody>
          <a:bodyPr>
            <a:normAutofit/>
          </a:bodyPr>
          <a:lstStyle/>
          <a:p>
            <a:pPr marL="0" indent="0">
              <a:buNone/>
            </a:pPr>
            <a:r>
              <a:rPr lang="en-US" b="1" u="sng" dirty="0"/>
              <a:t>COVID-19</a:t>
            </a:r>
          </a:p>
          <a:p>
            <a:pPr marL="0" indent="0">
              <a:buNone/>
            </a:pPr>
            <a:endParaRPr lang="en-US" sz="1600" b="1" dirty="0"/>
          </a:p>
          <a:p>
            <a:r>
              <a:rPr lang="en-US" sz="2000" dirty="0" smtClean="0"/>
              <a:t>Our Board </a:t>
            </a:r>
            <a:r>
              <a:rPr lang="en-US" sz="2000" dirty="0"/>
              <a:t>of Trustees </a:t>
            </a:r>
            <a:r>
              <a:rPr lang="en-US" sz="2000" dirty="0" smtClean="0"/>
              <a:t>recently voted </a:t>
            </a:r>
            <a:r>
              <a:rPr lang="en-US" sz="2000" dirty="0"/>
              <a:t>to suspend the COVID-19 vaccine mandate effective April 24, </a:t>
            </a:r>
            <a:r>
              <a:rPr lang="en-US" sz="2000" dirty="0" smtClean="0"/>
              <a:t>2023</a:t>
            </a:r>
          </a:p>
          <a:p>
            <a:pPr lvl="1"/>
            <a:r>
              <a:rPr lang="en-US" sz="1600" dirty="0" smtClean="0"/>
              <a:t>Coincides </a:t>
            </a:r>
            <a:r>
              <a:rPr lang="en-US" sz="1600" dirty="0"/>
              <a:t>with the start of the 2023 </a:t>
            </a:r>
            <a:r>
              <a:rPr lang="en-US" sz="1600" dirty="0" smtClean="0"/>
              <a:t>summer/fall </a:t>
            </a:r>
            <a:r>
              <a:rPr lang="en-US" sz="1600" dirty="0"/>
              <a:t>registration </a:t>
            </a:r>
            <a:r>
              <a:rPr lang="en-US" sz="1600" dirty="0" smtClean="0"/>
              <a:t>period</a:t>
            </a:r>
            <a:endParaRPr lang="en-US" sz="1600" dirty="0"/>
          </a:p>
          <a:p>
            <a:pPr lvl="1"/>
            <a:r>
              <a:rPr lang="en-US" sz="1600" dirty="0" smtClean="0"/>
              <a:t>Ends the online </a:t>
            </a:r>
            <a:r>
              <a:rPr lang="en-US" sz="1600" dirty="0"/>
              <a:t>vaccination verification process and </a:t>
            </a:r>
            <a:r>
              <a:rPr lang="en-US" sz="1600" dirty="0" smtClean="0"/>
              <a:t>the need for Cleared4 </a:t>
            </a:r>
            <a:r>
              <a:rPr lang="en-US" sz="1600" dirty="0"/>
              <a:t>Blue </a:t>
            </a:r>
            <a:r>
              <a:rPr lang="en-US" sz="1600" dirty="0" smtClean="0"/>
              <a:t>Pass</a:t>
            </a:r>
          </a:p>
          <a:p>
            <a:pPr lvl="1"/>
            <a:r>
              <a:rPr lang="en-US" sz="1600" dirty="0" smtClean="0"/>
              <a:t>Ends requests for vaccination exemptions</a:t>
            </a:r>
          </a:p>
          <a:p>
            <a:pPr lvl="1"/>
            <a:endParaRPr lang="en-US" sz="1600" dirty="0"/>
          </a:p>
          <a:p>
            <a:r>
              <a:rPr lang="en-US" sz="2000" dirty="0" smtClean="0"/>
              <a:t>No longer campus-wide communications regarding positive COVID cases on campus (effective immediately)</a:t>
            </a:r>
          </a:p>
          <a:p>
            <a:endParaRPr lang="en-US" sz="2000" dirty="0"/>
          </a:p>
          <a:p>
            <a:r>
              <a:rPr lang="en-US" sz="2000" dirty="0"/>
              <a:t>Alameda County guidance regarding Masking (optional but </a:t>
            </a:r>
            <a:r>
              <a:rPr lang="en-US" sz="2000" dirty="0" smtClean="0"/>
              <a:t>can </a:t>
            </a:r>
            <a:r>
              <a:rPr lang="en-US" sz="2000" dirty="0"/>
              <a:t>require masks in </a:t>
            </a:r>
            <a:r>
              <a:rPr lang="en-US" sz="2000" dirty="0" smtClean="0"/>
              <a:t>personal </a:t>
            </a:r>
            <a:r>
              <a:rPr lang="en-US" sz="2000" dirty="0"/>
              <a:t>space</a:t>
            </a:r>
            <a:r>
              <a:rPr lang="en-US" sz="2000" dirty="0" smtClean="0"/>
              <a:t>)</a:t>
            </a:r>
          </a:p>
          <a:p>
            <a:endParaRPr lang="en-US" sz="2000" dirty="0"/>
          </a:p>
        </p:txBody>
      </p:sp>
      <p:pic>
        <p:nvPicPr>
          <p:cNvPr id="4" name="Picture 3"/>
          <p:cNvPicPr>
            <a:picLocks noChangeAspect="1"/>
          </p:cNvPicPr>
          <p:nvPr/>
        </p:nvPicPr>
        <p:blipFill>
          <a:blip r:embed="rId2"/>
          <a:stretch>
            <a:fillRect/>
          </a:stretch>
        </p:blipFill>
        <p:spPr>
          <a:xfrm>
            <a:off x="10870281" y="742887"/>
            <a:ext cx="1133954" cy="1091279"/>
          </a:xfrm>
          <a:prstGeom prst="rect">
            <a:avLst/>
          </a:prstGeom>
        </p:spPr>
      </p:pic>
    </p:spTree>
    <p:extLst>
      <p:ext uri="{BB962C8B-B14F-4D97-AF65-F5344CB8AC3E}">
        <p14:creationId xmlns:p14="http://schemas.microsoft.com/office/powerpoint/2010/main" val="387671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SB169 – Student Housing Grants</a:t>
            </a:r>
          </a:p>
        </p:txBody>
      </p:sp>
      <p:sp>
        <p:nvSpPr>
          <p:cNvPr id="3" name="Content Placeholder 2"/>
          <p:cNvSpPr>
            <a:spLocks noGrp="1"/>
          </p:cNvSpPr>
          <p:nvPr>
            <p:ph idx="1"/>
          </p:nvPr>
        </p:nvSpPr>
        <p:spPr>
          <a:xfrm>
            <a:off x="1981200" y="1313646"/>
            <a:ext cx="8229600" cy="4571999"/>
          </a:xfrm>
        </p:spPr>
        <p:txBody>
          <a:bodyPr>
            <a:normAutofit/>
          </a:bodyPr>
          <a:lstStyle/>
          <a:p>
            <a:r>
              <a:rPr lang="en-US" b="1" dirty="0">
                <a:latin typeface="Verdana"/>
                <a:cs typeface="Verdana"/>
              </a:rPr>
              <a:t>Campus Objectives </a:t>
            </a:r>
            <a:r>
              <a:rPr lang="en-US" dirty="0">
                <a:latin typeface="Verdana"/>
                <a:cs typeface="Verdana"/>
              </a:rPr>
              <a:t>– Equity, Diversity and </a:t>
            </a:r>
            <a:r>
              <a:rPr lang="en-US" dirty="0" err="1">
                <a:latin typeface="Verdana"/>
                <a:cs typeface="Verdana"/>
              </a:rPr>
              <a:t>Transculturalism</a:t>
            </a:r>
            <a:r>
              <a:rPr lang="en-US" dirty="0">
                <a:latin typeface="Verdana"/>
                <a:cs typeface="Verdana"/>
              </a:rPr>
              <a:t>; Recruitment of Students; Retention of Students; Student Engagement.</a:t>
            </a:r>
          </a:p>
          <a:p>
            <a:r>
              <a:rPr lang="en-US" b="1" dirty="0">
                <a:latin typeface="Verdana"/>
                <a:cs typeface="Verdana"/>
              </a:rPr>
              <a:t>Requirements </a:t>
            </a:r>
            <a:r>
              <a:rPr lang="en-US" dirty="0">
                <a:latin typeface="Verdana"/>
                <a:cs typeface="Verdana"/>
              </a:rPr>
              <a:t>– First offer to low-income; Minimum of 12 units/semester; Rent cost cap.</a:t>
            </a:r>
          </a:p>
          <a:p>
            <a:r>
              <a:rPr lang="en-US" b="1" dirty="0">
                <a:latin typeface="Verdana"/>
                <a:cs typeface="Verdana"/>
              </a:rPr>
              <a:t>Student Survey Need </a:t>
            </a:r>
            <a:r>
              <a:rPr lang="en-US" dirty="0">
                <a:latin typeface="Verdana"/>
                <a:cs typeface="Verdana"/>
              </a:rPr>
              <a:t>– 383 to 608 single student beds; 198 to 288 family units.</a:t>
            </a:r>
          </a:p>
          <a:p>
            <a:r>
              <a:rPr lang="en-US" b="1" dirty="0">
                <a:latin typeface="Verdana"/>
              </a:rPr>
              <a:t>Next Steps </a:t>
            </a:r>
            <a:r>
              <a:rPr lang="en-US" dirty="0"/>
              <a:t>- </a:t>
            </a:r>
            <a:r>
              <a:rPr lang="en-US" dirty="0">
                <a:latin typeface="Verdana"/>
              </a:rPr>
              <a:t>On-Campus Location, Site Plans, Building Plans for July 3, 2023 submittal</a:t>
            </a:r>
          </a:p>
          <a:p>
            <a:r>
              <a:rPr lang="en-US" dirty="0">
                <a:latin typeface="Verdana"/>
              </a:rPr>
              <a:t>Competition for funding ($250 million)</a:t>
            </a:r>
          </a:p>
        </p:txBody>
      </p:sp>
    </p:spTree>
    <p:extLst>
      <p:ext uri="{BB962C8B-B14F-4D97-AF65-F5344CB8AC3E}">
        <p14:creationId xmlns:p14="http://schemas.microsoft.com/office/powerpoint/2010/main" val="1879972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680322" y="2874604"/>
            <a:ext cx="8144134" cy="1373070"/>
          </a:xfrm>
        </p:spPr>
        <p:txBody>
          <a:bodyPr/>
          <a:lstStyle/>
          <a:p>
            <a:r>
              <a:rPr lang="en-US" dirty="0" smtClean="0"/>
              <a:t>Facilities Update Measure A &amp; B</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sz="3200" dirty="0"/>
              <a:t>Ann Kroll</a:t>
            </a:r>
          </a:p>
          <a:p>
            <a:r>
              <a:rPr lang="en-US" sz="2400" dirty="0" smtClean="0"/>
              <a:t>Project Planner / Manager</a:t>
            </a:r>
            <a:endParaRPr lang="en-US" sz="2400" dirty="0"/>
          </a:p>
        </p:txBody>
      </p:sp>
    </p:spTree>
    <p:extLst>
      <p:ext uri="{BB962C8B-B14F-4D97-AF65-F5344CB8AC3E}">
        <p14:creationId xmlns:p14="http://schemas.microsoft.com/office/powerpoint/2010/main" val="2174095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D0591A-A5B5-40D5-9430-6D61DCFCD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148" y="191388"/>
            <a:ext cx="5049702" cy="4646427"/>
          </a:xfrm>
          <a:prstGeom prst="rect">
            <a:avLst/>
          </a:prstGeom>
        </p:spPr>
      </p:pic>
      <p:sp>
        <p:nvSpPr>
          <p:cNvPr id="7" name="Google Shape;148;p1">
            <a:extLst>
              <a:ext uri="{FF2B5EF4-FFF2-40B4-BE49-F238E27FC236}">
                <a16:creationId xmlns:a16="http://schemas.microsoft.com/office/drawing/2014/main" id="{C6C22940-1689-4E18-B3AD-B429576236B3}"/>
              </a:ext>
            </a:extLst>
          </p:cNvPr>
          <p:cNvSpPr txBox="1"/>
          <p:nvPr/>
        </p:nvSpPr>
        <p:spPr>
          <a:xfrm>
            <a:off x="3163888" y="5217633"/>
            <a:ext cx="5864225" cy="836613"/>
          </a:xfrm>
          <a:prstGeom prst="rect">
            <a:avLst/>
          </a:prstGeom>
          <a:noFill/>
          <a:ln>
            <a:noFill/>
          </a:ln>
        </p:spPr>
        <p:txBody>
          <a:bodyPr spcFirstLastPara="1" wrap="square" lIns="96650" tIns="48325" rIns="96650" bIns="48325" anchor="t" anchorCtr="0">
            <a:spAutoFit/>
          </a:bodyPr>
          <a:lstStyle/>
          <a:p>
            <a:pPr algn="ctr" defTabSz="457200"/>
            <a:r>
              <a:rPr lang="en-US" sz="2400" b="1" dirty="0">
                <a:solidFill>
                  <a:prstClr val="black"/>
                </a:solidFill>
                <a:latin typeface="Arial"/>
                <a:ea typeface="Arial"/>
                <a:cs typeface="Arial"/>
                <a:sym typeface="Arial"/>
              </a:rPr>
              <a:t>Facilities Modernization Program</a:t>
            </a:r>
            <a:endParaRPr dirty="0">
              <a:solidFill>
                <a:prstClr val="black"/>
              </a:solidFill>
              <a:latin typeface="Trebuchet MS" panose="020B0603020202020204"/>
            </a:endParaRPr>
          </a:p>
          <a:p>
            <a:pPr algn="ctr" defTabSz="457200"/>
            <a:r>
              <a:rPr lang="en-US" sz="2400" b="1" dirty="0">
                <a:solidFill>
                  <a:prstClr val="black"/>
                </a:solidFill>
                <a:latin typeface="Arial"/>
                <a:ea typeface="Arial"/>
                <a:cs typeface="Arial"/>
                <a:sym typeface="Arial"/>
              </a:rPr>
              <a:t>Measure B &amp; A - Project Report </a:t>
            </a:r>
            <a:endParaRPr dirty="0">
              <a:solidFill>
                <a:prstClr val="black"/>
              </a:solidFill>
              <a:latin typeface="Trebuchet MS" panose="020B0603020202020204"/>
            </a:endParaRPr>
          </a:p>
        </p:txBody>
      </p:sp>
      <p:sp>
        <p:nvSpPr>
          <p:cNvPr id="8" name="Google Shape;149;p1">
            <a:extLst>
              <a:ext uri="{FF2B5EF4-FFF2-40B4-BE49-F238E27FC236}">
                <a16:creationId xmlns:a16="http://schemas.microsoft.com/office/drawing/2014/main" id="{7C306B6F-7123-46CE-B6D6-A1E675FE6ADF}"/>
              </a:ext>
            </a:extLst>
          </p:cNvPr>
          <p:cNvSpPr txBox="1"/>
          <p:nvPr/>
        </p:nvSpPr>
        <p:spPr>
          <a:xfrm>
            <a:off x="3588543" y="6246738"/>
            <a:ext cx="5014912" cy="374650"/>
          </a:xfrm>
          <a:prstGeom prst="rect">
            <a:avLst/>
          </a:prstGeom>
          <a:noFill/>
          <a:ln>
            <a:noFill/>
          </a:ln>
        </p:spPr>
        <p:txBody>
          <a:bodyPr spcFirstLastPara="1" wrap="square" lIns="96650" tIns="48325" rIns="96650" bIns="48325" anchor="t" anchorCtr="0">
            <a:spAutoFit/>
          </a:bodyPr>
          <a:lstStyle/>
          <a:p>
            <a:pPr algn="ctr" defTabSz="457200"/>
            <a:r>
              <a:rPr lang="en-US" b="1" dirty="0">
                <a:solidFill>
                  <a:prstClr val="black"/>
                </a:solidFill>
                <a:latin typeface="Arial"/>
                <a:cs typeface="Arial"/>
                <a:sym typeface="Arial"/>
              </a:rPr>
              <a:t>March 1, 2023</a:t>
            </a:r>
            <a:endParaRPr dirty="0">
              <a:solidFill>
                <a:prstClr val="black"/>
              </a:solidFill>
              <a:latin typeface="Trebuchet MS" panose="020B0603020202020204"/>
            </a:endParaRPr>
          </a:p>
        </p:txBody>
      </p:sp>
    </p:spTree>
    <p:extLst>
      <p:ext uri="{BB962C8B-B14F-4D97-AF65-F5344CB8AC3E}">
        <p14:creationId xmlns:p14="http://schemas.microsoft.com/office/powerpoint/2010/main" val="2807783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1862932" y="246785"/>
            <a:ext cx="5540818" cy="651592"/>
          </a:xfrm>
          <a:prstGeom prst="rect">
            <a:avLst/>
          </a:prstGeom>
          <a:noFill/>
          <a:ln>
            <a:noFill/>
          </a:ln>
        </p:spPr>
        <p:txBody>
          <a:bodyPr spcFirstLastPara="1" wrap="square" lIns="96650" tIns="48325" rIns="96650" bIns="48325" anchor="t" anchorCtr="0">
            <a:spAutoFit/>
          </a:bodyPr>
          <a:lstStyle/>
          <a:p>
            <a:pPr defTabSz="457200"/>
            <a:r>
              <a:rPr lang="en-US" b="1" dirty="0">
                <a:solidFill>
                  <a:prstClr val="black"/>
                </a:solidFill>
                <a:latin typeface="Arial"/>
                <a:ea typeface="Arial"/>
                <a:cs typeface="Arial"/>
                <a:sym typeface="Arial"/>
              </a:rPr>
              <a:t>PROJECT PROGRESS REPORT</a:t>
            </a:r>
            <a:endParaRPr dirty="0">
              <a:solidFill>
                <a:prstClr val="black"/>
              </a:solidFill>
              <a:latin typeface="Trebuchet MS" panose="020B0603020202020204"/>
            </a:endParaRPr>
          </a:p>
          <a:p>
            <a:pPr defTabSz="457200"/>
            <a:r>
              <a:rPr lang="en-US" b="1" dirty="0">
                <a:solidFill>
                  <a:prstClr val="black"/>
                </a:solidFill>
                <a:latin typeface="Arial"/>
                <a:ea typeface="Arial"/>
                <a:cs typeface="Arial"/>
                <a:sym typeface="Arial"/>
              </a:rPr>
              <a:t>B2100 New Academic Support &amp; Office Building </a:t>
            </a:r>
            <a:endParaRPr dirty="0">
              <a:solidFill>
                <a:prstClr val="black"/>
              </a:solidFill>
              <a:latin typeface="Trebuchet MS" panose="020B0603020202020204"/>
            </a:endParaRPr>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6183314" y="309564"/>
            <a:ext cx="4208240" cy="605425"/>
          </a:xfrm>
          <a:prstGeom prst="rect">
            <a:avLst/>
          </a:prstGeom>
          <a:noFill/>
          <a:ln>
            <a:noFill/>
          </a:ln>
        </p:spPr>
        <p:txBody>
          <a:bodyPr spcFirstLastPara="1" wrap="square" lIns="96650" tIns="48325" rIns="96650" bIns="48325" anchor="t" anchorCtr="0">
            <a:spAutoFit/>
          </a:bodyPr>
          <a:lstStyle/>
          <a:p>
            <a:pPr algn="r" defTabSz="457200"/>
            <a:r>
              <a:rPr lang="en-US" sz="1700" b="1" dirty="0">
                <a:solidFill>
                  <a:prstClr val="black"/>
                </a:solidFill>
                <a:latin typeface="Arial"/>
                <a:ea typeface="Arial"/>
                <a:cs typeface="Arial"/>
                <a:sym typeface="Arial"/>
              </a:rPr>
              <a:t>LAS POSITAS COLLEGE</a:t>
            </a:r>
            <a:endParaRPr dirty="0">
              <a:solidFill>
                <a:prstClr val="black"/>
              </a:solidFill>
              <a:latin typeface="Trebuchet MS" panose="020B0603020202020204"/>
            </a:endParaRPr>
          </a:p>
          <a:p>
            <a:pPr algn="r" defTabSz="457200"/>
            <a:r>
              <a:rPr lang="en-US" sz="1600" b="1" dirty="0">
                <a:solidFill>
                  <a:prstClr val="black"/>
                </a:solidFill>
                <a:latin typeface="Trebuchet MS" panose="020B0603020202020204"/>
              </a:rPr>
              <a:t>March 1, 2023</a:t>
            </a:r>
            <a:endParaRPr lang="en-US" sz="1600" dirty="0">
              <a:solidFill>
                <a:prstClr val="black"/>
              </a:solidFill>
              <a:latin typeface="Trebuchet MS" panose="020B0603020202020204"/>
            </a:endParaRPr>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1862933"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1862932" y="2632580"/>
            <a:ext cx="7498782" cy="3693450"/>
          </a:xfrm>
          <a:prstGeom prst="rect">
            <a:avLst/>
          </a:prstGeom>
          <a:noFill/>
          <a:ln>
            <a:noFill/>
          </a:ln>
        </p:spPr>
        <p:txBody>
          <a:bodyPr spcFirstLastPara="1" wrap="square" lIns="96650" tIns="48325" rIns="96650" bIns="48325" anchor="t" anchorCtr="0">
            <a:spAutoFit/>
          </a:bodyPr>
          <a:lstStyle/>
          <a:p>
            <a:pPr defTabSz="457200"/>
            <a:r>
              <a:rPr lang="en-US" sz="1300" b="1" dirty="0">
                <a:solidFill>
                  <a:prstClr val="black"/>
                </a:solidFill>
                <a:latin typeface="Arial"/>
                <a:ea typeface="Arial"/>
                <a:cs typeface="Arial"/>
                <a:sym typeface="Arial"/>
              </a:rPr>
              <a:t>Project Team</a:t>
            </a:r>
          </a:p>
          <a:p>
            <a:pPr defTabSz="457200"/>
            <a:r>
              <a:rPr lang="en-US" sz="1200" dirty="0">
                <a:solidFill>
                  <a:prstClr val="black"/>
                </a:solidFill>
                <a:latin typeface="Arial"/>
                <a:ea typeface="Arial"/>
                <a:cs typeface="Arial"/>
                <a:sym typeface="Arial"/>
              </a:rPr>
              <a:t>Architect:  LPAS</a:t>
            </a:r>
          </a:p>
          <a:p>
            <a:pPr defTabSz="457200"/>
            <a:r>
              <a:rPr lang="en-US" sz="1200" dirty="0">
                <a:solidFill>
                  <a:prstClr val="black"/>
                </a:solidFill>
                <a:latin typeface="Arial"/>
                <a:ea typeface="Arial"/>
                <a:cs typeface="Arial"/>
                <a:sym typeface="Arial"/>
              </a:rPr>
              <a:t>Construction Manager:  Swinerton Management &amp; Consulting</a:t>
            </a:r>
            <a:endParaRPr lang="en-US" sz="1200" dirty="0">
              <a:solidFill>
                <a:prstClr val="black"/>
              </a:solidFill>
              <a:latin typeface="Trebuchet MS" panose="020B0603020202020204"/>
            </a:endParaRPr>
          </a:p>
          <a:p>
            <a:pPr defTabSz="457200"/>
            <a:r>
              <a:rPr lang="en-US" sz="1200" dirty="0">
                <a:solidFill>
                  <a:prstClr val="black"/>
                </a:solidFill>
                <a:latin typeface="Arial"/>
                <a:ea typeface="Arial"/>
                <a:cs typeface="Arial"/>
                <a:sym typeface="Arial"/>
              </a:rPr>
              <a:t>Contractor:  Flint Builders, Inc. </a:t>
            </a:r>
          </a:p>
          <a:p>
            <a:pPr defTabSz="457200"/>
            <a:endParaRPr lang="en-US" sz="600" dirty="0">
              <a:solidFill>
                <a:prstClr val="black"/>
              </a:solidFill>
              <a:latin typeface="Arial"/>
              <a:ea typeface="Arial"/>
              <a:cs typeface="Arial"/>
              <a:sym typeface="Arial"/>
            </a:endParaRPr>
          </a:p>
          <a:p>
            <a:pPr defTabSz="457200"/>
            <a:r>
              <a:rPr lang="en-US" sz="1300" b="1" dirty="0">
                <a:solidFill>
                  <a:prstClr val="black"/>
                </a:solidFill>
                <a:latin typeface="Arial"/>
                <a:cs typeface="Arial"/>
                <a:sym typeface="Arial"/>
              </a:rPr>
              <a:t>Project Description:</a:t>
            </a:r>
          </a:p>
          <a:p>
            <a:pPr defTabSz="457200">
              <a:spcBef>
                <a:spcPts val="240"/>
              </a:spcBef>
              <a:buClr>
                <a:prstClr val="black"/>
              </a:buClr>
              <a:buSzPts val="1200"/>
            </a:pPr>
            <a:r>
              <a:rPr lang="en-US" sz="1200" dirty="0">
                <a:solidFill>
                  <a:prstClr val="black"/>
                </a:solidFill>
                <a:latin typeface="Arial" panose="020B0604020202020204" pitchFamily="34" charset="0"/>
                <a:ea typeface="Arial"/>
                <a:cs typeface="Arial" panose="020B0604020202020204" pitchFamily="34" charset="0"/>
                <a:sym typeface="Arial"/>
              </a:rPr>
              <a:t>The new Academic Support and Office Building is being built in the location of old buildings 2100 &amp; 2200.  The project consists of the following elements and programs: English Center incorporating classrooms, computer lab, tutoring center and study areas.  Math Center incorporating classrooms, labs and the Math Emporium program. Computer Studies including computer labs, networking, maker space. Renovation and Expansion of library functions including reference desk, study areas, computer lab, staff offices and library operational support spaces.  80 Faculty offices, Dean’s suite, Adjunct Faculty Spaces, and student gathering and support spaces throughout the building.</a:t>
            </a:r>
            <a:endParaRPr lang="en-US" sz="1200" dirty="0">
              <a:solidFill>
                <a:prstClr val="black"/>
              </a:solidFill>
              <a:latin typeface="Arial" panose="020B0604020202020204" pitchFamily="34" charset="0"/>
              <a:cs typeface="Arial" panose="020B0604020202020204" pitchFamily="34" charset="0"/>
            </a:endParaRPr>
          </a:p>
          <a:p>
            <a:pPr marL="692150" lvl="1" defTabSz="457200"/>
            <a:endParaRPr sz="600" dirty="0">
              <a:solidFill>
                <a:prstClr val="black"/>
              </a:solidFill>
              <a:latin typeface="Arial"/>
              <a:ea typeface="Arial"/>
              <a:cs typeface="Arial"/>
              <a:sym typeface="Arial"/>
            </a:endParaRPr>
          </a:p>
          <a:p>
            <a:pPr defTabSz="457200">
              <a:buClr>
                <a:prstClr val="black"/>
              </a:buClr>
              <a:buSzPts val="1300"/>
            </a:pPr>
            <a:r>
              <a:rPr lang="en-US" sz="1300" b="1" dirty="0">
                <a:solidFill>
                  <a:prstClr val="black"/>
                </a:solidFill>
                <a:latin typeface="Arial"/>
                <a:ea typeface="Arial"/>
                <a:cs typeface="Arial"/>
                <a:sym typeface="Arial"/>
              </a:rPr>
              <a:t>Project Update</a:t>
            </a:r>
            <a:r>
              <a:rPr lang="en-US" sz="1300" dirty="0">
                <a:solidFill>
                  <a:prstClr val="black"/>
                </a:solidFill>
                <a:latin typeface="Arial"/>
                <a:ea typeface="Arial"/>
                <a:cs typeface="Arial"/>
                <a:sym typeface="Arial"/>
              </a:rPr>
              <a:t>:</a:t>
            </a:r>
            <a:endParaRPr dirty="0">
              <a:solidFill>
                <a:prstClr val="black"/>
              </a:solidFill>
              <a:latin typeface="Trebuchet MS" panose="020B0603020202020204"/>
            </a:endParaRPr>
          </a:p>
          <a:p>
            <a:pPr marL="285750" indent="-285750" defTabSz="457200">
              <a:buClr>
                <a:prstClr val="black"/>
              </a:buClr>
              <a:buSzPts val="12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Phase 1 of parking Lot F repaving complete. Phase 2 will happen in May 2023.</a:t>
            </a:r>
          </a:p>
          <a:p>
            <a:pPr marL="285750" indent="-285750" defTabSz="457200">
              <a:buClr>
                <a:prstClr val="black"/>
              </a:buClr>
              <a:buSzPts val="12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Final painting, flooring, linear ceiling, elevator install work and exterior breezeway ongoing.</a:t>
            </a:r>
          </a:p>
          <a:p>
            <a:pPr marL="285750" indent="-285750" defTabSz="457200">
              <a:buClr>
                <a:prstClr val="black"/>
              </a:buClr>
              <a:buSzPts val="12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Library renovations to office spaces complete.  </a:t>
            </a:r>
          </a:p>
          <a:p>
            <a:pPr marL="285750" indent="-285750" defTabSz="457200">
              <a:buClr>
                <a:prstClr val="black"/>
              </a:buClr>
              <a:buSzPts val="12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Library addition interior finishes, data cable install, electrical and mechanical trim ongoing.</a:t>
            </a:r>
          </a:p>
          <a:p>
            <a:pPr defTabSz="457200">
              <a:buClr>
                <a:prstClr val="black"/>
              </a:buClr>
              <a:buSzPts val="1300"/>
            </a:pPr>
            <a:r>
              <a:rPr lang="en-US" sz="1300" b="1" dirty="0">
                <a:solidFill>
                  <a:prstClr val="black"/>
                </a:solidFill>
                <a:latin typeface="Arial"/>
                <a:ea typeface="Arial"/>
                <a:cs typeface="Arial"/>
                <a:sym typeface="Arial"/>
              </a:rPr>
              <a:t>Occupancy: </a:t>
            </a:r>
            <a:r>
              <a:rPr lang="en-US" sz="1200" dirty="0">
                <a:solidFill>
                  <a:prstClr val="black"/>
                </a:solidFill>
                <a:latin typeface="Arial" panose="020B0604020202020204" pitchFamily="34" charset="0"/>
                <a:cs typeface="Arial" panose="020B0604020202020204" pitchFamily="34" charset="0"/>
              </a:rPr>
              <a:t>Fall 2023</a:t>
            </a:r>
            <a:endParaRPr sz="1200" dirty="0">
              <a:solidFill>
                <a:prstClr val="black"/>
              </a:solidFill>
              <a:latin typeface="Arial" panose="020B0604020202020204" pitchFamily="34" charset="0"/>
              <a:cs typeface="Arial" panose="020B0604020202020204" pitchFamily="34" charset="0"/>
            </a:endParaRPr>
          </a:p>
        </p:txBody>
      </p:sp>
      <p:pic>
        <p:nvPicPr>
          <p:cNvPr id="7" name="Picture 6" descr="A building with a red roof&#10;&#10;Description automatically generated with low confidence">
            <a:extLst>
              <a:ext uri="{FF2B5EF4-FFF2-40B4-BE49-F238E27FC236}">
                <a16:creationId xmlns:a16="http://schemas.microsoft.com/office/drawing/2014/main" id="{CB0274E3-E797-4131-B57F-D2AFB03430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125" b="4514"/>
          <a:stretch/>
        </p:blipFill>
        <p:spPr>
          <a:xfrm>
            <a:off x="1751463" y="986704"/>
            <a:ext cx="2960357" cy="1702413"/>
          </a:xfrm>
          <a:prstGeom prst="rect">
            <a:avLst/>
          </a:prstGeom>
          <a:ln>
            <a:noFill/>
          </a:ln>
          <a:effectLst>
            <a:softEdge rad="112500"/>
          </a:effectLst>
        </p:spPr>
      </p:pic>
      <p:pic>
        <p:nvPicPr>
          <p:cNvPr id="11" name="Picture 10" descr="A picture containing ceiling, indoor, floor&#10;&#10;Description automatically generated">
            <a:extLst>
              <a:ext uri="{FF2B5EF4-FFF2-40B4-BE49-F238E27FC236}">
                <a16:creationId xmlns:a16="http://schemas.microsoft.com/office/drawing/2014/main" id="{E8A070EE-8A02-4EB9-9C77-13E2EBC7D2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5" t="16307" r="1797" b="8869"/>
          <a:stretch/>
        </p:blipFill>
        <p:spPr>
          <a:xfrm>
            <a:off x="4633341" y="1122848"/>
            <a:ext cx="2868102" cy="1863564"/>
          </a:xfrm>
          <a:prstGeom prst="rect">
            <a:avLst/>
          </a:prstGeom>
          <a:ln>
            <a:noFill/>
          </a:ln>
          <a:effectLst>
            <a:softEdge rad="112500"/>
          </a:effectLst>
        </p:spPr>
      </p:pic>
      <p:pic>
        <p:nvPicPr>
          <p:cNvPr id="6" name="Picture 5">
            <a:extLst>
              <a:ext uri="{FF2B5EF4-FFF2-40B4-BE49-F238E27FC236}">
                <a16:creationId xmlns:a16="http://schemas.microsoft.com/office/drawing/2014/main" id="{5A5E15A8-9BB7-4931-8879-09EDBAD655D3}"/>
              </a:ext>
            </a:extLst>
          </p:cNvPr>
          <p:cNvPicPr>
            <a:picLocks noChangeAspect="1"/>
          </p:cNvPicPr>
          <p:nvPr/>
        </p:nvPicPr>
        <p:blipFill>
          <a:blip r:embed="rId4"/>
          <a:stretch>
            <a:fillRect/>
          </a:stretch>
        </p:blipFill>
        <p:spPr>
          <a:xfrm>
            <a:off x="7469433" y="1122849"/>
            <a:ext cx="2494083" cy="1815747"/>
          </a:xfrm>
          <a:prstGeom prst="rect">
            <a:avLst/>
          </a:prstGeom>
          <a:ln>
            <a:noFill/>
          </a:ln>
          <a:effectLst>
            <a:softEdge rad="112500"/>
          </a:effectLst>
        </p:spPr>
      </p:pic>
    </p:spTree>
    <p:extLst>
      <p:ext uri="{BB962C8B-B14F-4D97-AF65-F5344CB8AC3E}">
        <p14:creationId xmlns:p14="http://schemas.microsoft.com/office/powerpoint/2010/main" val="135383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1862932" y="147980"/>
            <a:ext cx="5560990" cy="928591"/>
          </a:xfrm>
          <a:prstGeom prst="rect">
            <a:avLst/>
          </a:prstGeom>
          <a:noFill/>
          <a:ln>
            <a:noFill/>
          </a:ln>
        </p:spPr>
        <p:txBody>
          <a:bodyPr spcFirstLastPara="1" wrap="square" lIns="96650" tIns="48325" rIns="96650" bIns="48325" anchor="t" anchorCtr="0">
            <a:spAutoFit/>
          </a:bodyPr>
          <a:lstStyle/>
          <a:p>
            <a:pPr defTabSz="457200"/>
            <a:r>
              <a:rPr lang="en-US" b="1" dirty="0">
                <a:solidFill>
                  <a:prstClr val="black"/>
                </a:solidFill>
                <a:latin typeface="Arial"/>
                <a:ea typeface="Arial"/>
                <a:cs typeface="Arial"/>
                <a:sym typeface="Arial"/>
              </a:rPr>
              <a:t>PROJECT PROGRESS REPORT</a:t>
            </a:r>
            <a:endParaRPr dirty="0">
              <a:solidFill>
                <a:prstClr val="black"/>
              </a:solidFill>
              <a:latin typeface="Trebuchet MS" panose="020B0603020202020204"/>
            </a:endParaRPr>
          </a:p>
          <a:p>
            <a:pPr defTabSz="457200"/>
            <a:r>
              <a:rPr lang="en-US" b="1" dirty="0">
                <a:solidFill>
                  <a:prstClr val="black"/>
                </a:solidFill>
                <a:latin typeface="Arial"/>
                <a:ea typeface="Arial"/>
                <a:cs typeface="Arial"/>
                <a:sym typeface="Arial"/>
              </a:rPr>
              <a:t>Public Safety Complex/Advanced Manufacturing </a:t>
            </a:r>
          </a:p>
          <a:p>
            <a:pPr defTabSz="457200"/>
            <a:r>
              <a:rPr lang="en-US" b="1" dirty="0">
                <a:solidFill>
                  <a:prstClr val="black"/>
                </a:solidFill>
                <a:latin typeface="Arial"/>
                <a:cs typeface="Arial"/>
                <a:sym typeface="Arial"/>
              </a:rPr>
              <a:t>And Transportation </a:t>
            </a:r>
            <a:endParaRPr dirty="0">
              <a:solidFill>
                <a:prstClr val="black"/>
              </a:solidFill>
              <a:latin typeface="Trebuchet MS" panose="020B0603020202020204"/>
            </a:endParaRPr>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6183313" y="148387"/>
            <a:ext cx="4208240" cy="605425"/>
          </a:xfrm>
          <a:prstGeom prst="rect">
            <a:avLst/>
          </a:prstGeom>
          <a:noFill/>
          <a:ln>
            <a:noFill/>
          </a:ln>
        </p:spPr>
        <p:txBody>
          <a:bodyPr spcFirstLastPara="1" wrap="square" lIns="96650" tIns="48325" rIns="96650" bIns="48325" anchor="t" anchorCtr="0">
            <a:spAutoFit/>
          </a:bodyPr>
          <a:lstStyle/>
          <a:p>
            <a:pPr algn="r" defTabSz="457200"/>
            <a:r>
              <a:rPr lang="en-US" sz="1700" b="1" dirty="0">
                <a:solidFill>
                  <a:prstClr val="black"/>
                </a:solidFill>
                <a:latin typeface="Arial"/>
                <a:ea typeface="Arial"/>
                <a:cs typeface="Arial"/>
                <a:sym typeface="Arial"/>
              </a:rPr>
              <a:t>LAS POSITAS COLLEGE</a:t>
            </a:r>
            <a:endParaRPr dirty="0">
              <a:solidFill>
                <a:prstClr val="black"/>
              </a:solidFill>
              <a:latin typeface="Trebuchet MS" panose="020B0603020202020204"/>
            </a:endParaRPr>
          </a:p>
          <a:p>
            <a:pPr algn="r" defTabSz="457200"/>
            <a:r>
              <a:rPr lang="en-US" sz="1600" b="1" dirty="0">
                <a:solidFill>
                  <a:prstClr val="black"/>
                </a:solidFill>
                <a:latin typeface="Trebuchet MS" panose="020B0603020202020204"/>
              </a:rPr>
              <a:t>March 1, 2023</a:t>
            </a:r>
            <a:endParaRPr lang="en-US" sz="1600" dirty="0">
              <a:solidFill>
                <a:prstClr val="black"/>
              </a:solidFill>
              <a:latin typeface="Trebuchet MS" panose="020B0603020202020204"/>
            </a:endParaRPr>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1862933"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1862933" y="2632580"/>
            <a:ext cx="7077119" cy="4273096"/>
          </a:xfrm>
          <a:prstGeom prst="rect">
            <a:avLst/>
          </a:prstGeom>
          <a:noFill/>
          <a:ln>
            <a:noFill/>
          </a:ln>
        </p:spPr>
        <p:txBody>
          <a:bodyPr spcFirstLastPara="1" wrap="square" lIns="96650" tIns="48325" rIns="96650" bIns="48325" anchor="t" anchorCtr="0">
            <a:spAutoFit/>
          </a:bodyPr>
          <a:lstStyle/>
          <a:p>
            <a:pPr defTabSz="457200"/>
            <a:r>
              <a:rPr lang="en-US" sz="1300" b="1" dirty="0">
                <a:solidFill>
                  <a:prstClr val="black"/>
                </a:solidFill>
                <a:latin typeface="Arial"/>
                <a:ea typeface="Arial"/>
                <a:cs typeface="Arial"/>
                <a:sym typeface="Arial"/>
              </a:rPr>
              <a:t>Project Team</a:t>
            </a:r>
          </a:p>
          <a:p>
            <a:pPr defTabSz="457200"/>
            <a:r>
              <a:rPr lang="en-US" sz="1200" dirty="0">
                <a:solidFill>
                  <a:prstClr val="black"/>
                </a:solidFill>
                <a:latin typeface="Arial"/>
                <a:ea typeface="Arial"/>
                <a:cs typeface="Arial"/>
                <a:sym typeface="Arial"/>
              </a:rPr>
              <a:t>Architect: </a:t>
            </a:r>
            <a:r>
              <a:rPr lang="en-US" sz="1200" dirty="0" err="1">
                <a:solidFill>
                  <a:prstClr val="black"/>
                </a:solidFill>
                <a:latin typeface="Arial"/>
                <a:ea typeface="Arial"/>
                <a:cs typeface="Arial"/>
                <a:sym typeface="Arial"/>
              </a:rPr>
              <a:t>Lionakis</a:t>
            </a:r>
            <a:endParaRPr lang="en-US" sz="1200" dirty="0">
              <a:solidFill>
                <a:prstClr val="black"/>
              </a:solidFill>
              <a:latin typeface="Arial"/>
              <a:ea typeface="Arial"/>
              <a:cs typeface="Arial"/>
              <a:sym typeface="Arial"/>
            </a:endParaRPr>
          </a:p>
          <a:p>
            <a:pPr defTabSz="457200"/>
            <a:r>
              <a:rPr lang="en-US" sz="1200" dirty="0">
                <a:solidFill>
                  <a:prstClr val="black"/>
                </a:solidFill>
                <a:latin typeface="Arial"/>
                <a:ea typeface="Arial"/>
                <a:cs typeface="Arial"/>
                <a:sym typeface="Arial"/>
              </a:rPr>
              <a:t>Construction Manager: Vanir Construction Management, Inc. </a:t>
            </a:r>
            <a:endParaRPr lang="en-US" sz="1200" dirty="0">
              <a:solidFill>
                <a:prstClr val="black"/>
              </a:solidFill>
              <a:latin typeface="Trebuchet MS" panose="020B0603020202020204"/>
            </a:endParaRPr>
          </a:p>
          <a:p>
            <a:pPr defTabSz="457200"/>
            <a:r>
              <a:rPr lang="en-US" sz="1200" dirty="0">
                <a:solidFill>
                  <a:prstClr val="black"/>
                </a:solidFill>
                <a:latin typeface="Arial"/>
                <a:ea typeface="Arial"/>
                <a:cs typeface="Arial"/>
                <a:sym typeface="Arial"/>
              </a:rPr>
              <a:t>Contractor: </a:t>
            </a:r>
            <a:r>
              <a:rPr lang="en-US" sz="1200" dirty="0" err="1">
                <a:solidFill>
                  <a:prstClr val="black"/>
                </a:solidFill>
                <a:latin typeface="Arial"/>
                <a:ea typeface="Arial"/>
                <a:cs typeface="Arial"/>
                <a:sym typeface="Arial"/>
              </a:rPr>
              <a:t>Overaa</a:t>
            </a:r>
            <a:r>
              <a:rPr lang="en-US" sz="1200" dirty="0">
                <a:solidFill>
                  <a:prstClr val="black"/>
                </a:solidFill>
                <a:latin typeface="Arial"/>
                <a:ea typeface="Arial"/>
                <a:cs typeface="Arial"/>
                <a:sym typeface="Arial"/>
              </a:rPr>
              <a:t> Construction </a:t>
            </a:r>
          </a:p>
          <a:p>
            <a:pPr defTabSz="457200"/>
            <a:endParaRPr lang="en-US" sz="800" dirty="0">
              <a:solidFill>
                <a:prstClr val="black"/>
              </a:solidFill>
              <a:latin typeface="Arial"/>
              <a:ea typeface="Arial"/>
              <a:cs typeface="Arial"/>
              <a:sym typeface="Arial"/>
            </a:endParaRPr>
          </a:p>
          <a:p>
            <a:pPr defTabSz="457200"/>
            <a:r>
              <a:rPr lang="en-US" sz="1300" b="1" dirty="0">
                <a:solidFill>
                  <a:prstClr val="black"/>
                </a:solidFill>
                <a:latin typeface="Arial"/>
                <a:cs typeface="Arial"/>
                <a:sym typeface="Arial"/>
              </a:rPr>
              <a:t>Project Description:</a:t>
            </a:r>
          </a:p>
          <a:p>
            <a:pPr defTabSz="457200">
              <a:spcBef>
                <a:spcPts val="220"/>
              </a:spcBef>
              <a:buClr>
                <a:prstClr val="black"/>
              </a:buClr>
              <a:buSzPts val="1100"/>
            </a:pPr>
            <a:r>
              <a:rPr lang="en-US" sz="1200" dirty="0">
                <a:solidFill>
                  <a:prstClr val="black"/>
                </a:solidFill>
                <a:latin typeface="Arial"/>
                <a:ea typeface="Arial"/>
                <a:cs typeface="Arial"/>
                <a:sym typeface="Arial"/>
              </a:rPr>
              <a:t>The new Public Safety Complex (PSC) and Advanced Manufacturing and Transportation (AMT) building will be co-located to allow for shared linkages between the various programs, classrooms and event spaces.  The buildings will be built near the existing track and field in the northeastern portion of the upper campus.  The PSC project consist of the following elements and programs: EMS Simulation Lab and Situation Rooms, Administration of Justice, Matt room, and Fire Training with Class A burn areas. The AMT project will include an automotive tech facility, welding lab, Tool room, and classroom and lab spaces to provide training of advanced manufacturing processes.  Faculty Offices, Dean’s suite, Part Time Faculty offices, and support spaces will also be included in the building.</a:t>
            </a:r>
          </a:p>
          <a:p>
            <a:pPr defTabSz="457200">
              <a:spcBef>
                <a:spcPts val="220"/>
              </a:spcBef>
              <a:buClr>
                <a:prstClr val="black"/>
              </a:buClr>
              <a:buSzPts val="1100"/>
            </a:pPr>
            <a:endParaRPr sz="800" dirty="0">
              <a:solidFill>
                <a:prstClr val="black"/>
              </a:solidFill>
              <a:latin typeface="Arial"/>
              <a:ea typeface="Arial"/>
              <a:cs typeface="Arial"/>
              <a:sym typeface="Arial"/>
            </a:endParaRPr>
          </a:p>
          <a:p>
            <a:pPr defTabSz="457200">
              <a:buClr>
                <a:prstClr val="black"/>
              </a:buClr>
              <a:buSzPts val="1300"/>
            </a:pPr>
            <a:r>
              <a:rPr lang="en-US" sz="1300" b="1" dirty="0">
                <a:solidFill>
                  <a:prstClr val="black"/>
                </a:solidFill>
                <a:latin typeface="Arial"/>
                <a:ea typeface="Arial"/>
                <a:cs typeface="Arial"/>
                <a:sym typeface="Arial"/>
              </a:rPr>
              <a:t>Project Update</a:t>
            </a:r>
            <a:r>
              <a:rPr lang="en-US" sz="1300" dirty="0">
                <a:solidFill>
                  <a:prstClr val="black"/>
                </a:solidFill>
                <a:latin typeface="Arial"/>
                <a:ea typeface="Arial"/>
                <a:cs typeface="Arial"/>
                <a:sym typeface="Arial"/>
              </a:rPr>
              <a:t>:</a:t>
            </a:r>
            <a:endParaRPr dirty="0">
              <a:solidFill>
                <a:prstClr val="black"/>
              </a:solidFill>
              <a:latin typeface="Trebuchet MS" panose="020B0603020202020204"/>
            </a:endParaRPr>
          </a:p>
          <a:p>
            <a:pPr marL="342900" indent="-342900" defTabSz="457200">
              <a:buFont typeface="Symbol" panose="05050102010706020507" pitchFamily="18" charset="2"/>
              <a:buChar char=""/>
            </a:pPr>
            <a:r>
              <a:rPr lang="en-US" sz="1200" dirty="0">
                <a:solidFill>
                  <a:prstClr val="black"/>
                </a:solidFill>
                <a:latin typeface="Arial" panose="020B0604020202020204" pitchFamily="34" charset="0"/>
                <a:ea typeface="Arial" panose="020B0604020202020204" pitchFamily="34" charset="0"/>
              </a:rPr>
              <a:t>Building interior finishes including paint, ceilings, doors, cabinets, bathroom partitions and accessories are progressing towards completion.</a:t>
            </a:r>
            <a:endParaRPr lang="en-US" sz="1200" dirty="0">
              <a:solidFill>
                <a:prstClr val="black"/>
              </a:solidFill>
              <a:latin typeface="Times New Roman" panose="02020603050405020304" pitchFamily="18" charset="0"/>
              <a:ea typeface="Arial" panose="020B0604020202020204" pitchFamily="34" charset="0"/>
            </a:endParaRPr>
          </a:p>
          <a:p>
            <a:pPr marL="342900" indent="-342900" defTabSz="457200">
              <a:buFont typeface="Symbol" panose="05050102010706020507" pitchFamily="18" charset="2"/>
              <a:buChar char=""/>
            </a:pPr>
            <a:r>
              <a:rPr lang="en-US" sz="1200" dirty="0">
                <a:solidFill>
                  <a:prstClr val="black"/>
                </a:solidFill>
                <a:latin typeface="Arial"/>
                <a:cs typeface="Arial"/>
              </a:rPr>
              <a:t>Risk Mitigation Apparatus Mechanical, Electrical and Plumbing items are progressing.</a:t>
            </a:r>
          </a:p>
          <a:p>
            <a:pPr marL="342900" indent="-342900" defTabSz="457200">
              <a:buFont typeface="Symbol" panose="05050102010706020507" pitchFamily="18" charset="2"/>
              <a:buChar char=""/>
            </a:pPr>
            <a:r>
              <a:rPr lang="en-US" sz="1200" dirty="0">
                <a:solidFill>
                  <a:prstClr val="black"/>
                </a:solidFill>
                <a:latin typeface="Arial"/>
                <a:cs typeface="Arial"/>
              </a:rPr>
              <a:t>Site curb and gutter are nearing completion, asphalt sub-base and first course are in progress, landscape irrigation and bioretention areas are in progress along with site fencing. </a:t>
            </a:r>
          </a:p>
          <a:p>
            <a:pPr defTabSz="457200"/>
            <a:endParaRPr lang="en-US" sz="800" b="1" dirty="0">
              <a:solidFill>
                <a:prstClr val="black"/>
              </a:solidFill>
              <a:latin typeface="Arial"/>
              <a:ea typeface="Arial"/>
              <a:cs typeface="Arial"/>
              <a:sym typeface="Arial"/>
            </a:endParaRPr>
          </a:p>
          <a:p>
            <a:pPr defTabSz="457200">
              <a:buClr>
                <a:prstClr val="black"/>
              </a:buClr>
              <a:buSzPts val="1300"/>
            </a:pPr>
            <a:r>
              <a:rPr lang="en-US" sz="1300" b="1" dirty="0">
                <a:solidFill>
                  <a:prstClr val="black"/>
                </a:solidFill>
                <a:latin typeface="Arial"/>
                <a:ea typeface="Arial"/>
                <a:cs typeface="Arial"/>
                <a:sym typeface="Arial"/>
              </a:rPr>
              <a:t>Occupancy: </a:t>
            </a:r>
            <a:r>
              <a:rPr lang="en-US" sz="1200" dirty="0">
                <a:solidFill>
                  <a:prstClr val="black"/>
                </a:solidFill>
                <a:latin typeface="Arial"/>
                <a:ea typeface="Arial"/>
                <a:cs typeface="Arial"/>
                <a:sym typeface="Arial"/>
              </a:rPr>
              <a:t>Fall</a:t>
            </a:r>
            <a:r>
              <a:rPr lang="en-US" sz="1200" dirty="0">
                <a:solidFill>
                  <a:prstClr val="black"/>
                </a:solidFill>
                <a:latin typeface="Arial" panose="020B0604020202020204" pitchFamily="34" charset="0"/>
                <a:cs typeface="Arial" panose="020B0604020202020204" pitchFamily="34" charset="0"/>
              </a:rPr>
              <a:t> 2023</a:t>
            </a:r>
            <a:endParaRPr sz="1200" dirty="0">
              <a:solidFill>
                <a:prstClr val="black"/>
              </a:solidFill>
              <a:latin typeface="Arial" panose="020B0604020202020204" pitchFamily="34" charset="0"/>
              <a:cs typeface="Arial" panose="020B0604020202020204" pitchFamily="34" charset="0"/>
            </a:endParaRPr>
          </a:p>
        </p:txBody>
      </p:sp>
      <p:pic>
        <p:nvPicPr>
          <p:cNvPr id="10" name="Google Shape;85;p3">
            <a:extLst>
              <a:ext uri="{FF2B5EF4-FFF2-40B4-BE49-F238E27FC236}">
                <a16:creationId xmlns:a16="http://schemas.microsoft.com/office/drawing/2014/main" id="{70EA3549-E714-478D-90E3-148CB7F2C554}"/>
              </a:ext>
            </a:extLst>
          </p:cNvPr>
          <p:cNvPicPr preferRelativeResize="0"/>
          <p:nvPr/>
        </p:nvPicPr>
        <p:blipFill>
          <a:blip r:embed="rId2" cstate="print">
            <a:extLst>
              <a:ext uri="{28A0092B-C50C-407E-A947-70E740481C1C}">
                <a14:useLocalDpi xmlns:a14="http://schemas.microsoft.com/office/drawing/2010/main" val="0"/>
              </a:ext>
            </a:extLst>
          </a:blip>
          <a:srcRect t="22771" b="22771"/>
          <a:stretch/>
        </p:blipFill>
        <p:spPr>
          <a:xfrm>
            <a:off x="1862932" y="1076570"/>
            <a:ext cx="3587116" cy="1466144"/>
          </a:xfrm>
          <a:prstGeom prst="rect">
            <a:avLst/>
          </a:prstGeom>
          <a:ln>
            <a:noFill/>
          </a:ln>
          <a:effectLst>
            <a:softEdge rad="112500"/>
          </a:effectLst>
        </p:spPr>
      </p:pic>
      <p:pic>
        <p:nvPicPr>
          <p:cNvPr id="11" name="Google Shape;87;p3">
            <a:extLst>
              <a:ext uri="{FF2B5EF4-FFF2-40B4-BE49-F238E27FC236}">
                <a16:creationId xmlns:a16="http://schemas.microsoft.com/office/drawing/2014/main" id="{DC42B1AC-3EF6-42F1-AE77-3CBF4184589D}"/>
              </a:ext>
            </a:extLst>
          </p:cNvPr>
          <p:cNvPicPr preferRelativeResize="0"/>
          <p:nvPr/>
        </p:nvPicPr>
        <p:blipFill rotWithShape="1">
          <a:blip r:embed="rId3" cstate="print">
            <a:extLst>
              <a:ext uri="{28A0092B-C50C-407E-A947-70E740481C1C}">
                <a14:useLocalDpi xmlns:a14="http://schemas.microsoft.com/office/drawing/2010/main" val="0"/>
              </a:ext>
            </a:extLst>
          </a:blip>
          <a:srcRect l="11944" t="7755" r="11944" b="5077"/>
          <a:stretch/>
        </p:blipFill>
        <p:spPr>
          <a:xfrm>
            <a:off x="5450048" y="1022217"/>
            <a:ext cx="2867808" cy="1880373"/>
          </a:xfrm>
          <a:prstGeom prst="rect">
            <a:avLst/>
          </a:prstGeom>
          <a:ln>
            <a:noFill/>
          </a:ln>
          <a:effectLst>
            <a:softEdge rad="112500"/>
          </a:effectLst>
        </p:spPr>
      </p:pic>
      <p:pic>
        <p:nvPicPr>
          <p:cNvPr id="12" name="Google Shape;86;p3">
            <a:extLst>
              <a:ext uri="{FF2B5EF4-FFF2-40B4-BE49-F238E27FC236}">
                <a16:creationId xmlns:a16="http://schemas.microsoft.com/office/drawing/2014/main" id="{5CD91064-C2D7-4475-A03D-B84B3E8B1330}"/>
              </a:ext>
            </a:extLst>
          </p:cNvPr>
          <p:cNvPicPr preferRelativeResize="0"/>
          <p:nvPr/>
        </p:nvPicPr>
        <p:blipFill rotWithShape="1">
          <a:blip r:embed="rId4" cstate="print">
            <a:extLst>
              <a:ext uri="{28A0092B-C50C-407E-A947-70E740481C1C}">
                <a14:useLocalDpi xmlns:a14="http://schemas.microsoft.com/office/drawing/2010/main" val="0"/>
              </a:ext>
            </a:extLst>
          </a:blip>
          <a:srcRect l="8319" t="1296" r="6090" b="12408"/>
          <a:stretch/>
        </p:blipFill>
        <p:spPr>
          <a:xfrm>
            <a:off x="8317856" y="1022217"/>
            <a:ext cx="2003012" cy="2694105"/>
          </a:xfrm>
          <a:prstGeom prst="rect">
            <a:avLst/>
          </a:prstGeom>
          <a:ln>
            <a:noFill/>
          </a:ln>
          <a:effectLst>
            <a:softEdge rad="112500"/>
          </a:effectLst>
        </p:spPr>
      </p:pic>
    </p:spTree>
    <p:extLst>
      <p:ext uri="{BB962C8B-B14F-4D97-AF65-F5344CB8AC3E}">
        <p14:creationId xmlns:p14="http://schemas.microsoft.com/office/powerpoint/2010/main" val="4042069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1862932" y="246785"/>
            <a:ext cx="5540818" cy="651592"/>
          </a:xfrm>
          <a:prstGeom prst="rect">
            <a:avLst/>
          </a:prstGeom>
          <a:noFill/>
          <a:ln>
            <a:noFill/>
          </a:ln>
        </p:spPr>
        <p:txBody>
          <a:bodyPr spcFirstLastPara="1" wrap="square" lIns="96650" tIns="48325" rIns="96650" bIns="48325" anchor="t" anchorCtr="0">
            <a:spAutoFit/>
          </a:bodyPr>
          <a:lstStyle/>
          <a:p>
            <a:pPr defTabSz="457200"/>
            <a:r>
              <a:rPr lang="en-US" b="1" dirty="0">
                <a:solidFill>
                  <a:prstClr val="black"/>
                </a:solidFill>
                <a:latin typeface="Arial"/>
                <a:ea typeface="Arial"/>
                <a:cs typeface="Arial"/>
                <a:sym typeface="Arial"/>
              </a:rPr>
              <a:t>PROJECT PROGRESS REPORT</a:t>
            </a:r>
            <a:endParaRPr dirty="0">
              <a:solidFill>
                <a:prstClr val="black"/>
              </a:solidFill>
              <a:latin typeface="Trebuchet MS" panose="020B0603020202020204"/>
            </a:endParaRPr>
          </a:p>
          <a:p>
            <a:pPr defTabSz="457200"/>
            <a:r>
              <a:rPr lang="en-US" b="1" dirty="0">
                <a:solidFill>
                  <a:prstClr val="black"/>
                </a:solidFill>
                <a:latin typeface="Arial"/>
                <a:cs typeface="Arial"/>
                <a:sym typeface="Arial"/>
              </a:rPr>
              <a:t>AG SCI: Viticulture Facility Project</a:t>
            </a:r>
            <a:endParaRPr dirty="0">
              <a:solidFill>
                <a:prstClr val="black"/>
              </a:solidFill>
              <a:latin typeface="Trebuchet MS" panose="020B0603020202020204"/>
            </a:endParaRPr>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6183314" y="309564"/>
            <a:ext cx="4208240" cy="605425"/>
          </a:xfrm>
          <a:prstGeom prst="rect">
            <a:avLst/>
          </a:prstGeom>
          <a:noFill/>
          <a:ln>
            <a:noFill/>
          </a:ln>
        </p:spPr>
        <p:txBody>
          <a:bodyPr spcFirstLastPara="1" wrap="square" lIns="96650" tIns="48325" rIns="96650" bIns="48325" anchor="t" anchorCtr="0">
            <a:spAutoFit/>
          </a:bodyPr>
          <a:lstStyle/>
          <a:p>
            <a:pPr algn="r" defTabSz="457200"/>
            <a:r>
              <a:rPr lang="en-US" sz="1700" b="1" dirty="0">
                <a:solidFill>
                  <a:prstClr val="black"/>
                </a:solidFill>
                <a:latin typeface="Arial"/>
                <a:ea typeface="Arial"/>
                <a:cs typeface="Arial"/>
                <a:sym typeface="Arial"/>
              </a:rPr>
              <a:t>LAS POSITAS COLLEGE</a:t>
            </a:r>
            <a:endParaRPr dirty="0">
              <a:solidFill>
                <a:prstClr val="black"/>
              </a:solidFill>
              <a:latin typeface="Trebuchet MS" panose="020B0603020202020204"/>
            </a:endParaRPr>
          </a:p>
          <a:p>
            <a:pPr algn="r" defTabSz="457200"/>
            <a:r>
              <a:rPr lang="en-US" sz="1600" b="1" dirty="0">
                <a:solidFill>
                  <a:prstClr val="black"/>
                </a:solidFill>
                <a:latin typeface="Trebuchet MS" panose="020B0603020202020204"/>
              </a:rPr>
              <a:t>March 1, 2023</a:t>
            </a:r>
            <a:endParaRPr lang="en-US" sz="1600" dirty="0">
              <a:solidFill>
                <a:prstClr val="black"/>
              </a:solidFill>
              <a:latin typeface="Trebuchet MS" panose="020B0603020202020204"/>
            </a:endParaRPr>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1862933"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1781816" y="2800996"/>
            <a:ext cx="7273980" cy="3975579"/>
          </a:xfrm>
          <a:prstGeom prst="rect">
            <a:avLst/>
          </a:prstGeom>
          <a:noFill/>
          <a:ln>
            <a:noFill/>
          </a:ln>
        </p:spPr>
        <p:txBody>
          <a:bodyPr spcFirstLastPara="1" wrap="square" lIns="96650" tIns="48325" rIns="96650" bIns="48325" anchor="t" anchorCtr="0">
            <a:spAutoFit/>
          </a:bodyPr>
          <a:lstStyle/>
          <a:p>
            <a:pPr defTabSz="457200"/>
            <a:r>
              <a:rPr lang="en-US" sz="1300" b="1" dirty="0">
                <a:solidFill>
                  <a:prstClr val="black"/>
                </a:solidFill>
                <a:latin typeface="Arial"/>
                <a:ea typeface="Arial"/>
                <a:cs typeface="Arial"/>
                <a:sym typeface="Arial"/>
              </a:rPr>
              <a:t>Project Team</a:t>
            </a:r>
          </a:p>
          <a:p>
            <a:pPr defTabSz="457200"/>
            <a:r>
              <a:rPr lang="en-US" sz="1200" dirty="0">
                <a:solidFill>
                  <a:prstClr val="black"/>
                </a:solidFill>
                <a:latin typeface="Arial"/>
                <a:ea typeface="Arial"/>
                <a:cs typeface="Arial"/>
                <a:sym typeface="Arial"/>
              </a:rPr>
              <a:t>Architect:  </a:t>
            </a:r>
            <a:r>
              <a:rPr lang="en-US" sz="1200" dirty="0" err="1">
                <a:solidFill>
                  <a:prstClr val="black"/>
                </a:solidFill>
                <a:latin typeface="Arial"/>
                <a:ea typeface="Arial"/>
                <a:cs typeface="Arial"/>
                <a:sym typeface="Arial"/>
              </a:rPr>
              <a:t>tBP</a:t>
            </a:r>
            <a:r>
              <a:rPr lang="en-US" sz="1200" dirty="0">
                <a:solidFill>
                  <a:prstClr val="black"/>
                </a:solidFill>
                <a:latin typeface="Arial"/>
                <a:ea typeface="Arial"/>
                <a:cs typeface="Arial"/>
                <a:sym typeface="Arial"/>
              </a:rPr>
              <a:t>/Architecture, Inc. </a:t>
            </a:r>
          </a:p>
          <a:p>
            <a:pPr defTabSz="457200"/>
            <a:r>
              <a:rPr lang="en-US" sz="1200" dirty="0">
                <a:solidFill>
                  <a:prstClr val="black"/>
                </a:solidFill>
                <a:latin typeface="Arial"/>
                <a:ea typeface="Arial"/>
                <a:cs typeface="Arial"/>
                <a:sym typeface="Arial"/>
              </a:rPr>
              <a:t>Construction Manager: Roebbelen (RCMS)</a:t>
            </a:r>
            <a:endParaRPr lang="en-US" sz="1200" dirty="0">
              <a:solidFill>
                <a:prstClr val="black"/>
              </a:solidFill>
              <a:latin typeface="Trebuchet MS" panose="020B0603020202020204"/>
            </a:endParaRPr>
          </a:p>
          <a:p>
            <a:pPr defTabSz="457200"/>
            <a:r>
              <a:rPr lang="en-US" sz="1200" dirty="0">
                <a:solidFill>
                  <a:prstClr val="black"/>
                </a:solidFill>
                <a:latin typeface="Arial"/>
                <a:ea typeface="Arial"/>
                <a:cs typeface="Arial"/>
                <a:sym typeface="Arial"/>
              </a:rPr>
              <a:t>Contractor: Beals Martin &amp; Associates</a:t>
            </a:r>
          </a:p>
          <a:p>
            <a:pPr defTabSz="457200"/>
            <a:endParaRPr lang="en-US" sz="800" dirty="0">
              <a:solidFill>
                <a:prstClr val="black"/>
              </a:solidFill>
              <a:latin typeface="Arial"/>
              <a:ea typeface="Arial"/>
              <a:cs typeface="Arial"/>
              <a:sym typeface="Arial"/>
            </a:endParaRPr>
          </a:p>
          <a:p>
            <a:pPr defTabSz="457200"/>
            <a:r>
              <a:rPr lang="en-US" sz="1300" b="1" dirty="0">
                <a:solidFill>
                  <a:prstClr val="black"/>
                </a:solidFill>
                <a:latin typeface="Arial"/>
                <a:cs typeface="Arial"/>
                <a:sym typeface="Arial"/>
              </a:rPr>
              <a:t>Project Description:</a:t>
            </a:r>
          </a:p>
          <a:p>
            <a:pPr defTabSz="457200">
              <a:buClr>
                <a:prstClr val="black"/>
              </a:buClr>
              <a:buSzPts val="1200"/>
            </a:pPr>
            <a:r>
              <a:rPr lang="en-US" sz="1200" dirty="0">
                <a:solidFill>
                  <a:prstClr val="black"/>
                </a:solidFill>
                <a:latin typeface="Arial"/>
                <a:ea typeface="Arial"/>
                <a:cs typeface="Arial"/>
                <a:sym typeface="Arial"/>
              </a:rPr>
              <a:t>The New Viticulture Facility will replace the existing facilities currently located in/outside of Building 800. The Viticulture Facility will be located adjacent to the New Horticulture Facility at the upper NE part of campus.  The project will be include general site grading and utility infrastructure; A Visitor Center with Tasting room, visitor Parking and clear paths of travel, A Winemaking Facility including classrooms and Labs, Faculty office and resource areas, Crush pad, Equipment storage, cold storage, and an Outdoor Patio. </a:t>
            </a:r>
            <a:endParaRPr lang="en-US" sz="1200" dirty="0">
              <a:solidFill>
                <a:prstClr val="black"/>
              </a:solidFill>
              <a:latin typeface="Trebuchet MS" panose="020B0603020202020204"/>
            </a:endParaRPr>
          </a:p>
          <a:p>
            <a:pPr marL="692150" lvl="1" defTabSz="457200"/>
            <a:endParaRPr lang="en-US" sz="800" dirty="0">
              <a:solidFill>
                <a:prstClr val="black"/>
              </a:solidFill>
              <a:latin typeface="Arial"/>
              <a:ea typeface="Arial"/>
              <a:cs typeface="Arial"/>
              <a:sym typeface="Arial"/>
            </a:endParaRPr>
          </a:p>
          <a:p>
            <a:pPr marL="692150" lvl="1" defTabSz="457200"/>
            <a:endParaRPr sz="800" dirty="0">
              <a:solidFill>
                <a:prstClr val="black"/>
              </a:solidFill>
              <a:latin typeface="Arial"/>
              <a:ea typeface="Arial"/>
              <a:cs typeface="Arial"/>
              <a:sym typeface="Arial"/>
            </a:endParaRPr>
          </a:p>
          <a:p>
            <a:pPr defTabSz="457200">
              <a:buClr>
                <a:prstClr val="black"/>
              </a:buClr>
              <a:buSzPts val="1300"/>
            </a:pPr>
            <a:r>
              <a:rPr lang="en-US" sz="1300" b="1" dirty="0">
                <a:solidFill>
                  <a:prstClr val="black"/>
                </a:solidFill>
                <a:latin typeface="Arial"/>
                <a:ea typeface="Arial"/>
                <a:cs typeface="Arial"/>
                <a:sym typeface="Arial"/>
              </a:rPr>
              <a:t>Project Update</a:t>
            </a:r>
            <a:r>
              <a:rPr lang="en-US" sz="1300" dirty="0">
                <a:solidFill>
                  <a:prstClr val="black"/>
                </a:solidFill>
                <a:latin typeface="Arial"/>
                <a:ea typeface="Arial"/>
                <a:cs typeface="Arial"/>
                <a:sym typeface="Arial"/>
              </a:rPr>
              <a:t>:</a:t>
            </a:r>
            <a:endParaRPr dirty="0">
              <a:solidFill>
                <a:prstClr val="black"/>
              </a:solidFill>
              <a:latin typeface="Trebuchet MS" panose="020B0603020202020204"/>
            </a:endParaRPr>
          </a:p>
          <a:p>
            <a:pPr marL="171450" indent="-171450" defTabSz="457200">
              <a:buFont typeface="Arial" panose="020B0604020202020204" pitchFamily="34" charset="0"/>
              <a:buChar char="•"/>
            </a:pPr>
            <a:r>
              <a:rPr lang="en-US" sz="1200" dirty="0">
                <a:solidFill>
                  <a:prstClr val="black"/>
                </a:solidFill>
                <a:latin typeface="Arial"/>
                <a:cs typeface="Arial"/>
              </a:rPr>
              <a:t>Grading for pads complete.</a:t>
            </a:r>
          </a:p>
          <a:p>
            <a:pPr marL="171450" indent="-171450" defTabSz="457200">
              <a:buFont typeface="Arial" panose="020B0604020202020204" pitchFamily="34" charset="0"/>
              <a:buChar char="•"/>
            </a:pPr>
            <a:r>
              <a:rPr lang="en-US" sz="1200" dirty="0">
                <a:solidFill>
                  <a:prstClr val="black"/>
                </a:solidFill>
                <a:latin typeface="Arial"/>
                <a:cs typeface="Arial"/>
              </a:rPr>
              <a:t>Storm lines installed for both buildings.</a:t>
            </a:r>
          </a:p>
          <a:p>
            <a:pPr marL="171450" indent="-171450" defTabSz="457200">
              <a:buFont typeface="Arial" panose="020B0604020202020204" pitchFamily="34" charset="0"/>
              <a:buChar char="•"/>
            </a:pPr>
            <a:r>
              <a:rPr lang="en-US" sz="1200" dirty="0">
                <a:solidFill>
                  <a:prstClr val="black"/>
                </a:solidFill>
                <a:latin typeface="Arial"/>
                <a:cs typeface="Arial"/>
              </a:rPr>
              <a:t>Trenching for sanitary sewer connection in progress.</a:t>
            </a:r>
          </a:p>
          <a:p>
            <a:pPr marL="171450" indent="-171450" defTabSz="457200">
              <a:buFont typeface="Arial" panose="020B0604020202020204" pitchFamily="34" charset="0"/>
              <a:buChar char="•"/>
            </a:pPr>
            <a:r>
              <a:rPr lang="en-US" sz="1200" dirty="0">
                <a:solidFill>
                  <a:prstClr val="black"/>
                </a:solidFill>
                <a:latin typeface="Arial"/>
                <a:cs typeface="Arial"/>
              </a:rPr>
              <a:t>Continue layout of remaining underground utilities.</a:t>
            </a:r>
          </a:p>
          <a:p>
            <a:pPr marL="171450" indent="-171450" defTabSz="457200">
              <a:buFont typeface="Arial" panose="020B0604020202020204" pitchFamily="34" charset="0"/>
              <a:buChar char="•"/>
            </a:pPr>
            <a:r>
              <a:rPr lang="en-US" sz="1200" dirty="0">
                <a:solidFill>
                  <a:prstClr val="black"/>
                </a:solidFill>
                <a:latin typeface="Arial"/>
                <a:cs typeface="Arial"/>
              </a:rPr>
              <a:t>Upcoming layout of footings, follow by footing excavation.</a:t>
            </a:r>
          </a:p>
          <a:p>
            <a:pPr defTabSz="457200">
              <a:buClr>
                <a:prstClr val="black"/>
              </a:buClr>
              <a:buSzPts val="1300"/>
            </a:pPr>
            <a:endParaRPr lang="en-US" sz="800" b="1" dirty="0">
              <a:solidFill>
                <a:prstClr val="black"/>
              </a:solidFill>
              <a:latin typeface="Arial"/>
              <a:ea typeface="Arial"/>
              <a:cs typeface="Arial"/>
              <a:sym typeface="Arial"/>
            </a:endParaRPr>
          </a:p>
          <a:p>
            <a:pPr defTabSz="457200">
              <a:buClr>
                <a:prstClr val="black"/>
              </a:buClr>
              <a:buSzPts val="1300"/>
            </a:pPr>
            <a:r>
              <a:rPr lang="en-US" sz="1300" b="1" dirty="0">
                <a:solidFill>
                  <a:prstClr val="black"/>
                </a:solidFill>
                <a:latin typeface="Arial"/>
                <a:ea typeface="Arial"/>
                <a:cs typeface="Arial"/>
                <a:sym typeface="Arial"/>
              </a:rPr>
              <a:t>Occupancy: </a:t>
            </a:r>
            <a:r>
              <a:rPr lang="en-US" sz="1300" dirty="0">
                <a:solidFill>
                  <a:prstClr val="black"/>
                </a:solidFill>
                <a:latin typeface="Arial"/>
                <a:ea typeface="Arial"/>
                <a:cs typeface="Arial"/>
                <a:sym typeface="Arial"/>
              </a:rPr>
              <a:t>Winter 2023/24</a:t>
            </a:r>
            <a:endParaRPr sz="1200"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3113B8-294B-FDA3-4873-07E9CB05678A}"/>
              </a:ext>
            </a:extLst>
          </p:cNvPr>
          <p:cNvPicPr>
            <a:picLocks noChangeAspect="1"/>
          </p:cNvPicPr>
          <p:nvPr/>
        </p:nvPicPr>
        <p:blipFill>
          <a:blip r:embed="rId2"/>
          <a:stretch>
            <a:fillRect/>
          </a:stretch>
        </p:blipFill>
        <p:spPr>
          <a:xfrm>
            <a:off x="4968983" y="1622157"/>
            <a:ext cx="3569776" cy="2258689"/>
          </a:xfrm>
          <a:prstGeom prst="rect">
            <a:avLst/>
          </a:prstGeom>
          <a:ln>
            <a:noFill/>
          </a:ln>
          <a:effectLst>
            <a:softEdge rad="112500"/>
          </a:effectLst>
        </p:spPr>
      </p:pic>
      <p:pic>
        <p:nvPicPr>
          <p:cNvPr id="10" name="Picture 9">
            <a:extLst>
              <a:ext uri="{FF2B5EF4-FFF2-40B4-BE49-F238E27FC236}">
                <a16:creationId xmlns:a16="http://schemas.microsoft.com/office/drawing/2014/main" id="{838E6B55-3CAD-C927-EAAD-A48D0B3185A6}"/>
              </a:ext>
            </a:extLst>
          </p:cNvPr>
          <p:cNvPicPr>
            <a:picLocks noChangeAspect="1"/>
          </p:cNvPicPr>
          <p:nvPr/>
        </p:nvPicPr>
        <p:blipFill>
          <a:blip r:embed="rId3"/>
          <a:stretch>
            <a:fillRect/>
          </a:stretch>
        </p:blipFill>
        <p:spPr>
          <a:xfrm>
            <a:off x="7852476" y="956580"/>
            <a:ext cx="2689221" cy="1932743"/>
          </a:xfrm>
          <a:prstGeom prst="rect">
            <a:avLst/>
          </a:prstGeom>
          <a:ln>
            <a:noFill/>
          </a:ln>
          <a:effectLst>
            <a:softEdge rad="112500"/>
          </a:effectLst>
        </p:spPr>
      </p:pic>
      <p:pic>
        <p:nvPicPr>
          <p:cNvPr id="8" name="Picture 7">
            <a:extLst>
              <a:ext uri="{FF2B5EF4-FFF2-40B4-BE49-F238E27FC236}">
                <a16:creationId xmlns:a16="http://schemas.microsoft.com/office/drawing/2014/main" id="{26561136-AD67-4416-B7FD-5997DFECA061}"/>
              </a:ext>
            </a:extLst>
          </p:cNvPr>
          <p:cNvPicPr>
            <a:picLocks noChangeAspect="1"/>
          </p:cNvPicPr>
          <p:nvPr/>
        </p:nvPicPr>
        <p:blipFill>
          <a:blip r:embed="rId4"/>
          <a:stretch>
            <a:fillRect/>
          </a:stretch>
        </p:blipFill>
        <p:spPr>
          <a:xfrm>
            <a:off x="1865242" y="1113937"/>
            <a:ext cx="3258724" cy="1648152"/>
          </a:xfrm>
          <a:prstGeom prst="rect">
            <a:avLst/>
          </a:prstGeom>
          <a:effectLst>
            <a:softEdge rad="127000"/>
          </a:effectLst>
        </p:spPr>
      </p:pic>
    </p:spTree>
    <p:extLst>
      <p:ext uri="{BB962C8B-B14F-4D97-AF65-F5344CB8AC3E}">
        <p14:creationId xmlns:p14="http://schemas.microsoft.com/office/powerpoint/2010/main" val="2920503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1862933" y="82753"/>
            <a:ext cx="5555301" cy="928591"/>
          </a:xfrm>
          <a:prstGeom prst="rect">
            <a:avLst/>
          </a:prstGeom>
          <a:noFill/>
          <a:ln>
            <a:noFill/>
          </a:ln>
        </p:spPr>
        <p:txBody>
          <a:bodyPr spcFirstLastPara="1" wrap="square" lIns="96650" tIns="48325" rIns="96650" bIns="48325" anchor="t" anchorCtr="0">
            <a:spAutoFit/>
          </a:bodyPr>
          <a:lstStyle/>
          <a:p>
            <a:pPr defTabSz="457200"/>
            <a:r>
              <a:rPr lang="en-US" b="1" dirty="0">
                <a:solidFill>
                  <a:prstClr val="black"/>
                </a:solidFill>
                <a:latin typeface="Arial"/>
                <a:ea typeface="Arial"/>
                <a:cs typeface="Arial"/>
                <a:sym typeface="Arial"/>
              </a:rPr>
              <a:t>PROJECT PROGRESS REPORT</a:t>
            </a:r>
            <a:endParaRPr dirty="0">
              <a:solidFill>
                <a:prstClr val="black"/>
              </a:solidFill>
              <a:latin typeface="Trebuchet MS" panose="020B0603020202020204"/>
            </a:endParaRPr>
          </a:p>
          <a:p>
            <a:pPr defTabSz="457200"/>
            <a:r>
              <a:rPr lang="en-US" b="1" dirty="0">
                <a:solidFill>
                  <a:prstClr val="black"/>
                </a:solidFill>
                <a:latin typeface="Arial"/>
                <a:cs typeface="Arial"/>
                <a:sym typeface="Arial"/>
              </a:rPr>
              <a:t>B100 Temporary Classroom Removal &amp;</a:t>
            </a:r>
          </a:p>
          <a:p>
            <a:pPr defTabSz="457200"/>
            <a:r>
              <a:rPr lang="en-US" b="1" dirty="0">
                <a:solidFill>
                  <a:prstClr val="black"/>
                </a:solidFill>
                <a:latin typeface="Arial"/>
                <a:cs typeface="Arial"/>
                <a:sym typeface="Arial"/>
              </a:rPr>
              <a:t>Restoration of Site</a:t>
            </a:r>
            <a:endParaRPr dirty="0">
              <a:solidFill>
                <a:prstClr val="black"/>
              </a:solidFill>
              <a:latin typeface="Trebuchet MS" panose="020B0603020202020204"/>
            </a:endParaRPr>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6183314" y="309564"/>
            <a:ext cx="4208240" cy="605425"/>
          </a:xfrm>
          <a:prstGeom prst="rect">
            <a:avLst/>
          </a:prstGeom>
          <a:noFill/>
          <a:ln>
            <a:noFill/>
          </a:ln>
        </p:spPr>
        <p:txBody>
          <a:bodyPr spcFirstLastPara="1" wrap="square" lIns="96650" tIns="48325" rIns="96650" bIns="48325" anchor="t" anchorCtr="0">
            <a:spAutoFit/>
          </a:bodyPr>
          <a:lstStyle/>
          <a:p>
            <a:pPr algn="r" defTabSz="457200"/>
            <a:r>
              <a:rPr lang="en-US" sz="1700" b="1" dirty="0">
                <a:solidFill>
                  <a:prstClr val="black"/>
                </a:solidFill>
                <a:latin typeface="Arial"/>
                <a:ea typeface="Arial"/>
                <a:cs typeface="Arial"/>
                <a:sym typeface="Arial"/>
              </a:rPr>
              <a:t>LAS POSITAS COLLEGE</a:t>
            </a:r>
            <a:endParaRPr dirty="0">
              <a:solidFill>
                <a:prstClr val="black"/>
              </a:solidFill>
              <a:latin typeface="Trebuchet MS" panose="020B0603020202020204"/>
            </a:endParaRPr>
          </a:p>
          <a:p>
            <a:pPr algn="r" defTabSz="457200"/>
            <a:r>
              <a:rPr lang="en-US" sz="1600" b="1" dirty="0">
                <a:solidFill>
                  <a:prstClr val="black"/>
                </a:solidFill>
                <a:latin typeface="Trebuchet MS" panose="020B0603020202020204"/>
              </a:rPr>
              <a:t>March 1, 2023</a:t>
            </a:r>
            <a:endParaRPr lang="en-US" sz="1600" dirty="0">
              <a:solidFill>
                <a:prstClr val="black"/>
              </a:solidFill>
              <a:latin typeface="Trebuchet MS" panose="020B0603020202020204"/>
            </a:endParaRPr>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1862933" y="1035335"/>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1979480" y="3276723"/>
            <a:ext cx="6142983" cy="3221526"/>
          </a:xfrm>
          <a:prstGeom prst="rect">
            <a:avLst/>
          </a:prstGeom>
          <a:noFill/>
          <a:ln>
            <a:noFill/>
          </a:ln>
        </p:spPr>
        <p:txBody>
          <a:bodyPr spcFirstLastPara="1" wrap="square" lIns="96650" tIns="48325" rIns="96650" bIns="48325" anchor="t" anchorCtr="0">
            <a:spAutoFit/>
          </a:bodyPr>
          <a:lstStyle/>
          <a:p>
            <a:pPr defTabSz="457200"/>
            <a:r>
              <a:rPr lang="en-US" sz="1300" b="1" dirty="0">
                <a:solidFill>
                  <a:prstClr val="black"/>
                </a:solidFill>
                <a:latin typeface="Arial"/>
                <a:ea typeface="Arial"/>
                <a:cs typeface="Arial"/>
                <a:sym typeface="Arial"/>
              </a:rPr>
              <a:t>Project Team</a:t>
            </a:r>
          </a:p>
          <a:p>
            <a:pPr defTabSz="457200"/>
            <a:r>
              <a:rPr lang="en-US" sz="1200" dirty="0">
                <a:solidFill>
                  <a:prstClr val="black"/>
                </a:solidFill>
                <a:latin typeface="Arial"/>
                <a:ea typeface="Arial"/>
                <a:cs typeface="Arial"/>
                <a:sym typeface="Arial"/>
              </a:rPr>
              <a:t>Architect:  </a:t>
            </a:r>
            <a:r>
              <a:rPr lang="en-US" sz="1200" dirty="0" err="1">
                <a:solidFill>
                  <a:prstClr val="black"/>
                </a:solidFill>
                <a:latin typeface="Arial"/>
                <a:ea typeface="Arial"/>
                <a:cs typeface="Arial"/>
                <a:sym typeface="Arial"/>
              </a:rPr>
              <a:t>Cupples</a:t>
            </a:r>
            <a:r>
              <a:rPr lang="en-US" sz="1200" dirty="0">
                <a:solidFill>
                  <a:prstClr val="black"/>
                </a:solidFill>
                <a:latin typeface="Arial"/>
                <a:ea typeface="Arial"/>
                <a:cs typeface="Arial"/>
                <a:sym typeface="Arial"/>
              </a:rPr>
              <a:t> Keller Design</a:t>
            </a:r>
          </a:p>
          <a:p>
            <a:pPr defTabSz="457200"/>
            <a:r>
              <a:rPr lang="en-US" sz="1200" dirty="0">
                <a:solidFill>
                  <a:prstClr val="black"/>
                </a:solidFill>
                <a:latin typeface="Arial"/>
                <a:ea typeface="Arial"/>
                <a:cs typeface="Arial"/>
                <a:sym typeface="Arial"/>
              </a:rPr>
              <a:t>Construction Manager: Swinerton Construction</a:t>
            </a:r>
            <a:endParaRPr lang="en-US" sz="1200" dirty="0">
              <a:solidFill>
                <a:prstClr val="black"/>
              </a:solidFill>
              <a:latin typeface="Trebuchet MS" panose="020B0603020202020204"/>
            </a:endParaRPr>
          </a:p>
          <a:p>
            <a:pPr defTabSz="457200"/>
            <a:r>
              <a:rPr lang="en-US" sz="1200" dirty="0">
                <a:solidFill>
                  <a:prstClr val="black"/>
                </a:solidFill>
                <a:latin typeface="Arial"/>
                <a:ea typeface="Arial"/>
                <a:cs typeface="Arial"/>
                <a:sym typeface="Arial"/>
              </a:rPr>
              <a:t>Contractor: TBD</a:t>
            </a:r>
          </a:p>
          <a:p>
            <a:pPr defTabSz="457200"/>
            <a:endParaRPr lang="en-US" sz="800" dirty="0">
              <a:solidFill>
                <a:prstClr val="black"/>
              </a:solidFill>
              <a:latin typeface="Arial"/>
              <a:ea typeface="Arial"/>
              <a:cs typeface="Arial"/>
              <a:sym typeface="Arial"/>
            </a:endParaRPr>
          </a:p>
          <a:p>
            <a:pPr defTabSz="457200"/>
            <a:r>
              <a:rPr lang="en-US" sz="1300" b="1" dirty="0">
                <a:solidFill>
                  <a:prstClr val="black"/>
                </a:solidFill>
                <a:latin typeface="Arial"/>
                <a:cs typeface="Arial"/>
                <a:sym typeface="Arial"/>
              </a:rPr>
              <a:t>Project Description:</a:t>
            </a:r>
          </a:p>
          <a:p>
            <a:pPr defTabSz="457200"/>
            <a:r>
              <a:rPr lang="en-US" sz="1200" dirty="0">
                <a:solidFill>
                  <a:prstClr val="black"/>
                </a:solidFill>
                <a:latin typeface="Arial" panose="020B0604020202020204" pitchFamily="34" charset="0"/>
                <a:cs typeface="Arial" panose="020B0604020202020204" pitchFamily="34" charset="0"/>
              </a:rPr>
              <a:t>The removal of B100 modular classroom buildings. Site restoration of the area and in front of  the B2400 Multi-</a:t>
            </a:r>
            <a:r>
              <a:rPr lang="en-US" sz="1200" dirty="0" err="1">
                <a:solidFill>
                  <a:prstClr val="black"/>
                </a:solidFill>
                <a:latin typeface="Arial" panose="020B0604020202020204" pitchFamily="34" charset="0"/>
                <a:cs typeface="Arial" panose="020B0604020202020204" pitchFamily="34" charset="0"/>
              </a:rPr>
              <a:t>Disiplinary</a:t>
            </a:r>
            <a:r>
              <a:rPr lang="en-US" sz="1200" dirty="0">
                <a:solidFill>
                  <a:prstClr val="black"/>
                </a:solidFill>
                <a:latin typeface="Arial" panose="020B0604020202020204" pitchFamily="34" charset="0"/>
                <a:cs typeface="Arial" panose="020B0604020202020204" pitchFamily="34" charset="0"/>
              </a:rPr>
              <a:t> building will provide a welcoming entrance to the campus from the campuses bus stop. New walks, paved seating spaces, landscaping, and trees, lighting, signage and 2 new flag poles.</a:t>
            </a:r>
          </a:p>
          <a:p>
            <a:pPr defTabSz="457200"/>
            <a:endParaRPr lang="en-US" sz="1200" dirty="0">
              <a:solidFill>
                <a:prstClr val="black"/>
              </a:solidFill>
              <a:latin typeface="Arial" panose="020B0604020202020204" pitchFamily="34" charset="0"/>
              <a:cs typeface="Arial" panose="020B0604020202020204" pitchFamily="34" charset="0"/>
            </a:endParaRPr>
          </a:p>
          <a:p>
            <a:pPr defTabSz="457200">
              <a:buClr>
                <a:prstClr val="black"/>
              </a:buClr>
              <a:buSzPts val="1300"/>
            </a:pPr>
            <a:r>
              <a:rPr lang="en-US" sz="1300" b="1" dirty="0">
                <a:solidFill>
                  <a:prstClr val="black"/>
                </a:solidFill>
                <a:latin typeface="Arial"/>
                <a:ea typeface="Arial"/>
                <a:cs typeface="Arial"/>
                <a:sym typeface="Arial"/>
              </a:rPr>
              <a:t>Project Update</a:t>
            </a:r>
            <a:r>
              <a:rPr lang="en-US" sz="1300" dirty="0">
                <a:solidFill>
                  <a:prstClr val="black"/>
                </a:solidFill>
                <a:latin typeface="Arial"/>
                <a:ea typeface="Arial"/>
                <a:cs typeface="Arial"/>
                <a:sym typeface="Arial"/>
              </a:rPr>
              <a:t>:</a:t>
            </a:r>
            <a:endParaRPr dirty="0">
              <a:solidFill>
                <a:prstClr val="black"/>
              </a:solidFill>
              <a:latin typeface="Trebuchet MS" panose="020B0603020202020204"/>
            </a:endParaRPr>
          </a:p>
          <a:p>
            <a:pPr marL="171450" indent="-171450" defTabSz="4572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Bidding in progress with Board approval March 2023.</a:t>
            </a:r>
          </a:p>
          <a:p>
            <a:pPr marL="171450" indent="-171450" defTabSz="4572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Start Construction Spring 2023</a:t>
            </a:r>
          </a:p>
          <a:p>
            <a:pPr marL="171450" indent="-171450" defTabSz="4572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Project Completion anticipated Fall 2023</a:t>
            </a:r>
          </a:p>
          <a:p>
            <a:pPr defTabSz="457200">
              <a:buClr>
                <a:prstClr val="black"/>
              </a:buClr>
              <a:buSzPts val="1300"/>
            </a:pPr>
            <a:endParaRPr lang="en-US" sz="1200" b="1" dirty="0">
              <a:solidFill>
                <a:prstClr val="black"/>
              </a:solidFill>
              <a:latin typeface="Arial" panose="020B0604020202020204" pitchFamily="34" charset="0"/>
              <a:ea typeface="Arial"/>
              <a:cs typeface="Arial" panose="020B0604020202020204" pitchFamily="34" charset="0"/>
              <a:sym typeface="Arial"/>
            </a:endParaRPr>
          </a:p>
          <a:p>
            <a:pPr defTabSz="457200">
              <a:buClr>
                <a:prstClr val="black"/>
              </a:buClr>
              <a:buSzPts val="1300"/>
            </a:pPr>
            <a:r>
              <a:rPr lang="en-US" sz="1200" b="1" dirty="0">
                <a:solidFill>
                  <a:prstClr val="black"/>
                </a:solidFill>
                <a:latin typeface="Arial" panose="020B0604020202020204" pitchFamily="34" charset="0"/>
                <a:ea typeface="Arial"/>
                <a:cs typeface="Arial" panose="020B0604020202020204" pitchFamily="34" charset="0"/>
                <a:sym typeface="Arial"/>
              </a:rPr>
              <a:t>Occupancy: </a:t>
            </a:r>
            <a:r>
              <a:rPr lang="en-US" sz="1200" dirty="0">
                <a:solidFill>
                  <a:prstClr val="black"/>
                </a:solidFill>
                <a:latin typeface="Arial" panose="020B0604020202020204" pitchFamily="34" charset="0"/>
                <a:cs typeface="Arial" panose="020B0604020202020204" pitchFamily="34" charset="0"/>
              </a:rPr>
              <a:t>Fall 2023</a:t>
            </a:r>
            <a:endParaRPr sz="1200"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862933" y="1117553"/>
            <a:ext cx="3189515" cy="2014831"/>
          </a:xfrm>
          <a:prstGeom prst="rect">
            <a:avLst/>
          </a:prstGeom>
          <a:effectLst>
            <a:softEdge rad="127000"/>
          </a:effectLst>
        </p:spPr>
      </p:pic>
      <p:pic>
        <p:nvPicPr>
          <p:cNvPr id="6" name="Picture 5">
            <a:extLst>
              <a:ext uri="{FF2B5EF4-FFF2-40B4-BE49-F238E27FC236}">
                <a16:creationId xmlns:a16="http://schemas.microsoft.com/office/drawing/2014/main" id="{2F8F8CFA-852B-4F35-9194-4779EB489340}"/>
              </a:ext>
            </a:extLst>
          </p:cNvPr>
          <p:cNvPicPr>
            <a:picLocks noChangeAspect="1"/>
          </p:cNvPicPr>
          <p:nvPr/>
        </p:nvPicPr>
        <p:blipFill>
          <a:blip r:embed="rId3"/>
          <a:stretch>
            <a:fillRect/>
          </a:stretch>
        </p:blipFill>
        <p:spPr>
          <a:xfrm>
            <a:off x="5628521" y="1117553"/>
            <a:ext cx="4513216" cy="2736359"/>
          </a:xfrm>
          <a:prstGeom prst="rect">
            <a:avLst/>
          </a:prstGeom>
          <a:effectLst>
            <a:softEdge rad="63500"/>
          </a:effectLst>
        </p:spPr>
      </p:pic>
    </p:spTree>
    <p:extLst>
      <p:ext uri="{BB962C8B-B14F-4D97-AF65-F5344CB8AC3E}">
        <p14:creationId xmlns:p14="http://schemas.microsoft.com/office/powerpoint/2010/main" val="898618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1862932" y="246785"/>
            <a:ext cx="5540818" cy="651592"/>
          </a:xfrm>
          <a:prstGeom prst="rect">
            <a:avLst/>
          </a:prstGeom>
          <a:noFill/>
          <a:ln>
            <a:noFill/>
          </a:ln>
        </p:spPr>
        <p:txBody>
          <a:bodyPr spcFirstLastPara="1" wrap="square" lIns="96650" tIns="48325" rIns="96650" bIns="48325" anchor="t" anchorCtr="0">
            <a:spAutoFit/>
          </a:bodyPr>
          <a:lstStyle/>
          <a:p>
            <a:pPr defTabSz="457200"/>
            <a:r>
              <a:rPr lang="en-US" b="1" dirty="0">
                <a:solidFill>
                  <a:prstClr val="black"/>
                </a:solidFill>
                <a:latin typeface="Arial"/>
                <a:ea typeface="Arial"/>
                <a:cs typeface="Arial"/>
                <a:sym typeface="Arial"/>
              </a:rPr>
              <a:t>PROJECT PROGRESS REPORT</a:t>
            </a:r>
            <a:endParaRPr dirty="0">
              <a:solidFill>
                <a:prstClr val="black"/>
              </a:solidFill>
              <a:latin typeface="Trebuchet MS" panose="020B0603020202020204"/>
            </a:endParaRPr>
          </a:p>
          <a:p>
            <a:pPr defTabSz="457200"/>
            <a:r>
              <a:rPr lang="en-US" b="1" dirty="0">
                <a:solidFill>
                  <a:prstClr val="black"/>
                </a:solidFill>
                <a:latin typeface="Arial"/>
                <a:cs typeface="Arial"/>
                <a:sym typeface="Arial"/>
              </a:rPr>
              <a:t>STEAM – Sciences </a:t>
            </a:r>
            <a:r>
              <a:rPr lang="en-US" b="1">
                <a:solidFill>
                  <a:prstClr val="black"/>
                </a:solidFill>
                <a:latin typeface="Arial"/>
                <a:cs typeface="Arial"/>
                <a:sym typeface="Arial"/>
              </a:rPr>
              <a:t>&amp; Arts </a:t>
            </a:r>
            <a:r>
              <a:rPr lang="en-US" b="1" dirty="0">
                <a:solidFill>
                  <a:prstClr val="black"/>
                </a:solidFill>
                <a:latin typeface="Arial"/>
                <a:cs typeface="Arial"/>
                <a:sym typeface="Arial"/>
              </a:rPr>
              <a:t>Building</a:t>
            </a:r>
            <a:endParaRPr dirty="0">
              <a:solidFill>
                <a:prstClr val="black"/>
              </a:solidFill>
              <a:latin typeface="Trebuchet MS" panose="020B0603020202020204"/>
            </a:endParaRPr>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6183314" y="309564"/>
            <a:ext cx="4208240" cy="605425"/>
          </a:xfrm>
          <a:prstGeom prst="rect">
            <a:avLst/>
          </a:prstGeom>
          <a:noFill/>
          <a:ln>
            <a:noFill/>
          </a:ln>
        </p:spPr>
        <p:txBody>
          <a:bodyPr spcFirstLastPara="1" wrap="square" lIns="96650" tIns="48325" rIns="96650" bIns="48325" anchor="t" anchorCtr="0">
            <a:spAutoFit/>
          </a:bodyPr>
          <a:lstStyle/>
          <a:p>
            <a:pPr algn="r" defTabSz="457200"/>
            <a:r>
              <a:rPr lang="en-US" sz="1700" b="1" dirty="0">
                <a:solidFill>
                  <a:prstClr val="black"/>
                </a:solidFill>
                <a:latin typeface="Arial"/>
                <a:ea typeface="Arial"/>
                <a:cs typeface="Arial"/>
                <a:sym typeface="Arial"/>
              </a:rPr>
              <a:t>LAS POSITAS COLLEGE</a:t>
            </a:r>
            <a:endParaRPr dirty="0">
              <a:solidFill>
                <a:prstClr val="black"/>
              </a:solidFill>
              <a:latin typeface="Trebuchet MS" panose="020B0603020202020204"/>
            </a:endParaRPr>
          </a:p>
          <a:p>
            <a:pPr algn="r" defTabSz="457200"/>
            <a:r>
              <a:rPr lang="en-US" sz="1600" b="1" dirty="0">
                <a:solidFill>
                  <a:prstClr val="black"/>
                </a:solidFill>
                <a:latin typeface="Trebuchet MS" panose="020B0603020202020204"/>
              </a:rPr>
              <a:t>March 1, 2023</a:t>
            </a:r>
            <a:endParaRPr lang="en-US" sz="1600" dirty="0">
              <a:solidFill>
                <a:prstClr val="black"/>
              </a:solidFill>
              <a:latin typeface="Trebuchet MS" panose="020B0603020202020204"/>
            </a:endParaRPr>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1862933"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2016707" y="2817774"/>
            <a:ext cx="7273980" cy="3729357"/>
          </a:xfrm>
          <a:prstGeom prst="rect">
            <a:avLst/>
          </a:prstGeom>
          <a:noFill/>
          <a:ln>
            <a:noFill/>
          </a:ln>
        </p:spPr>
        <p:txBody>
          <a:bodyPr spcFirstLastPara="1" wrap="square" lIns="96650" tIns="48325" rIns="96650" bIns="48325" anchor="t" anchorCtr="0">
            <a:spAutoFit/>
          </a:bodyPr>
          <a:lstStyle/>
          <a:p>
            <a:pPr defTabSz="457200"/>
            <a:r>
              <a:rPr lang="en-US" sz="1300" b="1" dirty="0">
                <a:solidFill>
                  <a:prstClr val="black"/>
                </a:solidFill>
                <a:latin typeface="Arial"/>
                <a:ea typeface="Arial"/>
                <a:cs typeface="Arial"/>
                <a:sym typeface="Arial"/>
              </a:rPr>
              <a:t>Project Team</a:t>
            </a:r>
          </a:p>
          <a:p>
            <a:pPr defTabSz="457200"/>
            <a:r>
              <a:rPr lang="en-US" sz="1200" dirty="0">
                <a:solidFill>
                  <a:prstClr val="black"/>
                </a:solidFill>
                <a:latin typeface="Arial"/>
                <a:ea typeface="Arial"/>
                <a:cs typeface="Arial"/>
                <a:sym typeface="Arial"/>
              </a:rPr>
              <a:t>Architect:  TBD </a:t>
            </a:r>
          </a:p>
          <a:p>
            <a:pPr defTabSz="457200"/>
            <a:r>
              <a:rPr lang="en-US" sz="1200" dirty="0">
                <a:solidFill>
                  <a:prstClr val="black"/>
                </a:solidFill>
                <a:latin typeface="Arial"/>
                <a:ea typeface="Arial"/>
                <a:cs typeface="Arial"/>
                <a:sym typeface="Arial"/>
              </a:rPr>
              <a:t>Construction Manager: TBD</a:t>
            </a:r>
            <a:endParaRPr lang="en-US" sz="1200" dirty="0">
              <a:solidFill>
                <a:prstClr val="black"/>
              </a:solidFill>
              <a:latin typeface="Trebuchet MS" panose="020B0603020202020204"/>
            </a:endParaRPr>
          </a:p>
          <a:p>
            <a:pPr defTabSz="457200"/>
            <a:r>
              <a:rPr lang="en-US" sz="1200" dirty="0">
                <a:solidFill>
                  <a:prstClr val="black"/>
                </a:solidFill>
                <a:latin typeface="Arial"/>
                <a:ea typeface="Arial"/>
                <a:cs typeface="Arial"/>
                <a:sym typeface="Arial"/>
              </a:rPr>
              <a:t>Contractor: TBD</a:t>
            </a:r>
          </a:p>
          <a:p>
            <a:pPr defTabSz="457200"/>
            <a:endParaRPr lang="en-US" sz="800" dirty="0">
              <a:solidFill>
                <a:prstClr val="black"/>
              </a:solidFill>
              <a:latin typeface="Arial"/>
              <a:ea typeface="Arial"/>
              <a:cs typeface="Arial"/>
              <a:sym typeface="Arial"/>
            </a:endParaRPr>
          </a:p>
          <a:p>
            <a:pPr defTabSz="457200"/>
            <a:r>
              <a:rPr lang="en-US" sz="1300" b="1" dirty="0">
                <a:solidFill>
                  <a:prstClr val="black"/>
                </a:solidFill>
                <a:latin typeface="Arial"/>
                <a:cs typeface="Arial"/>
                <a:sym typeface="Arial"/>
              </a:rPr>
              <a:t>Project Description:</a:t>
            </a:r>
          </a:p>
          <a:p>
            <a:pPr defTabSz="457200"/>
            <a:r>
              <a:rPr lang="en-US" sz="1200" dirty="0">
                <a:solidFill>
                  <a:prstClr val="black"/>
                </a:solidFill>
                <a:latin typeface="Arial" panose="020B0604020202020204" pitchFamily="34" charset="0"/>
                <a:cs typeface="Arial" panose="020B0604020202020204" pitchFamily="34" charset="0"/>
              </a:rPr>
              <a:t>The new STEAM Building will be developed in the footprint of the existing B600 and B800 bldgs. and adjacent to the campus boulevard. The New STEAM building will have the following elements and programs will reside in the building. Laboratories and preparation spaces for STEAM related programs, Classrooms, Computer Labs, shared Meeting rooms and workrooms. Faculty offices and Shared Adjunct space. Arts, Media and Photography Programs, Outdoor Garden and Display area. Amphitheater Renovations and Renovation to B1800.  The Demolition of existing buildings 600, 800 and adjacent covered walkways are included in this project. </a:t>
            </a:r>
            <a:endParaRPr lang="en-US" sz="1200" dirty="0">
              <a:solidFill>
                <a:prstClr val="black"/>
              </a:solidFill>
              <a:latin typeface="Arial" panose="020B0604020202020204" pitchFamily="34" charset="0"/>
              <a:ea typeface="Arial"/>
              <a:cs typeface="Arial" panose="020B0604020202020204" pitchFamily="34" charset="0"/>
              <a:sym typeface="Arial"/>
            </a:endParaRPr>
          </a:p>
          <a:p>
            <a:pPr marL="692150" lvl="1" defTabSz="457200"/>
            <a:endParaRPr sz="1200" dirty="0">
              <a:solidFill>
                <a:prstClr val="black"/>
              </a:solidFill>
              <a:latin typeface="Arial" panose="020B0604020202020204" pitchFamily="34" charset="0"/>
              <a:ea typeface="Arial"/>
              <a:cs typeface="Arial" panose="020B0604020202020204" pitchFamily="34" charset="0"/>
              <a:sym typeface="Arial"/>
            </a:endParaRPr>
          </a:p>
          <a:p>
            <a:pPr defTabSz="457200">
              <a:buClr>
                <a:prstClr val="black"/>
              </a:buClr>
              <a:buSzPts val="1300"/>
            </a:pPr>
            <a:r>
              <a:rPr lang="en-US" sz="1300" b="1" dirty="0">
                <a:solidFill>
                  <a:prstClr val="black"/>
                </a:solidFill>
                <a:latin typeface="Arial"/>
                <a:ea typeface="Arial"/>
                <a:cs typeface="Arial"/>
                <a:sym typeface="Arial"/>
              </a:rPr>
              <a:t>Project Update</a:t>
            </a:r>
            <a:r>
              <a:rPr lang="en-US" sz="1300" dirty="0">
                <a:solidFill>
                  <a:prstClr val="black"/>
                </a:solidFill>
                <a:latin typeface="Arial"/>
                <a:ea typeface="Arial"/>
                <a:cs typeface="Arial"/>
                <a:sym typeface="Arial"/>
              </a:rPr>
              <a:t>:</a:t>
            </a:r>
            <a:endParaRPr dirty="0">
              <a:solidFill>
                <a:prstClr val="black"/>
              </a:solidFill>
              <a:latin typeface="Trebuchet MS" panose="020B0603020202020204"/>
            </a:endParaRPr>
          </a:p>
          <a:p>
            <a:pPr marL="171450" indent="-171450" defTabSz="457200">
              <a:buFont typeface="Arial" panose="020B0604020202020204" pitchFamily="34" charset="0"/>
              <a:buChar char="•"/>
            </a:pPr>
            <a:r>
              <a:rPr lang="en-US" sz="1200" dirty="0">
                <a:solidFill>
                  <a:prstClr val="black"/>
                </a:solidFill>
                <a:latin typeface="Arial"/>
                <a:cs typeface="Arial"/>
              </a:rPr>
              <a:t>RFP for Design services was issued on 2/2/23. </a:t>
            </a:r>
          </a:p>
          <a:p>
            <a:pPr marL="171450" indent="-171450" defTabSz="457200">
              <a:buFont typeface="Arial" panose="020B0604020202020204" pitchFamily="34" charset="0"/>
              <a:buChar char="•"/>
            </a:pPr>
            <a:r>
              <a:rPr lang="en-US" sz="1200" dirty="0">
                <a:solidFill>
                  <a:prstClr val="black"/>
                </a:solidFill>
                <a:latin typeface="Arial"/>
                <a:cs typeface="Arial"/>
              </a:rPr>
              <a:t>Interviews for design services will take place on 3/24/23.</a:t>
            </a:r>
          </a:p>
          <a:p>
            <a:pPr marL="171450" indent="-171450" defTabSz="457200">
              <a:buFont typeface="Arial" panose="020B0604020202020204" pitchFamily="34" charset="0"/>
              <a:buChar char="•"/>
            </a:pPr>
            <a:r>
              <a:rPr lang="en-US" sz="1200" dirty="0">
                <a:solidFill>
                  <a:prstClr val="black"/>
                </a:solidFill>
                <a:latin typeface="Arial"/>
                <a:cs typeface="Arial"/>
              </a:rPr>
              <a:t>Anticipated board approval at the April 2023 Board Meeting.</a:t>
            </a:r>
          </a:p>
          <a:p>
            <a:pPr defTabSz="457200">
              <a:buClr>
                <a:prstClr val="black"/>
              </a:buClr>
              <a:buSzPts val="1300"/>
            </a:pPr>
            <a:endParaRPr lang="en-US" sz="800" b="1" dirty="0">
              <a:solidFill>
                <a:prstClr val="black"/>
              </a:solidFill>
              <a:latin typeface="Arial"/>
              <a:ea typeface="Arial"/>
              <a:cs typeface="Arial"/>
              <a:sym typeface="Arial"/>
            </a:endParaRPr>
          </a:p>
          <a:p>
            <a:pPr defTabSz="457200">
              <a:buClr>
                <a:prstClr val="black"/>
              </a:buClr>
              <a:buSzPts val="1300"/>
            </a:pPr>
            <a:r>
              <a:rPr lang="en-US" sz="1300" b="1" dirty="0">
                <a:solidFill>
                  <a:prstClr val="black"/>
                </a:solidFill>
                <a:latin typeface="Arial"/>
                <a:ea typeface="Arial"/>
                <a:cs typeface="Arial"/>
                <a:sym typeface="Arial"/>
              </a:rPr>
              <a:t>Occupancy: </a:t>
            </a:r>
            <a:r>
              <a:rPr lang="en-US" sz="1300" dirty="0">
                <a:solidFill>
                  <a:prstClr val="black"/>
                </a:solidFill>
                <a:latin typeface="Arial"/>
                <a:ea typeface="Arial"/>
                <a:cs typeface="Arial"/>
                <a:sym typeface="Arial"/>
              </a:rPr>
              <a:t>Fall/Winter 2026</a:t>
            </a:r>
            <a:endParaRPr sz="1200"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1F73FC5-1E8C-4DF6-A236-87E13B9F5CD7}"/>
              </a:ext>
            </a:extLst>
          </p:cNvPr>
          <p:cNvPicPr>
            <a:picLocks noChangeAspect="1"/>
          </p:cNvPicPr>
          <p:nvPr/>
        </p:nvPicPr>
        <p:blipFill>
          <a:blip r:embed="rId2"/>
          <a:stretch>
            <a:fillRect/>
          </a:stretch>
        </p:blipFill>
        <p:spPr>
          <a:xfrm>
            <a:off x="4225872" y="1093748"/>
            <a:ext cx="4711484" cy="2770496"/>
          </a:xfrm>
          <a:prstGeom prst="rect">
            <a:avLst/>
          </a:prstGeom>
        </p:spPr>
      </p:pic>
    </p:spTree>
    <p:extLst>
      <p:ext uri="{BB962C8B-B14F-4D97-AF65-F5344CB8AC3E}">
        <p14:creationId xmlns:p14="http://schemas.microsoft.com/office/powerpoint/2010/main" val="4288542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680322" y="2874604"/>
            <a:ext cx="8144134" cy="1373070"/>
          </a:xfrm>
        </p:spPr>
        <p:txBody>
          <a:bodyPr/>
          <a:lstStyle/>
          <a:p>
            <a:r>
              <a:rPr lang="en-US" dirty="0" smtClean="0"/>
              <a:t>My Portal </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pPr lvl="0"/>
            <a:r>
              <a:rPr lang="en-US" sz="3200" dirty="0"/>
              <a:t>Kristen </a:t>
            </a:r>
            <a:r>
              <a:rPr lang="en-US" sz="3200" dirty="0" smtClean="0"/>
              <a:t>Whittaker</a:t>
            </a:r>
          </a:p>
          <a:p>
            <a:pPr lvl="0"/>
            <a:r>
              <a:rPr lang="en-US" sz="3200" dirty="0" smtClean="0"/>
              <a:t> </a:t>
            </a:r>
            <a:r>
              <a:rPr lang="en-US" sz="2400" dirty="0"/>
              <a:t>Application Services Manager</a:t>
            </a:r>
            <a:endParaRPr lang="en-US" dirty="0"/>
          </a:p>
          <a:p>
            <a:endParaRPr lang="en-US" dirty="0"/>
          </a:p>
        </p:txBody>
      </p:sp>
    </p:spTree>
    <p:extLst>
      <p:ext uri="{BB962C8B-B14F-4D97-AF65-F5344CB8AC3E}">
        <p14:creationId xmlns:p14="http://schemas.microsoft.com/office/powerpoint/2010/main" val="267688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680322" y="2874604"/>
            <a:ext cx="8144134" cy="1373070"/>
          </a:xfrm>
        </p:spPr>
        <p:txBody>
          <a:bodyPr/>
          <a:lstStyle/>
          <a:p>
            <a:r>
              <a:rPr lang="en-US" sz="3200" dirty="0" smtClean="0"/>
              <a:t>College-Going Rates of Students from Dublin, Pleasanton, and Livermore Unified School Districts</a:t>
            </a:r>
            <a:endParaRPr lang="en-US" sz="3200" dirty="0"/>
          </a:p>
        </p:txBody>
      </p:sp>
      <p:sp>
        <p:nvSpPr>
          <p:cNvPr id="3" name="Subtitle 2"/>
          <p:cNvSpPr>
            <a:spLocks noGrp="1"/>
          </p:cNvSpPr>
          <p:nvPr>
            <p:ph type="subTitle" idx="1"/>
          </p:nvPr>
        </p:nvSpPr>
        <p:spPr>
          <a:xfrm>
            <a:off x="0" y="4394039"/>
            <a:ext cx="8936182" cy="1682565"/>
          </a:xfrm>
        </p:spPr>
        <p:txBody>
          <a:bodyPr>
            <a:normAutofit/>
          </a:bodyPr>
          <a:lstStyle/>
          <a:p>
            <a:r>
              <a:rPr lang="en-US" sz="3200" dirty="0" smtClean="0"/>
              <a:t>Rajinder Samra</a:t>
            </a:r>
            <a:endParaRPr lang="en-US" sz="3200" dirty="0"/>
          </a:p>
          <a:p>
            <a:r>
              <a:rPr lang="en-US" sz="2400" dirty="0" smtClean="0"/>
              <a:t>Director of Research, Planning and Institutional Effectiveness</a:t>
            </a:r>
            <a:endParaRPr lang="en-US" sz="2400" dirty="0"/>
          </a:p>
        </p:txBody>
      </p:sp>
    </p:spTree>
    <p:extLst>
      <p:ext uri="{BB962C8B-B14F-4D97-AF65-F5344CB8AC3E}">
        <p14:creationId xmlns:p14="http://schemas.microsoft.com/office/powerpoint/2010/main" val="2898254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College Updates</a:t>
            </a:r>
          </a:p>
        </p:txBody>
      </p:sp>
      <p:sp>
        <p:nvSpPr>
          <p:cNvPr id="3" name="Content Placeholder 2"/>
          <p:cNvSpPr>
            <a:spLocks noGrp="1"/>
          </p:cNvSpPr>
          <p:nvPr>
            <p:ph idx="1"/>
          </p:nvPr>
        </p:nvSpPr>
        <p:spPr>
          <a:xfrm>
            <a:off x="302950" y="2092129"/>
            <a:ext cx="11068861" cy="4663234"/>
          </a:xfrm>
        </p:spPr>
        <p:txBody>
          <a:bodyPr>
            <a:normAutofit/>
          </a:bodyPr>
          <a:lstStyle/>
          <a:p>
            <a:pPr marL="0" indent="0">
              <a:buNone/>
            </a:pPr>
            <a:r>
              <a:rPr lang="en-US" b="1" u="sng" dirty="0" smtClean="0"/>
              <a:t>Town Meetings</a:t>
            </a:r>
            <a:endParaRPr lang="en-US" b="1" u="sng" dirty="0"/>
          </a:p>
          <a:p>
            <a:pPr marL="0" indent="0">
              <a:buNone/>
            </a:pPr>
            <a:endParaRPr lang="en-US" sz="1600" b="1" dirty="0"/>
          </a:p>
          <a:p>
            <a:r>
              <a:rPr lang="en-US" dirty="0" smtClean="0"/>
              <a:t>Last Town Meeting in which there will be a live stream</a:t>
            </a:r>
          </a:p>
          <a:p>
            <a:endParaRPr lang="en-US" dirty="0" smtClean="0"/>
          </a:p>
          <a:p>
            <a:r>
              <a:rPr lang="en-US" dirty="0" smtClean="0"/>
              <a:t>May Town Meeting is all about awards and recognitions </a:t>
            </a:r>
          </a:p>
          <a:p>
            <a:pPr lvl="1"/>
            <a:r>
              <a:rPr lang="en-US" dirty="0" smtClean="0"/>
              <a:t>In-person, with no streaming option </a:t>
            </a:r>
          </a:p>
          <a:p>
            <a:pPr lvl="1"/>
            <a:r>
              <a:rPr lang="en-US" dirty="0" smtClean="0"/>
              <a:t>an event and an opportunity to celebrate our colleagues</a:t>
            </a:r>
          </a:p>
          <a:p>
            <a:endParaRPr lang="en-US" dirty="0"/>
          </a:p>
          <a:p>
            <a:r>
              <a:rPr lang="en-US" dirty="0" smtClean="0"/>
              <a:t>Town Meetings for 2023-24 will be held in-person</a:t>
            </a:r>
          </a:p>
          <a:p>
            <a:pPr lvl="1"/>
            <a:r>
              <a:rPr lang="en-US" dirty="0"/>
              <a:t>w</a:t>
            </a:r>
            <a:r>
              <a:rPr lang="en-US" dirty="0" smtClean="0"/>
              <a:t>ill be recorded and made available for viewing following each meeting</a:t>
            </a:r>
            <a:endParaRPr lang="en-US" dirty="0"/>
          </a:p>
        </p:txBody>
      </p:sp>
      <p:pic>
        <p:nvPicPr>
          <p:cNvPr id="4" name="Picture 3"/>
          <p:cNvPicPr>
            <a:picLocks noChangeAspect="1"/>
          </p:cNvPicPr>
          <p:nvPr/>
        </p:nvPicPr>
        <p:blipFill>
          <a:blip r:embed="rId2"/>
          <a:stretch>
            <a:fillRect/>
          </a:stretch>
        </p:blipFill>
        <p:spPr>
          <a:xfrm>
            <a:off x="10870281" y="742887"/>
            <a:ext cx="1133954" cy="1091279"/>
          </a:xfrm>
          <a:prstGeom prst="rect">
            <a:avLst/>
          </a:prstGeom>
        </p:spPr>
      </p:pic>
    </p:spTree>
    <p:extLst>
      <p:ext uri="{BB962C8B-B14F-4D97-AF65-F5344CB8AC3E}">
        <p14:creationId xmlns:p14="http://schemas.microsoft.com/office/powerpoint/2010/main" val="2793485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3754" y="1112988"/>
            <a:ext cx="8886305" cy="2595804"/>
          </a:xfrm>
        </p:spPr>
        <p:txBody>
          <a:bodyPr>
            <a:normAutofit fontScale="90000"/>
          </a:bodyPr>
          <a:lstStyle/>
          <a:p>
            <a:pPr algn="ctr">
              <a:lnSpc>
                <a:spcPct val="100000"/>
              </a:lnSpc>
              <a:spcAft>
                <a:spcPts val="1200"/>
              </a:spcAft>
            </a:pPr>
            <a:r>
              <a:rPr lang="en-US" sz="4900" b="1" dirty="0">
                <a:solidFill>
                  <a:schemeClr val="tx1"/>
                </a:solidFill>
              </a:rPr>
              <a:t>College-Going Rates of Students From </a:t>
            </a:r>
            <a:br>
              <a:rPr lang="en-US" sz="4900" b="1" dirty="0">
                <a:solidFill>
                  <a:schemeClr val="tx1"/>
                </a:solidFill>
              </a:rPr>
            </a:br>
            <a:r>
              <a:rPr lang="en-US" sz="4900" b="1" dirty="0">
                <a:solidFill>
                  <a:schemeClr val="tx1"/>
                </a:solidFill>
              </a:rPr>
              <a:t>Dublin, Pleasanton, and Livermore </a:t>
            </a:r>
            <a:br>
              <a:rPr lang="en-US" sz="4900" b="1" dirty="0">
                <a:solidFill>
                  <a:schemeClr val="tx1"/>
                </a:solidFill>
              </a:rPr>
            </a:br>
            <a:r>
              <a:rPr lang="en-US" sz="4900" b="1" dirty="0">
                <a:solidFill>
                  <a:schemeClr val="tx1"/>
                </a:solidFill>
              </a:rPr>
              <a:t>Unified School Districts</a:t>
            </a:r>
            <a:r>
              <a:rPr lang="en-US" sz="4500" b="1" dirty="0">
                <a:solidFill>
                  <a:schemeClr val="tx1"/>
                </a:solidFill>
              </a:rPr>
              <a:t/>
            </a:r>
            <a:br>
              <a:rPr lang="en-US" sz="4500" b="1" dirty="0">
                <a:solidFill>
                  <a:schemeClr val="tx1"/>
                </a:solidFill>
              </a:rPr>
            </a:br>
            <a:endParaRPr lang="en-US" sz="4500" dirty="0">
              <a:solidFill>
                <a:schemeClr val="tx1"/>
              </a:solidFill>
            </a:endParaRPr>
          </a:p>
        </p:txBody>
      </p:sp>
      <p:sp>
        <p:nvSpPr>
          <p:cNvPr id="3" name="Subtitle 2"/>
          <p:cNvSpPr>
            <a:spLocks noGrp="1"/>
          </p:cNvSpPr>
          <p:nvPr>
            <p:ph type="subTitle" idx="1"/>
          </p:nvPr>
        </p:nvSpPr>
        <p:spPr>
          <a:xfrm>
            <a:off x="2484305" y="4430486"/>
            <a:ext cx="7315200" cy="1797321"/>
          </a:xfrm>
        </p:spPr>
        <p:txBody>
          <a:bodyPr>
            <a:noAutofit/>
          </a:bodyPr>
          <a:lstStyle/>
          <a:p>
            <a:pPr algn="ctr">
              <a:lnSpc>
                <a:spcPct val="100000"/>
              </a:lnSpc>
              <a:spcBef>
                <a:spcPts val="0"/>
              </a:spcBef>
              <a:spcAft>
                <a:spcPts val="0"/>
              </a:spcAft>
            </a:pPr>
            <a:r>
              <a:rPr lang="en-US" sz="1800" b="1" dirty="0">
                <a:solidFill>
                  <a:schemeClr val="tx1"/>
                </a:solidFill>
                <a:latin typeface="+mn-lt"/>
              </a:rPr>
              <a:t>Presenter: Rajinder S. Samra</a:t>
            </a:r>
          </a:p>
          <a:p>
            <a:pPr algn="ctr">
              <a:lnSpc>
                <a:spcPct val="100000"/>
              </a:lnSpc>
              <a:spcBef>
                <a:spcPts val="0"/>
              </a:spcBef>
              <a:spcAft>
                <a:spcPts val="0"/>
              </a:spcAft>
            </a:pPr>
            <a:r>
              <a:rPr lang="en-US" sz="1400" b="1" dirty="0">
                <a:solidFill>
                  <a:schemeClr val="tx1"/>
                </a:solidFill>
                <a:latin typeface="+mn-lt"/>
              </a:rPr>
              <a:t>Director of research, planning, and institutional effectiveness</a:t>
            </a:r>
          </a:p>
          <a:p>
            <a:pPr algn="ctr">
              <a:lnSpc>
                <a:spcPct val="125000"/>
              </a:lnSpc>
              <a:spcBef>
                <a:spcPts val="0"/>
              </a:spcBef>
              <a:spcAft>
                <a:spcPts val="0"/>
              </a:spcAft>
            </a:pPr>
            <a:endParaRPr lang="en-US" sz="1800" b="1" dirty="0">
              <a:solidFill>
                <a:schemeClr val="tx1">
                  <a:lumMod val="50000"/>
                  <a:lumOff val="50000"/>
                </a:schemeClr>
              </a:solidFill>
              <a:latin typeface="+mn-lt"/>
            </a:endParaRPr>
          </a:p>
          <a:p>
            <a:pPr algn="ctr">
              <a:lnSpc>
                <a:spcPct val="125000"/>
              </a:lnSpc>
              <a:spcBef>
                <a:spcPts val="0"/>
              </a:spcBef>
              <a:spcAft>
                <a:spcPts val="0"/>
              </a:spcAft>
            </a:pPr>
            <a:r>
              <a:rPr lang="en-US" sz="1800" b="1" dirty="0">
                <a:solidFill>
                  <a:schemeClr val="tx1">
                    <a:lumMod val="50000"/>
                    <a:lumOff val="50000"/>
                  </a:schemeClr>
                </a:solidFill>
                <a:latin typeface="+mn-lt"/>
              </a:rPr>
              <a:t>march 1, 2023</a:t>
            </a:r>
          </a:p>
          <a:p>
            <a:pPr algn="ctr">
              <a:lnSpc>
                <a:spcPct val="125000"/>
              </a:lnSpc>
              <a:spcBef>
                <a:spcPts val="0"/>
              </a:spcBef>
              <a:spcAft>
                <a:spcPts val="0"/>
              </a:spcAft>
            </a:pPr>
            <a:r>
              <a:rPr lang="en-US" sz="1400" cap="none" dirty="0">
                <a:solidFill>
                  <a:schemeClr val="tx1">
                    <a:lumMod val="50000"/>
                    <a:lumOff val="50000"/>
                  </a:schemeClr>
                </a:solidFill>
                <a:latin typeface="+mn-lt"/>
              </a:rPr>
              <a:t>Las Positas College’s Town Meeting</a:t>
            </a:r>
          </a:p>
        </p:txBody>
      </p:sp>
    </p:spTree>
    <p:extLst>
      <p:ext uri="{BB962C8B-B14F-4D97-AF65-F5344CB8AC3E}">
        <p14:creationId xmlns:p14="http://schemas.microsoft.com/office/powerpoint/2010/main" val="36375917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62E5C-CBCF-44DC-BF15-E11CD532D9D4}"/>
              </a:ext>
            </a:extLst>
          </p:cNvPr>
          <p:cNvSpPr txBox="1"/>
          <p:nvPr/>
        </p:nvSpPr>
        <p:spPr>
          <a:xfrm>
            <a:off x="3324570" y="2761143"/>
            <a:ext cx="5658536" cy="646331"/>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600" dirty="0">
                <a:solidFill>
                  <a:prstClr val="black">
                    <a:lumMod val="65000"/>
                    <a:lumOff val="35000"/>
                  </a:prstClr>
                </a:solidFill>
                <a:latin typeface="Calibri" panose="020F0502020204030204"/>
              </a:rPr>
              <a:t>Dublin Unified School District</a:t>
            </a:r>
          </a:p>
        </p:txBody>
      </p:sp>
    </p:spTree>
    <p:extLst>
      <p:ext uri="{BB962C8B-B14F-4D97-AF65-F5344CB8AC3E}">
        <p14:creationId xmlns:p14="http://schemas.microsoft.com/office/powerpoint/2010/main" val="100165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nvPr>
        </p:nvGraphicFramePr>
        <p:xfrm>
          <a:off x="1628776" y="885826"/>
          <a:ext cx="8705851" cy="5172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5C62E5C-CBCF-44DC-BF15-E11CD532D9D4}"/>
              </a:ext>
            </a:extLst>
          </p:cNvPr>
          <p:cNvSpPr txBox="1"/>
          <p:nvPr/>
        </p:nvSpPr>
        <p:spPr>
          <a:xfrm>
            <a:off x="1973552" y="283949"/>
            <a:ext cx="8016297" cy="830997"/>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400" dirty="0">
                <a:solidFill>
                  <a:prstClr val="black">
                    <a:lumMod val="65000"/>
                    <a:lumOff val="35000"/>
                  </a:prstClr>
                </a:solidFill>
                <a:latin typeface="Calibri" panose="020F0502020204030204"/>
              </a:rPr>
              <a:t>2019-20 College Going Rates of </a:t>
            </a:r>
            <a:r>
              <a:rPr lang="en-US" sz="2400" b="1" u="sng" dirty="0">
                <a:solidFill>
                  <a:prstClr val="black">
                    <a:lumMod val="65000"/>
                    <a:lumOff val="35000"/>
                  </a:prstClr>
                </a:solidFill>
                <a:latin typeface="Calibri" panose="020F0502020204030204"/>
              </a:rPr>
              <a:t>Dublin</a:t>
            </a:r>
            <a:r>
              <a:rPr lang="en-US" sz="2400" dirty="0">
                <a:solidFill>
                  <a:prstClr val="black">
                    <a:lumMod val="65000"/>
                    <a:lumOff val="35000"/>
                  </a:prstClr>
                </a:solidFill>
                <a:latin typeface="Calibri" panose="020F0502020204030204"/>
              </a:rPr>
              <a:t> Unified School District </a:t>
            </a:r>
          </a:p>
          <a:p>
            <a:pPr algn="ctr">
              <a:defRPr sz="1400" b="0" i="0" u="none" strike="noStrike" kern="1200" spc="0" baseline="0">
                <a:solidFill>
                  <a:prstClr val="black">
                    <a:lumMod val="65000"/>
                    <a:lumOff val="35000"/>
                  </a:prstClr>
                </a:solidFill>
                <a:latin typeface="+mn-lt"/>
                <a:ea typeface="+mn-ea"/>
                <a:cs typeface="+mn-cs"/>
              </a:defRPr>
            </a:pPr>
            <a:r>
              <a:rPr lang="en-US" sz="2400" dirty="0">
                <a:solidFill>
                  <a:prstClr val="black">
                    <a:lumMod val="65000"/>
                    <a:lumOff val="35000"/>
                  </a:prstClr>
                </a:solidFill>
                <a:latin typeface="Calibri" panose="020F0502020204030204"/>
              </a:rPr>
              <a:t>by Race/Ethnicity and Institution Type</a:t>
            </a:r>
          </a:p>
        </p:txBody>
      </p:sp>
      <p:sp>
        <p:nvSpPr>
          <p:cNvPr id="5" name="TextBox 4"/>
          <p:cNvSpPr txBox="1"/>
          <p:nvPr/>
        </p:nvSpPr>
        <p:spPr>
          <a:xfrm>
            <a:off x="3144982" y="5844020"/>
            <a:ext cx="748146" cy="307777"/>
          </a:xfrm>
          <a:prstGeom prst="rect">
            <a:avLst/>
          </a:prstGeom>
          <a:noFill/>
        </p:spPr>
        <p:txBody>
          <a:bodyPr wrap="square" rtlCol="0">
            <a:spAutoFit/>
          </a:bodyPr>
          <a:lstStyle/>
          <a:p>
            <a:r>
              <a:rPr lang="en-US" sz="1400" dirty="0">
                <a:solidFill>
                  <a:prstClr val="black"/>
                </a:solidFill>
                <a:latin typeface="Calibri" panose="020F0502020204030204"/>
              </a:rPr>
              <a:t>N = 746</a:t>
            </a:r>
          </a:p>
        </p:txBody>
      </p:sp>
      <p:sp>
        <p:nvSpPr>
          <p:cNvPr id="6" name="TextBox 5"/>
          <p:cNvSpPr txBox="1"/>
          <p:nvPr/>
        </p:nvSpPr>
        <p:spPr>
          <a:xfrm>
            <a:off x="4093951" y="5839683"/>
            <a:ext cx="728749" cy="307777"/>
          </a:xfrm>
          <a:prstGeom prst="rect">
            <a:avLst/>
          </a:prstGeom>
          <a:noFill/>
        </p:spPr>
        <p:txBody>
          <a:bodyPr wrap="square" rtlCol="0">
            <a:spAutoFit/>
          </a:bodyPr>
          <a:lstStyle/>
          <a:p>
            <a:r>
              <a:rPr lang="en-US" sz="1400" dirty="0">
                <a:solidFill>
                  <a:prstClr val="black"/>
                </a:solidFill>
                <a:latin typeface="Calibri" panose="020F0502020204030204"/>
              </a:rPr>
              <a:t>N = 42</a:t>
            </a:r>
          </a:p>
        </p:txBody>
      </p:sp>
      <p:sp>
        <p:nvSpPr>
          <p:cNvPr id="7" name="TextBox 6"/>
          <p:cNvSpPr txBox="1"/>
          <p:nvPr/>
        </p:nvSpPr>
        <p:spPr>
          <a:xfrm>
            <a:off x="5046415" y="5839683"/>
            <a:ext cx="750916" cy="307777"/>
          </a:xfrm>
          <a:prstGeom prst="rect">
            <a:avLst/>
          </a:prstGeom>
          <a:noFill/>
        </p:spPr>
        <p:txBody>
          <a:bodyPr wrap="square" rtlCol="0">
            <a:spAutoFit/>
          </a:bodyPr>
          <a:lstStyle/>
          <a:p>
            <a:r>
              <a:rPr lang="en-US" sz="1400" dirty="0">
                <a:solidFill>
                  <a:prstClr val="black"/>
                </a:solidFill>
                <a:latin typeface="Calibri" panose="020F0502020204030204"/>
              </a:rPr>
              <a:t>N = 313</a:t>
            </a:r>
          </a:p>
        </p:txBody>
      </p:sp>
      <p:sp>
        <p:nvSpPr>
          <p:cNvPr id="8" name="TextBox 7"/>
          <p:cNvSpPr txBox="1"/>
          <p:nvPr/>
        </p:nvSpPr>
        <p:spPr>
          <a:xfrm>
            <a:off x="6051790" y="5839682"/>
            <a:ext cx="750916" cy="307777"/>
          </a:xfrm>
          <a:prstGeom prst="rect">
            <a:avLst/>
          </a:prstGeom>
          <a:noFill/>
        </p:spPr>
        <p:txBody>
          <a:bodyPr wrap="square" rtlCol="0">
            <a:spAutoFit/>
          </a:bodyPr>
          <a:lstStyle/>
          <a:p>
            <a:r>
              <a:rPr lang="en-US" sz="1400" dirty="0">
                <a:solidFill>
                  <a:prstClr val="black"/>
                </a:solidFill>
                <a:latin typeface="Calibri" panose="020F0502020204030204"/>
              </a:rPr>
              <a:t>N = 45</a:t>
            </a:r>
          </a:p>
        </p:txBody>
      </p:sp>
      <p:sp>
        <p:nvSpPr>
          <p:cNvPr id="9" name="TextBox 8"/>
          <p:cNvSpPr txBox="1"/>
          <p:nvPr/>
        </p:nvSpPr>
        <p:spPr>
          <a:xfrm>
            <a:off x="7021518" y="5839681"/>
            <a:ext cx="750916" cy="307777"/>
          </a:xfrm>
          <a:prstGeom prst="rect">
            <a:avLst/>
          </a:prstGeom>
          <a:noFill/>
        </p:spPr>
        <p:txBody>
          <a:bodyPr wrap="square" rtlCol="0">
            <a:spAutoFit/>
          </a:bodyPr>
          <a:lstStyle/>
          <a:p>
            <a:r>
              <a:rPr lang="en-US" sz="1400" dirty="0">
                <a:solidFill>
                  <a:prstClr val="black"/>
                </a:solidFill>
                <a:latin typeface="Calibri" panose="020F0502020204030204"/>
              </a:rPr>
              <a:t>N = 97</a:t>
            </a:r>
          </a:p>
        </p:txBody>
      </p:sp>
      <p:sp>
        <p:nvSpPr>
          <p:cNvPr id="10" name="TextBox 9"/>
          <p:cNvSpPr txBox="1"/>
          <p:nvPr/>
        </p:nvSpPr>
        <p:spPr>
          <a:xfrm>
            <a:off x="7962385" y="5840536"/>
            <a:ext cx="750916" cy="307777"/>
          </a:xfrm>
          <a:prstGeom prst="rect">
            <a:avLst/>
          </a:prstGeom>
          <a:noFill/>
        </p:spPr>
        <p:txBody>
          <a:bodyPr wrap="square" rtlCol="0">
            <a:spAutoFit/>
          </a:bodyPr>
          <a:lstStyle/>
          <a:p>
            <a:r>
              <a:rPr lang="en-US" sz="1400" dirty="0">
                <a:solidFill>
                  <a:prstClr val="black"/>
                </a:solidFill>
                <a:latin typeface="Calibri" panose="020F0502020204030204"/>
              </a:rPr>
              <a:t>N = 185</a:t>
            </a:r>
          </a:p>
        </p:txBody>
      </p:sp>
      <p:sp>
        <p:nvSpPr>
          <p:cNvPr id="11" name="TextBox 10"/>
          <p:cNvSpPr txBox="1"/>
          <p:nvPr/>
        </p:nvSpPr>
        <p:spPr>
          <a:xfrm>
            <a:off x="8996621" y="5850061"/>
            <a:ext cx="750916" cy="307777"/>
          </a:xfrm>
          <a:prstGeom prst="rect">
            <a:avLst/>
          </a:prstGeom>
          <a:noFill/>
        </p:spPr>
        <p:txBody>
          <a:bodyPr wrap="square" rtlCol="0">
            <a:spAutoFit/>
          </a:bodyPr>
          <a:lstStyle/>
          <a:p>
            <a:r>
              <a:rPr lang="en-US" sz="1400" dirty="0">
                <a:solidFill>
                  <a:prstClr val="black"/>
                </a:solidFill>
                <a:latin typeface="Calibri" panose="020F0502020204030204"/>
              </a:rPr>
              <a:t>N = 62</a:t>
            </a:r>
          </a:p>
        </p:txBody>
      </p:sp>
      <p:sp>
        <p:nvSpPr>
          <p:cNvPr id="13" name="TextBox 12"/>
          <p:cNvSpPr txBox="1"/>
          <p:nvPr/>
        </p:nvSpPr>
        <p:spPr>
          <a:xfrm>
            <a:off x="7736364" y="6057901"/>
            <a:ext cx="2931636" cy="276999"/>
          </a:xfrm>
          <a:prstGeom prst="rect">
            <a:avLst/>
          </a:prstGeom>
          <a:noFill/>
        </p:spPr>
        <p:txBody>
          <a:bodyPr wrap="none" rtlCol="0">
            <a:spAutoFit/>
          </a:bodyPr>
          <a:lstStyle/>
          <a:p>
            <a:r>
              <a:rPr lang="en-US" sz="1200" dirty="0">
                <a:solidFill>
                  <a:prstClr val="black"/>
                </a:solidFill>
                <a:latin typeface="Calibri" panose="020F0502020204030204"/>
              </a:rPr>
              <a:t>Source: California Department of Education.</a:t>
            </a:r>
          </a:p>
        </p:txBody>
      </p:sp>
    </p:spTree>
    <p:extLst>
      <p:ext uri="{BB962C8B-B14F-4D97-AF65-F5344CB8AC3E}">
        <p14:creationId xmlns:p14="http://schemas.microsoft.com/office/powerpoint/2010/main" val="27929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fade">
                                      <p:cBhvr>
                                        <p:cTn id="7" dur="500"/>
                                        <p:tgtEl>
                                          <p:spTgt spid="12">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fade">
                                      <p:cBhvr>
                                        <p:cTn id="12" dur="500"/>
                                        <p:tgtEl>
                                          <p:spTgt spid="12">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fade">
                                      <p:cBhvr>
                                        <p:cTn id="17" dur="500"/>
                                        <p:tgtEl>
                                          <p:spTgt spid="12">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graphicEl>
                                              <a:chart seriesIdx="3" categoryIdx="-4" bldStep="series"/>
                                            </p:graphicEl>
                                          </p:spTgt>
                                        </p:tgtEl>
                                        <p:attrNameLst>
                                          <p:attrName>style.visibility</p:attrName>
                                        </p:attrNameLst>
                                      </p:cBhvr>
                                      <p:to>
                                        <p:strVal val="visible"/>
                                      </p:to>
                                    </p:set>
                                    <p:animEffect transition="in" filter="fade">
                                      <p:cBhvr>
                                        <p:cTn id="22" dur="500"/>
                                        <p:tgtEl>
                                          <p:spTgt spid="12">
                                            <p:graphicEl>
                                              <a:chart seriesIdx="3"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graphicEl>
                                              <a:chart seriesIdx="4" categoryIdx="-4" bldStep="series"/>
                                            </p:graphicEl>
                                          </p:spTgt>
                                        </p:tgtEl>
                                        <p:attrNameLst>
                                          <p:attrName>style.visibility</p:attrName>
                                        </p:attrNameLst>
                                      </p:cBhvr>
                                      <p:to>
                                        <p:strVal val="visible"/>
                                      </p:to>
                                    </p:set>
                                    <p:animEffect transition="in" filter="fade">
                                      <p:cBhvr>
                                        <p:cTn id="27" dur="500"/>
                                        <p:tgtEl>
                                          <p:spTgt spid="12">
                                            <p:graphicEl>
                                              <a:chart seriesIdx="4"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graphicEl>
                                              <a:chart seriesIdx="5" categoryIdx="-4" bldStep="series"/>
                                            </p:graphicEl>
                                          </p:spTgt>
                                        </p:tgtEl>
                                        <p:attrNameLst>
                                          <p:attrName>style.visibility</p:attrName>
                                        </p:attrNameLst>
                                      </p:cBhvr>
                                      <p:to>
                                        <p:strVal val="visible"/>
                                      </p:to>
                                    </p:set>
                                    <p:animEffect transition="in" filter="fade">
                                      <p:cBhvr>
                                        <p:cTn id="32" dur="500"/>
                                        <p:tgtEl>
                                          <p:spTgt spid="12">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62E5C-CBCF-44DC-BF15-E11CD532D9D4}"/>
              </a:ext>
            </a:extLst>
          </p:cNvPr>
          <p:cNvSpPr txBox="1"/>
          <p:nvPr/>
        </p:nvSpPr>
        <p:spPr>
          <a:xfrm>
            <a:off x="2947815" y="2744518"/>
            <a:ext cx="6611554" cy="646331"/>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600" dirty="0">
                <a:solidFill>
                  <a:prstClr val="black">
                    <a:lumMod val="65000"/>
                    <a:lumOff val="35000"/>
                  </a:prstClr>
                </a:solidFill>
                <a:latin typeface="Calibri" panose="020F0502020204030204"/>
              </a:rPr>
              <a:t>Pleasanton Unified School District</a:t>
            </a:r>
          </a:p>
        </p:txBody>
      </p:sp>
    </p:spTree>
    <p:extLst>
      <p:ext uri="{BB962C8B-B14F-4D97-AF65-F5344CB8AC3E}">
        <p14:creationId xmlns:p14="http://schemas.microsoft.com/office/powerpoint/2010/main" val="19986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nvPr>
        </p:nvGraphicFramePr>
        <p:xfrm>
          <a:off x="1628776" y="885826"/>
          <a:ext cx="8705851" cy="5172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5C62E5C-CBCF-44DC-BF15-E11CD532D9D4}"/>
              </a:ext>
            </a:extLst>
          </p:cNvPr>
          <p:cNvSpPr txBox="1"/>
          <p:nvPr/>
        </p:nvSpPr>
        <p:spPr>
          <a:xfrm>
            <a:off x="1766703" y="283949"/>
            <a:ext cx="8430001" cy="830997"/>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400" dirty="0">
                <a:solidFill>
                  <a:prstClr val="black">
                    <a:lumMod val="65000"/>
                    <a:lumOff val="35000"/>
                  </a:prstClr>
                </a:solidFill>
                <a:latin typeface="Calibri" panose="020F0502020204030204"/>
              </a:rPr>
              <a:t>2019-20 College Going Rates of </a:t>
            </a:r>
            <a:r>
              <a:rPr lang="en-US" sz="2400" b="1" u="sng" dirty="0">
                <a:solidFill>
                  <a:prstClr val="black">
                    <a:lumMod val="65000"/>
                    <a:lumOff val="35000"/>
                  </a:prstClr>
                </a:solidFill>
                <a:latin typeface="Calibri" panose="020F0502020204030204"/>
              </a:rPr>
              <a:t>Pleasanton</a:t>
            </a:r>
            <a:r>
              <a:rPr lang="en-US" sz="2400" dirty="0">
                <a:solidFill>
                  <a:prstClr val="black">
                    <a:lumMod val="65000"/>
                    <a:lumOff val="35000"/>
                  </a:prstClr>
                </a:solidFill>
                <a:latin typeface="Calibri" panose="020F0502020204030204"/>
              </a:rPr>
              <a:t> Unified School District </a:t>
            </a:r>
          </a:p>
          <a:p>
            <a:pPr algn="ctr">
              <a:defRPr sz="1400" b="0" i="0" u="none" strike="noStrike" kern="1200" spc="0" baseline="0">
                <a:solidFill>
                  <a:prstClr val="black">
                    <a:lumMod val="65000"/>
                    <a:lumOff val="35000"/>
                  </a:prstClr>
                </a:solidFill>
                <a:latin typeface="+mn-lt"/>
                <a:ea typeface="+mn-ea"/>
                <a:cs typeface="+mn-cs"/>
              </a:defRPr>
            </a:pPr>
            <a:r>
              <a:rPr lang="en-US" sz="2400" dirty="0">
                <a:solidFill>
                  <a:prstClr val="black">
                    <a:lumMod val="65000"/>
                    <a:lumOff val="35000"/>
                  </a:prstClr>
                </a:solidFill>
                <a:latin typeface="Calibri" panose="020F0502020204030204"/>
              </a:rPr>
              <a:t>by Race/Ethnicity and Institution Type</a:t>
            </a:r>
          </a:p>
        </p:txBody>
      </p:sp>
      <p:sp>
        <p:nvSpPr>
          <p:cNvPr id="5" name="TextBox 4"/>
          <p:cNvSpPr txBox="1"/>
          <p:nvPr/>
        </p:nvSpPr>
        <p:spPr>
          <a:xfrm>
            <a:off x="3057544" y="5837581"/>
            <a:ext cx="889462" cy="307777"/>
          </a:xfrm>
          <a:prstGeom prst="rect">
            <a:avLst/>
          </a:prstGeom>
          <a:noFill/>
        </p:spPr>
        <p:txBody>
          <a:bodyPr wrap="square" rtlCol="0">
            <a:spAutoFit/>
          </a:bodyPr>
          <a:lstStyle/>
          <a:p>
            <a:r>
              <a:rPr lang="en-US" sz="1400" dirty="0">
                <a:solidFill>
                  <a:prstClr val="black"/>
                </a:solidFill>
                <a:latin typeface="Calibri" panose="020F0502020204030204"/>
              </a:rPr>
              <a:t>N = 1,228</a:t>
            </a:r>
          </a:p>
        </p:txBody>
      </p:sp>
      <p:sp>
        <p:nvSpPr>
          <p:cNvPr id="6" name="TextBox 5"/>
          <p:cNvSpPr txBox="1"/>
          <p:nvPr/>
        </p:nvSpPr>
        <p:spPr>
          <a:xfrm>
            <a:off x="4093951" y="5839683"/>
            <a:ext cx="728749" cy="307777"/>
          </a:xfrm>
          <a:prstGeom prst="rect">
            <a:avLst/>
          </a:prstGeom>
          <a:noFill/>
        </p:spPr>
        <p:txBody>
          <a:bodyPr wrap="square" rtlCol="0">
            <a:spAutoFit/>
          </a:bodyPr>
          <a:lstStyle/>
          <a:p>
            <a:r>
              <a:rPr lang="en-US" sz="1400" dirty="0">
                <a:solidFill>
                  <a:prstClr val="black"/>
                </a:solidFill>
                <a:latin typeface="Calibri" panose="020F0502020204030204"/>
              </a:rPr>
              <a:t>N = 14</a:t>
            </a:r>
          </a:p>
        </p:txBody>
      </p:sp>
      <p:sp>
        <p:nvSpPr>
          <p:cNvPr id="7" name="TextBox 6"/>
          <p:cNvSpPr txBox="1"/>
          <p:nvPr/>
        </p:nvSpPr>
        <p:spPr>
          <a:xfrm>
            <a:off x="5046415" y="5839683"/>
            <a:ext cx="750916" cy="307777"/>
          </a:xfrm>
          <a:prstGeom prst="rect">
            <a:avLst/>
          </a:prstGeom>
          <a:noFill/>
        </p:spPr>
        <p:txBody>
          <a:bodyPr wrap="square" rtlCol="0">
            <a:spAutoFit/>
          </a:bodyPr>
          <a:lstStyle/>
          <a:p>
            <a:r>
              <a:rPr lang="en-US" sz="1400" dirty="0">
                <a:solidFill>
                  <a:prstClr val="black"/>
                </a:solidFill>
                <a:latin typeface="Calibri" panose="020F0502020204030204"/>
              </a:rPr>
              <a:t>N = 481</a:t>
            </a:r>
          </a:p>
        </p:txBody>
      </p:sp>
      <p:sp>
        <p:nvSpPr>
          <p:cNvPr id="8" name="TextBox 7"/>
          <p:cNvSpPr txBox="1"/>
          <p:nvPr/>
        </p:nvSpPr>
        <p:spPr>
          <a:xfrm>
            <a:off x="6051790" y="5839682"/>
            <a:ext cx="750916" cy="307777"/>
          </a:xfrm>
          <a:prstGeom prst="rect">
            <a:avLst/>
          </a:prstGeom>
          <a:noFill/>
        </p:spPr>
        <p:txBody>
          <a:bodyPr wrap="square" rtlCol="0">
            <a:spAutoFit/>
          </a:bodyPr>
          <a:lstStyle/>
          <a:p>
            <a:r>
              <a:rPr lang="en-US" sz="1400" dirty="0">
                <a:solidFill>
                  <a:prstClr val="black"/>
                </a:solidFill>
                <a:latin typeface="Calibri" panose="020F0502020204030204"/>
              </a:rPr>
              <a:t>N = 29</a:t>
            </a:r>
          </a:p>
        </p:txBody>
      </p:sp>
      <p:sp>
        <p:nvSpPr>
          <p:cNvPr id="9" name="TextBox 8"/>
          <p:cNvSpPr txBox="1"/>
          <p:nvPr/>
        </p:nvSpPr>
        <p:spPr>
          <a:xfrm>
            <a:off x="7021518" y="5839681"/>
            <a:ext cx="750916" cy="307777"/>
          </a:xfrm>
          <a:prstGeom prst="rect">
            <a:avLst/>
          </a:prstGeom>
          <a:noFill/>
        </p:spPr>
        <p:txBody>
          <a:bodyPr wrap="square" rtlCol="0">
            <a:spAutoFit/>
          </a:bodyPr>
          <a:lstStyle/>
          <a:p>
            <a:r>
              <a:rPr lang="en-US" sz="1400" dirty="0">
                <a:solidFill>
                  <a:prstClr val="black"/>
                </a:solidFill>
                <a:latin typeface="Calibri" panose="020F0502020204030204"/>
              </a:rPr>
              <a:t>N = 115</a:t>
            </a:r>
          </a:p>
        </p:txBody>
      </p:sp>
      <p:sp>
        <p:nvSpPr>
          <p:cNvPr id="10" name="TextBox 9"/>
          <p:cNvSpPr txBox="1"/>
          <p:nvPr/>
        </p:nvSpPr>
        <p:spPr>
          <a:xfrm>
            <a:off x="7962385" y="5840536"/>
            <a:ext cx="750916" cy="307777"/>
          </a:xfrm>
          <a:prstGeom prst="rect">
            <a:avLst/>
          </a:prstGeom>
          <a:noFill/>
        </p:spPr>
        <p:txBody>
          <a:bodyPr wrap="square" rtlCol="0">
            <a:spAutoFit/>
          </a:bodyPr>
          <a:lstStyle/>
          <a:p>
            <a:r>
              <a:rPr lang="en-US" sz="1400" dirty="0">
                <a:solidFill>
                  <a:prstClr val="black"/>
                </a:solidFill>
                <a:latin typeface="Calibri" panose="020F0502020204030204"/>
              </a:rPr>
              <a:t>N = 552</a:t>
            </a:r>
          </a:p>
        </p:txBody>
      </p:sp>
      <p:sp>
        <p:nvSpPr>
          <p:cNvPr id="11" name="TextBox 10"/>
          <p:cNvSpPr txBox="1"/>
          <p:nvPr/>
        </p:nvSpPr>
        <p:spPr>
          <a:xfrm>
            <a:off x="8996621" y="5850061"/>
            <a:ext cx="750916" cy="307777"/>
          </a:xfrm>
          <a:prstGeom prst="rect">
            <a:avLst/>
          </a:prstGeom>
          <a:noFill/>
        </p:spPr>
        <p:txBody>
          <a:bodyPr wrap="square" rtlCol="0">
            <a:spAutoFit/>
          </a:bodyPr>
          <a:lstStyle/>
          <a:p>
            <a:r>
              <a:rPr lang="en-US" sz="1400" dirty="0">
                <a:solidFill>
                  <a:prstClr val="black"/>
                </a:solidFill>
                <a:latin typeface="Calibri" panose="020F0502020204030204"/>
              </a:rPr>
              <a:t>N = 29</a:t>
            </a:r>
          </a:p>
        </p:txBody>
      </p:sp>
      <p:sp>
        <p:nvSpPr>
          <p:cNvPr id="13" name="TextBox 12"/>
          <p:cNvSpPr txBox="1"/>
          <p:nvPr/>
        </p:nvSpPr>
        <p:spPr>
          <a:xfrm>
            <a:off x="4944829" y="6057901"/>
            <a:ext cx="5777544" cy="276999"/>
          </a:xfrm>
          <a:prstGeom prst="rect">
            <a:avLst/>
          </a:prstGeom>
          <a:noFill/>
        </p:spPr>
        <p:txBody>
          <a:bodyPr wrap="none" rtlCol="0">
            <a:spAutoFit/>
          </a:bodyPr>
          <a:lstStyle/>
          <a:p>
            <a:r>
              <a:rPr lang="en-US" sz="1050" dirty="0">
                <a:solidFill>
                  <a:prstClr val="black"/>
                </a:solidFill>
                <a:latin typeface="Calibri" panose="020F0502020204030204"/>
              </a:rPr>
              <a:t>Note: Native American, Pacific Islander, and unknown not reported due sample sizes of fewer than 10</a:t>
            </a:r>
            <a:r>
              <a:rPr lang="en-US" sz="1200" dirty="0">
                <a:solidFill>
                  <a:prstClr val="black"/>
                </a:solidFill>
                <a:latin typeface="Calibri" panose="020F0502020204030204"/>
              </a:rPr>
              <a:t>.</a:t>
            </a:r>
          </a:p>
        </p:txBody>
      </p:sp>
      <p:sp>
        <p:nvSpPr>
          <p:cNvPr id="14" name="TextBox 13"/>
          <p:cNvSpPr txBox="1"/>
          <p:nvPr/>
        </p:nvSpPr>
        <p:spPr>
          <a:xfrm>
            <a:off x="1484651" y="6057901"/>
            <a:ext cx="2931636" cy="276999"/>
          </a:xfrm>
          <a:prstGeom prst="rect">
            <a:avLst/>
          </a:prstGeom>
          <a:noFill/>
        </p:spPr>
        <p:txBody>
          <a:bodyPr wrap="none" rtlCol="0">
            <a:spAutoFit/>
          </a:bodyPr>
          <a:lstStyle/>
          <a:p>
            <a:r>
              <a:rPr lang="en-US" sz="1200" dirty="0">
                <a:solidFill>
                  <a:prstClr val="black"/>
                </a:solidFill>
                <a:latin typeface="Calibri" panose="020F0502020204030204"/>
              </a:rPr>
              <a:t>Source: California Department of Education.</a:t>
            </a:r>
          </a:p>
        </p:txBody>
      </p:sp>
    </p:spTree>
    <p:extLst>
      <p:ext uri="{BB962C8B-B14F-4D97-AF65-F5344CB8AC3E}">
        <p14:creationId xmlns:p14="http://schemas.microsoft.com/office/powerpoint/2010/main" val="281351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fade">
                                      <p:cBhvr>
                                        <p:cTn id="7" dur="500"/>
                                        <p:tgtEl>
                                          <p:spTgt spid="12">
                                            <p:graphicEl>
                                              <a:chart seriesIdx="-3" categoryIdx="-3" bldStep="gridLegend"/>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fade">
                                      <p:cBhvr>
                                        <p:cTn id="26" dur="500"/>
                                        <p:tgtEl>
                                          <p:spTgt spid="12">
                                            <p:graphicEl>
                                              <a:chart seriesIdx="0"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fade">
                                      <p:cBhvr>
                                        <p:cTn id="31" dur="500"/>
                                        <p:tgtEl>
                                          <p:spTgt spid="12">
                                            <p:graphicEl>
                                              <a:chart seriesIdx="1" categoryIdx="-4" bldStep="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fade">
                                      <p:cBhvr>
                                        <p:cTn id="36" dur="500"/>
                                        <p:tgtEl>
                                          <p:spTgt spid="12">
                                            <p:graphicEl>
                                              <a:chart seriesIdx="2" categoryIdx="-4" bldStep="series"/>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graphicEl>
                                              <a:chart seriesIdx="3" categoryIdx="-4" bldStep="series"/>
                                            </p:graphicEl>
                                          </p:spTgt>
                                        </p:tgtEl>
                                        <p:attrNameLst>
                                          <p:attrName>style.visibility</p:attrName>
                                        </p:attrNameLst>
                                      </p:cBhvr>
                                      <p:to>
                                        <p:strVal val="visible"/>
                                      </p:to>
                                    </p:set>
                                    <p:animEffect transition="in" filter="fade">
                                      <p:cBhvr>
                                        <p:cTn id="41" dur="500"/>
                                        <p:tgtEl>
                                          <p:spTgt spid="12">
                                            <p:graphicEl>
                                              <a:chart seriesIdx="3" categoryIdx="-4" bldStep="series"/>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graphicEl>
                                              <a:chart seriesIdx="4" categoryIdx="-4" bldStep="series"/>
                                            </p:graphicEl>
                                          </p:spTgt>
                                        </p:tgtEl>
                                        <p:attrNameLst>
                                          <p:attrName>style.visibility</p:attrName>
                                        </p:attrNameLst>
                                      </p:cBhvr>
                                      <p:to>
                                        <p:strVal val="visible"/>
                                      </p:to>
                                    </p:set>
                                    <p:animEffect transition="in" filter="fade">
                                      <p:cBhvr>
                                        <p:cTn id="46" dur="500"/>
                                        <p:tgtEl>
                                          <p:spTgt spid="12">
                                            <p:graphicEl>
                                              <a:chart seriesIdx="4" categoryIdx="-4" bldStep="series"/>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graphicEl>
                                              <a:chart seriesIdx="5" categoryIdx="-4" bldStep="series"/>
                                            </p:graphicEl>
                                          </p:spTgt>
                                        </p:tgtEl>
                                        <p:attrNameLst>
                                          <p:attrName>style.visibility</p:attrName>
                                        </p:attrNameLst>
                                      </p:cBhvr>
                                      <p:to>
                                        <p:strVal val="visible"/>
                                      </p:to>
                                    </p:set>
                                    <p:animEffect transition="in" filter="fade">
                                      <p:cBhvr>
                                        <p:cTn id="51" dur="500"/>
                                        <p:tgtEl>
                                          <p:spTgt spid="12">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p:bldSub>
      </p:bldGraphic>
      <p:bldP spid="5" grpId="0"/>
      <p:bldP spid="6" grpId="0"/>
      <p:bldP spid="7"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62E5C-CBCF-44DC-BF15-E11CD532D9D4}"/>
              </a:ext>
            </a:extLst>
          </p:cNvPr>
          <p:cNvSpPr txBox="1"/>
          <p:nvPr/>
        </p:nvSpPr>
        <p:spPr>
          <a:xfrm>
            <a:off x="1766126" y="2686329"/>
            <a:ext cx="8526052" cy="646331"/>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600" dirty="0">
                <a:solidFill>
                  <a:prstClr val="black">
                    <a:lumMod val="65000"/>
                    <a:lumOff val="35000"/>
                  </a:prstClr>
                </a:solidFill>
                <a:latin typeface="Calibri" panose="020F0502020204030204"/>
              </a:rPr>
              <a:t>Livermore Valley Joint Unified School District</a:t>
            </a:r>
          </a:p>
        </p:txBody>
      </p:sp>
    </p:spTree>
    <p:extLst>
      <p:ext uri="{BB962C8B-B14F-4D97-AF65-F5344CB8AC3E}">
        <p14:creationId xmlns:p14="http://schemas.microsoft.com/office/powerpoint/2010/main" val="325601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nvPr>
        </p:nvGraphicFramePr>
        <p:xfrm>
          <a:off x="1628776" y="885826"/>
          <a:ext cx="8705851" cy="5172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5C62E5C-CBCF-44DC-BF15-E11CD532D9D4}"/>
              </a:ext>
            </a:extLst>
          </p:cNvPr>
          <p:cNvSpPr txBox="1"/>
          <p:nvPr/>
        </p:nvSpPr>
        <p:spPr>
          <a:xfrm>
            <a:off x="1734913" y="292264"/>
            <a:ext cx="8987460" cy="769441"/>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200" dirty="0">
                <a:solidFill>
                  <a:prstClr val="black">
                    <a:lumMod val="65000"/>
                    <a:lumOff val="35000"/>
                  </a:prstClr>
                </a:solidFill>
                <a:latin typeface="Calibri" panose="020F0502020204030204"/>
              </a:rPr>
              <a:t>2019-20 College Going Rates of </a:t>
            </a:r>
            <a:r>
              <a:rPr lang="en-US" sz="2200" b="1" u="sng" dirty="0">
                <a:solidFill>
                  <a:prstClr val="black">
                    <a:lumMod val="65000"/>
                    <a:lumOff val="35000"/>
                  </a:prstClr>
                </a:solidFill>
                <a:latin typeface="Calibri" panose="020F0502020204030204"/>
              </a:rPr>
              <a:t>Livermore</a:t>
            </a:r>
            <a:r>
              <a:rPr lang="en-US" sz="2200" dirty="0">
                <a:solidFill>
                  <a:prstClr val="black">
                    <a:lumMod val="65000"/>
                    <a:lumOff val="35000"/>
                  </a:prstClr>
                </a:solidFill>
                <a:latin typeface="Calibri" panose="020F0502020204030204"/>
              </a:rPr>
              <a:t> Valley Joint Unified School District </a:t>
            </a:r>
          </a:p>
          <a:p>
            <a:pPr algn="ctr">
              <a:defRPr sz="1400" b="0" i="0" u="none" strike="noStrike" kern="1200" spc="0" baseline="0">
                <a:solidFill>
                  <a:prstClr val="black">
                    <a:lumMod val="65000"/>
                    <a:lumOff val="35000"/>
                  </a:prstClr>
                </a:solidFill>
                <a:latin typeface="+mn-lt"/>
                <a:ea typeface="+mn-ea"/>
                <a:cs typeface="+mn-cs"/>
              </a:defRPr>
            </a:pPr>
            <a:r>
              <a:rPr lang="en-US" sz="2200" dirty="0">
                <a:solidFill>
                  <a:prstClr val="black">
                    <a:lumMod val="65000"/>
                    <a:lumOff val="35000"/>
                  </a:prstClr>
                </a:solidFill>
                <a:latin typeface="Calibri" panose="020F0502020204030204"/>
              </a:rPr>
              <a:t>by Race/Ethnicity and Institution Type</a:t>
            </a:r>
          </a:p>
        </p:txBody>
      </p:sp>
      <p:sp>
        <p:nvSpPr>
          <p:cNvPr id="5" name="TextBox 4"/>
          <p:cNvSpPr txBox="1"/>
          <p:nvPr/>
        </p:nvSpPr>
        <p:spPr>
          <a:xfrm>
            <a:off x="3057544" y="5837581"/>
            <a:ext cx="889462" cy="307777"/>
          </a:xfrm>
          <a:prstGeom prst="rect">
            <a:avLst/>
          </a:prstGeom>
          <a:noFill/>
        </p:spPr>
        <p:txBody>
          <a:bodyPr wrap="square" rtlCol="0">
            <a:spAutoFit/>
          </a:bodyPr>
          <a:lstStyle/>
          <a:p>
            <a:r>
              <a:rPr lang="en-US" sz="1400" dirty="0">
                <a:solidFill>
                  <a:prstClr val="black"/>
                </a:solidFill>
                <a:latin typeface="Calibri" panose="020F0502020204030204"/>
              </a:rPr>
              <a:t>N = 1,090</a:t>
            </a:r>
          </a:p>
        </p:txBody>
      </p:sp>
      <p:sp>
        <p:nvSpPr>
          <p:cNvPr id="6" name="TextBox 5"/>
          <p:cNvSpPr txBox="1"/>
          <p:nvPr/>
        </p:nvSpPr>
        <p:spPr>
          <a:xfrm>
            <a:off x="4093951" y="5839683"/>
            <a:ext cx="728749" cy="307777"/>
          </a:xfrm>
          <a:prstGeom prst="rect">
            <a:avLst/>
          </a:prstGeom>
          <a:noFill/>
        </p:spPr>
        <p:txBody>
          <a:bodyPr wrap="square" rtlCol="0">
            <a:spAutoFit/>
          </a:bodyPr>
          <a:lstStyle/>
          <a:p>
            <a:r>
              <a:rPr lang="en-US" sz="1400" dirty="0">
                <a:solidFill>
                  <a:prstClr val="black"/>
                </a:solidFill>
                <a:latin typeface="Calibri" panose="020F0502020204030204"/>
              </a:rPr>
              <a:t>N = 12</a:t>
            </a:r>
          </a:p>
        </p:txBody>
      </p:sp>
      <p:sp>
        <p:nvSpPr>
          <p:cNvPr id="7" name="TextBox 6"/>
          <p:cNvSpPr txBox="1"/>
          <p:nvPr/>
        </p:nvSpPr>
        <p:spPr>
          <a:xfrm>
            <a:off x="5046415" y="5839683"/>
            <a:ext cx="750916" cy="307777"/>
          </a:xfrm>
          <a:prstGeom prst="rect">
            <a:avLst/>
          </a:prstGeom>
          <a:noFill/>
        </p:spPr>
        <p:txBody>
          <a:bodyPr wrap="square" rtlCol="0">
            <a:spAutoFit/>
          </a:bodyPr>
          <a:lstStyle/>
          <a:p>
            <a:r>
              <a:rPr lang="en-US" sz="1400" dirty="0">
                <a:solidFill>
                  <a:prstClr val="black"/>
                </a:solidFill>
                <a:latin typeface="Calibri" panose="020F0502020204030204"/>
              </a:rPr>
              <a:t>N = 83</a:t>
            </a:r>
          </a:p>
        </p:txBody>
      </p:sp>
      <p:sp>
        <p:nvSpPr>
          <p:cNvPr id="8" name="TextBox 7"/>
          <p:cNvSpPr txBox="1"/>
          <p:nvPr/>
        </p:nvSpPr>
        <p:spPr>
          <a:xfrm>
            <a:off x="6051790" y="5839682"/>
            <a:ext cx="750916" cy="307777"/>
          </a:xfrm>
          <a:prstGeom prst="rect">
            <a:avLst/>
          </a:prstGeom>
          <a:noFill/>
        </p:spPr>
        <p:txBody>
          <a:bodyPr wrap="square" rtlCol="0">
            <a:spAutoFit/>
          </a:bodyPr>
          <a:lstStyle/>
          <a:p>
            <a:r>
              <a:rPr lang="en-US" sz="1400" dirty="0">
                <a:solidFill>
                  <a:prstClr val="black"/>
                </a:solidFill>
                <a:latin typeface="Calibri" panose="020F0502020204030204"/>
              </a:rPr>
              <a:t>N = 40</a:t>
            </a:r>
          </a:p>
        </p:txBody>
      </p:sp>
      <p:sp>
        <p:nvSpPr>
          <p:cNvPr id="9" name="TextBox 8"/>
          <p:cNvSpPr txBox="1"/>
          <p:nvPr/>
        </p:nvSpPr>
        <p:spPr>
          <a:xfrm>
            <a:off x="7021518" y="5839681"/>
            <a:ext cx="750916" cy="307777"/>
          </a:xfrm>
          <a:prstGeom prst="rect">
            <a:avLst/>
          </a:prstGeom>
          <a:noFill/>
        </p:spPr>
        <p:txBody>
          <a:bodyPr wrap="square" rtlCol="0">
            <a:spAutoFit/>
          </a:bodyPr>
          <a:lstStyle/>
          <a:p>
            <a:r>
              <a:rPr lang="en-US" sz="1400" dirty="0">
                <a:solidFill>
                  <a:prstClr val="black"/>
                </a:solidFill>
                <a:latin typeface="Calibri" panose="020F0502020204030204"/>
              </a:rPr>
              <a:t>N = 312</a:t>
            </a:r>
          </a:p>
        </p:txBody>
      </p:sp>
      <p:sp>
        <p:nvSpPr>
          <p:cNvPr id="10" name="TextBox 9"/>
          <p:cNvSpPr txBox="1"/>
          <p:nvPr/>
        </p:nvSpPr>
        <p:spPr>
          <a:xfrm>
            <a:off x="7962385" y="5840536"/>
            <a:ext cx="750916" cy="307777"/>
          </a:xfrm>
          <a:prstGeom prst="rect">
            <a:avLst/>
          </a:prstGeom>
          <a:noFill/>
        </p:spPr>
        <p:txBody>
          <a:bodyPr wrap="square" rtlCol="0">
            <a:spAutoFit/>
          </a:bodyPr>
          <a:lstStyle/>
          <a:p>
            <a:r>
              <a:rPr lang="en-US" sz="1400" dirty="0">
                <a:solidFill>
                  <a:prstClr val="black"/>
                </a:solidFill>
                <a:latin typeface="Calibri" panose="020F0502020204030204"/>
              </a:rPr>
              <a:t>N = 568</a:t>
            </a:r>
          </a:p>
        </p:txBody>
      </p:sp>
      <p:sp>
        <p:nvSpPr>
          <p:cNvPr id="11" name="TextBox 10"/>
          <p:cNvSpPr txBox="1"/>
          <p:nvPr/>
        </p:nvSpPr>
        <p:spPr>
          <a:xfrm>
            <a:off x="8996621" y="5850061"/>
            <a:ext cx="750916" cy="307777"/>
          </a:xfrm>
          <a:prstGeom prst="rect">
            <a:avLst/>
          </a:prstGeom>
          <a:noFill/>
        </p:spPr>
        <p:txBody>
          <a:bodyPr wrap="square" rtlCol="0">
            <a:spAutoFit/>
          </a:bodyPr>
          <a:lstStyle/>
          <a:p>
            <a:r>
              <a:rPr lang="en-US" sz="1400" dirty="0">
                <a:solidFill>
                  <a:prstClr val="black"/>
                </a:solidFill>
                <a:latin typeface="Calibri" panose="020F0502020204030204"/>
              </a:rPr>
              <a:t>N = 65</a:t>
            </a:r>
          </a:p>
        </p:txBody>
      </p:sp>
      <p:sp>
        <p:nvSpPr>
          <p:cNvPr id="13" name="TextBox 12"/>
          <p:cNvSpPr txBox="1"/>
          <p:nvPr/>
        </p:nvSpPr>
        <p:spPr>
          <a:xfrm>
            <a:off x="4944829" y="6057901"/>
            <a:ext cx="5777544" cy="276999"/>
          </a:xfrm>
          <a:prstGeom prst="rect">
            <a:avLst/>
          </a:prstGeom>
          <a:noFill/>
        </p:spPr>
        <p:txBody>
          <a:bodyPr wrap="none" rtlCol="0">
            <a:spAutoFit/>
          </a:bodyPr>
          <a:lstStyle/>
          <a:p>
            <a:r>
              <a:rPr lang="en-US" sz="1050" dirty="0">
                <a:solidFill>
                  <a:prstClr val="black"/>
                </a:solidFill>
                <a:latin typeface="Calibri" panose="020F0502020204030204"/>
              </a:rPr>
              <a:t>Note: Native American, Pacific Islander, and unknown not reported due sample sizes of fewer than 10</a:t>
            </a:r>
            <a:r>
              <a:rPr lang="en-US" sz="1200" dirty="0">
                <a:solidFill>
                  <a:prstClr val="black"/>
                </a:solidFill>
                <a:latin typeface="Calibri" panose="020F0502020204030204"/>
              </a:rPr>
              <a:t>.</a:t>
            </a:r>
          </a:p>
        </p:txBody>
      </p:sp>
      <p:sp>
        <p:nvSpPr>
          <p:cNvPr id="14" name="TextBox 13"/>
          <p:cNvSpPr txBox="1"/>
          <p:nvPr/>
        </p:nvSpPr>
        <p:spPr>
          <a:xfrm>
            <a:off x="1484651" y="6057901"/>
            <a:ext cx="2931636" cy="276999"/>
          </a:xfrm>
          <a:prstGeom prst="rect">
            <a:avLst/>
          </a:prstGeom>
          <a:noFill/>
        </p:spPr>
        <p:txBody>
          <a:bodyPr wrap="none" rtlCol="0">
            <a:spAutoFit/>
          </a:bodyPr>
          <a:lstStyle/>
          <a:p>
            <a:r>
              <a:rPr lang="en-US" sz="1200" dirty="0">
                <a:solidFill>
                  <a:prstClr val="black"/>
                </a:solidFill>
                <a:latin typeface="Calibri" panose="020F0502020204030204"/>
              </a:rPr>
              <a:t>Source: California Department of Education.</a:t>
            </a:r>
          </a:p>
        </p:txBody>
      </p:sp>
    </p:spTree>
    <p:extLst>
      <p:ext uri="{BB962C8B-B14F-4D97-AF65-F5344CB8AC3E}">
        <p14:creationId xmlns:p14="http://schemas.microsoft.com/office/powerpoint/2010/main" val="76834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fade">
                                      <p:cBhvr>
                                        <p:cTn id="7" dur="500"/>
                                        <p:tgtEl>
                                          <p:spTgt spid="12">
                                            <p:graphicEl>
                                              <a:chart seriesIdx="-3" categoryIdx="-3" bldStep="gridLegend"/>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fade">
                                      <p:cBhvr>
                                        <p:cTn id="26" dur="500"/>
                                        <p:tgtEl>
                                          <p:spTgt spid="12">
                                            <p:graphicEl>
                                              <a:chart seriesIdx="0"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fade">
                                      <p:cBhvr>
                                        <p:cTn id="31" dur="500"/>
                                        <p:tgtEl>
                                          <p:spTgt spid="12">
                                            <p:graphicEl>
                                              <a:chart seriesIdx="1" categoryIdx="-4" bldStep="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fade">
                                      <p:cBhvr>
                                        <p:cTn id="36" dur="500"/>
                                        <p:tgtEl>
                                          <p:spTgt spid="12">
                                            <p:graphicEl>
                                              <a:chart seriesIdx="2" categoryIdx="-4" bldStep="series"/>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graphicEl>
                                              <a:chart seriesIdx="3" categoryIdx="-4" bldStep="series"/>
                                            </p:graphicEl>
                                          </p:spTgt>
                                        </p:tgtEl>
                                        <p:attrNameLst>
                                          <p:attrName>style.visibility</p:attrName>
                                        </p:attrNameLst>
                                      </p:cBhvr>
                                      <p:to>
                                        <p:strVal val="visible"/>
                                      </p:to>
                                    </p:set>
                                    <p:animEffect transition="in" filter="fade">
                                      <p:cBhvr>
                                        <p:cTn id="41" dur="500"/>
                                        <p:tgtEl>
                                          <p:spTgt spid="12">
                                            <p:graphicEl>
                                              <a:chart seriesIdx="3" categoryIdx="-4" bldStep="series"/>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graphicEl>
                                              <a:chart seriesIdx="4" categoryIdx="-4" bldStep="series"/>
                                            </p:graphicEl>
                                          </p:spTgt>
                                        </p:tgtEl>
                                        <p:attrNameLst>
                                          <p:attrName>style.visibility</p:attrName>
                                        </p:attrNameLst>
                                      </p:cBhvr>
                                      <p:to>
                                        <p:strVal val="visible"/>
                                      </p:to>
                                    </p:set>
                                    <p:animEffect transition="in" filter="fade">
                                      <p:cBhvr>
                                        <p:cTn id="46" dur="500"/>
                                        <p:tgtEl>
                                          <p:spTgt spid="12">
                                            <p:graphicEl>
                                              <a:chart seriesIdx="4" categoryIdx="-4" bldStep="series"/>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graphicEl>
                                              <a:chart seriesIdx="5" categoryIdx="-4" bldStep="series"/>
                                            </p:graphicEl>
                                          </p:spTgt>
                                        </p:tgtEl>
                                        <p:attrNameLst>
                                          <p:attrName>style.visibility</p:attrName>
                                        </p:attrNameLst>
                                      </p:cBhvr>
                                      <p:to>
                                        <p:strVal val="visible"/>
                                      </p:to>
                                    </p:set>
                                    <p:animEffect transition="in" filter="fade">
                                      <p:cBhvr>
                                        <p:cTn id="51" dur="500"/>
                                        <p:tgtEl>
                                          <p:spTgt spid="12">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p:bldSub>
      </p:bldGraphic>
      <p:bldP spid="5" grpId="0"/>
      <p:bldP spid="6" grpId="0"/>
      <p:bldP spid="7" grpId="0"/>
      <p:bldP spid="8" grpId="0"/>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62E5C-CBCF-44DC-BF15-E11CD532D9D4}"/>
              </a:ext>
            </a:extLst>
          </p:cNvPr>
          <p:cNvSpPr txBox="1"/>
          <p:nvPr/>
        </p:nvSpPr>
        <p:spPr>
          <a:xfrm>
            <a:off x="4321966" y="379505"/>
            <a:ext cx="3034677" cy="646331"/>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600" dirty="0">
                <a:solidFill>
                  <a:prstClr val="black">
                    <a:lumMod val="65000"/>
                    <a:lumOff val="35000"/>
                  </a:prstClr>
                </a:solidFill>
                <a:latin typeface="Calibri" panose="020F0502020204030204"/>
              </a:rPr>
              <a:t>Key Takeaways</a:t>
            </a:r>
          </a:p>
        </p:txBody>
      </p:sp>
      <p:sp>
        <p:nvSpPr>
          <p:cNvPr id="3" name="TextBox 2">
            <a:extLst>
              <a:ext uri="{FF2B5EF4-FFF2-40B4-BE49-F238E27FC236}">
                <a16:creationId xmlns:a16="http://schemas.microsoft.com/office/drawing/2014/main" id="{E5C62E5C-CBCF-44DC-BF15-E11CD532D9D4}"/>
              </a:ext>
            </a:extLst>
          </p:cNvPr>
          <p:cNvSpPr txBox="1"/>
          <p:nvPr/>
        </p:nvSpPr>
        <p:spPr>
          <a:xfrm>
            <a:off x="1692866" y="1412611"/>
            <a:ext cx="8631216" cy="800219"/>
          </a:xfrm>
          <a:prstGeom prst="rect">
            <a:avLst/>
          </a:prstGeom>
          <a:noFill/>
        </p:spPr>
        <p:txBody>
          <a:bodyPr wrap="square" rtlCol="0">
            <a:spAutoFit/>
          </a:bodyPr>
          <a:lstStyle/>
          <a:p>
            <a:pPr marL="342900" indent="-342900">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Around 3,000 high school students graduate from Dublin, </a:t>
            </a:r>
          </a:p>
          <a:p>
            <a:pPr lvl="1">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Pleasanton, &amp; Livermore each year</a:t>
            </a:r>
          </a:p>
        </p:txBody>
      </p:sp>
      <p:sp>
        <p:nvSpPr>
          <p:cNvPr id="4" name="TextBox 3">
            <a:extLst>
              <a:ext uri="{FF2B5EF4-FFF2-40B4-BE49-F238E27FC236}">
                <a16:creationId xmlns:a16="http://schemas.microsoft.com/office/drawing/2014/main" id="{E5C62E5C-CBCF-44DC-BF15-E11CD532D9D4}"/>
              </a:ext>
            </a:extLst>
          </p:cNvPr>
          <p:cNvSpPr txBox="1"/>
          <p:nvPr/>
        </p:nvSpPr>
        <p:spPr>
          <a:xfrm>
            <a:off x="1692867" y="4176234"/>
            <a:ext cx="8788867" cy="446276"/>
          </a:xfrm>
          <a:prstGeom prst="rect">
            <a:avLst/>
          </a:prstGeom>
          <a:noFill/>
        </p:spPr>
        <p:txBody>
          <a:bodyPr wrap="square" rtlCol="0">
            <a:spAutoFit/>
          </a:bodyPr>
          <a:lstStyle/>
          <a:p>
            <a:pPr marL="342900" indent="-342900">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Around 920 high school graduates (30%) attend a community college </a:t>
            </a:r>
          </a:p>
        </p:txBody>
      </p:sp>
      <p:sp>
        <p:nvSpPr>
          <p:cNvPr id="8" name="TextBox 7">
            <a:extLst>
              <a:ext uri="{FF2B5EF4-FFF2-40B4-BE49-F238E27FC236}">
                <a16:creationId xmlns:a16="http://schemas.microsoft.com/office/drawing/2014/main" id="{E5C62E5C-CBCF-44DC-BF15-E11CD532D9D4}"/>
              </a:ext>
            </a:extLst>
          </p:cNvPr>
          <p:cNvSpPr txBox="1"/>
          <p:nvPr/>
        </p:nvSpPr>
        <p:spPr>
          <a:xfrm>
            <a:off x="1692866" y="2437776"/>
            <a:ext cx="8350106" cy="446276"/>
          </a:xfrm>
          <a:prstGeom prst="rect">
            <a:avLst/>
          </a:prstGeom>
          <a:noFill/>
        </p:spPr>
        <p:txBody>
          <a:bodyPr wrap="none" rtlCol="0">
            <a:spAutoFit/>
          </a:bodyPr>
          <a:lstStyle/>
          <a:p>
            <a:pPr marL="342900" indent="-342900" algn="ctr">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Dublin and Pleasanton have the highest college-going rates (84%)</a:t>
            </a:r>
          </a:p>
        </p:txBody>
      </p:sp>
      <p:sp>
        <p:nvSpPr>
          <p:cNvPr id="9" name="TextBox 8">
            <a:extLst>
              <a:ext uri="{FF2B5EF4-FFF2-40B4-BE49-F238E27FC236}">
                <a16:creationId xmlns:a16="http://schemas.microsoft.com/office/drawing/2014/main" id="{E5C62E5C-CBCF-44DC-BF15-E11CD532D9D4}"/>
              </a:ext>
            </a:extLst>
          </p:cNvPr>
          <p:cNvSpPr txBox="1"/>
          <p:nvPr/>
        </p:nvSpPr>
        <p:spPr>
          <a:xfrm>
            <a:off x="1692866" y="3314779"/>
            <a:ext cx="8631216" cy="446276"/>
          </a:xfrm>
          <a:prstGeom prst="rect">
            <a:avLst/>
          </a:prstGeom>
          <a:noFill/>
        </p:spPr>
        <p:txBody>
          <a:bodyPr wrap="square" rtlCol="0">
            <a:spAutoFit/>
          </a:bodyPr>
          <a:lstStyle/>
          <a:p>
            <a:pPr marL="342900" indent="-342900" algn="ctr">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Livermore’s college-going rate matches Alameda County rate of 70%</a:t>
            </a:r>
          </a:p>
        </p:txBody>
      </p:sp>
    </p:spTree>
    <p:extLst>
      <p:ext uri="{BB962C8B-B14F-4D97-AF65-F5344CB8AC3E}">
        <p14:creationId xmlns:p14="http://schemas.microsoft.com/office/powerpoint/2010/main" val="366921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62E5C-CBCF-44DC-BF15-E11CD532D9D4}"/>
              </a:ext>
            </a:extLst>
          </p:cNvPr>
          <p:cNvSpPr txBox="1"/>
          <p:nvPr/>
        </p:nvSpPr>
        <p:spPr>
          <a:xfrm>
            <a:off x="4321966" y="379505"/>
            <a:ext cx="3034677" cy="646331"/>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600" dirty="0">
                <a:solidFill>
                  <a:prstClr val="black">
                    <a:lumMod val="65000"/>
                    <a:lumOff val="35000"/>
                  </a:prstClr>
                </a:solidFill>
                <a:latin typeface="Calibri" panose="020F0502020204030204"/>
              </a:rPr>
              <a:t>Key Takeaways</a:t>
            </a:r>
          </a:p>
        </p:txBody>
      </p:sp>
      <p:sp>
        <p:nvSpPr>
          <p:cNvPr id="5" name="TextBox 4">
            <a:extLst>
              <a:ext uri="{FF2B5EF4-FFF2-40B4-BE49-F238E27FC236}">
                <a16:creationId xmlns:a16="http://schemas.microsoft.com/office/drawing/2014/main" id="{E5C62E5C-CBCF-44DC-BF15-E11CD532D9D4}"/>
              </a:ext>
            </a:extLst>
          </p:cNvPr>
          <p:cNvSpPr txBox="1"/>
          <p:nvPr/>
        </p:nvSpPr>
        <p:spPr>
          <a:xfrm>
            <a:off x="1649943" y="1297974"/>
            <a:ext cx="9015431" cy="461665"/>
          </a:xfrm>
          <a:prstGeom prst="rect">
            <a:avLst/>
          </a:prstGeom>
          <a:noFill/>
        </p:spPr>
        <p:txBody>
          <a:bodyPr wrap="square" rtlCol="0">
            <a:spAutoFit/>
          </a:bodyPr>
          <a:lstStyle/>
          <a:p>
            <a:pPr marL="342900" indent="-342900" algn="ctr">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Dublin’s student population is increasing while Pleasanton’s decreasing</a:t>
            </a:r>
          </a:p>
        </p:txBody>
      </p:sp>
      <p:sp>
        <p:nvSpPr>
          <p:cNvPr id="6" name="TextBox 5">
            <a:extLst>
              <a:ext uri="{FF2B5EF4-FFF2-40B4-BE49-F238E27FC236}">
                <a16:creationId xmlns:a16="http://schemas.microsoft.com/office/drawing/2014/main" id="{E5C62E5C-CBCF-44DC-BF15-E11CD532D9D4}"/>
              </a:ext>
            </a:extLst>
          </p:cNvPr>
          <p:cNvSpPr txBox="1"/>
          <p:nvPr/>
        </p:nvSpPr>
        <p:spPr>
          <a:xfrm>
            <a:off x="1664252" y="2077252"/>
            <a:ext cx="8659831" cy="800219"/>
          </a:xfrm>
          <a:prstGeom prst="rect">
            <a:avLst/>
          </a:prstGeom>
          <a:noFill/>
        </p:spPr>
        <p:txBody>
          <a:bodyPr wrap="square" rtlCol="0">
            <a:spAutoFit/>
          </a:bodyPr>
          <a:lstStyle/>
          <a:p>
            <a:pPr marL="342900" indent="-342900">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Livermore’s student population numbers are relatively stable </a:t>
            </a:r>
          </a:p>
          <a:p>
            <a:pP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             with a slight increase expected in Asian students</a:t>
            </a:r>
          </a:p>
        </p:txBody>
      </p:sp>
      <p:sp>
        <p:nvSpPr>
          <p:cNvPr id="7" name="TextBox 6">
            <a:extLst>
              <a:ext uri="{FF2B5EF4-FFF2-40B4-BE49-F238E27FC236}">
                <a16:creationId xmlns:a16="http://schemas.microsoft.com/office/drawing/2014/main" id="{E5C62E5C-CBCF-44DC-BF15-E11CD532D9D4}"/>
              </a:ext>
            </a:extLst>
          </p:cNvPr>
          <p:cNvSpPr txBox="1"/>
          <p:nvPr/>
        </p:nvSpPr>
        <p:spPr>
          <a:xfrm>
            <a:off x="1664251" y="3059336"/>
            <a:ext cx="9001123" cy="800219"/>
          </a:xfrm>
          <a:prstGeom prst="rect">
            <a:avLst/>
          </a:prstGeom>
          <a:noFill/>
        </p:spPr>
        <p:txBody>
          <a:bodyPr wrap="square" rtlCol="0">
            <a:spAutoFit/>
          </a:bodyPr>
          <a:lstStyle/>
          <a:p>
            <a:pPr marL="342900" indent="-342900">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en-US" sz="2300" dirty="0">
                <a:solidFill>
                  <a:prstClr val="black">
                    <a:lumMod val="65000"/>
                    <a:lumOff val="35000"/>
                  </a:prstClr>
                </a:solidFill>
                <a:latin typeface="Calibri" panose="020F0502020204030204"/>
              </a:rPr>
              <a:t>Overall, Asian students are expected to increase the most in our 	three cities but are the </a:t>
            </a:r>
            <a:r>
              <a:rPr lang="en-US" sz="2300" b="1" u="sng" dirty="0">
                <a:solidFill>
                  <a:prstClr val="black">
                    <a:lumMod val="65000"/>
                    <a:lumOff val="35000"/>
                  </a:prstClr>
                </a:solidFill>
                <a:latin typeface="Calibri" panose="020F0502020204030204"/>
              </a:rPr>
              <a:t>least </a:t>
            </a:r>
            <a:r>
              <a:rPr lang="en-US" sz="2300" b="1" u="sng" dirty="0" smtClean="0">
                <a:solidFill>
                  <a:prstClr val="black">
                    <a:lumMod val="65000"/>
                    <a:lumOff val="35000"/>
                  </a:prstClr>
                </a:solidFill>
                <a:latin typeface="Calibri" panose="020F0502020204030204"/>
              </a:rPr>
              <a:t>likely</a:t>
            </a:r>
            <a:r>
              <a:rPr lang="en-US" sz="2300" b="1" dirty="0" smtClean="0">
                <a:solidFill>
                  <a:prstClr val="black">
                    <a:lumMod val="65000"/>
                    <a:lumOff val="35000"/>
                  </a:prstClr>
                </a:solidFill>
                <a:latin typeface="Calibri" panose="020F0502020204030204"/>
              </a:rPr>
              <a:t> </a:t>
            </a:r>
            <a:r>
              <a:rPr lang="en-US" sz="2300" dirty="0">
                <a:solidFill>
                  <a:prstClr val="black">
                    <a:lumMod val="65000"/>
                    <a:lumOff val="35000"/>
                  </a:prstClr>
                </a:solidFill>
                <a:latin typeface="Calibri" panose="020F0502020204030204"/>
              </a:rPr>
              <a:t>to attend </a:t>
            </a:r>
            <a:r>
              <a:rPr lang="en-US" sz="2300" dirty="0" smtClean="0">
                <a:solidFill>
                  <a:prstClr val="black">
                    <a:lumMod val="65000"/>
                    <a:lumOff val="35000"/>
                  </a:prstClr>
                </a:solidFill>
                <a:latin typeface="Calibri" panose="020F0502020204030204"/>
              </a:rPr>
              <a:t>community  college</a:t>
            </a:r>
            <a:r>
              <a:rPr lang="en-US" sz="2300" dirty="0">
                <a:solidFill>
                  <a:prstClr val="black">
                    <a:lumMod val="65000"/>
                    <a:lumOff val="35000"/>
                  </a:prstClr>
                </a:solidFill>
                <a:latin typeface="Calibri" panose="020F0502020204030204"/>
              </a:rPr>
              <a:t>.</a:t>
            </a:r>
          </a:p>
        </p:txBody>
      </p:sp>
    </p:spTree>
    <p:extLst>
      <p:ext uri="{BB962C8B-B14F-4D97-AF65-F5344CB8AC3E}">
        <p14:creationId xmlns:p14="http://schemas.microsoft.com/office/powerpoint/2010/main" val="268005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62E5C-CBCF-44DC-BF15-E11CD532D9D4}"/>
              </a:ext>
            </a:extLst>
          </p:cNvPr>
          <p:cNvSpPr txBox="1"/>
          <p:nvPr/>
        </p:nvSpPr>
        <p:spPr>
          <a:xfrm>
            <a:off x="3382472" y="155790"/>
            <a:ext cx="4756367" cy="830997"/>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400" dirty="0">
                <a:solidFill>
                  <a:prstClr val="black">
                    <a:lumMod val="65000"/>
                    <a:lumOff val="35000"/>
                  </a:prstClr>
                </a:solidFill>
                <a:latin typeface="Calibri" panose="020F0502020204030204"/>
              </a:rPr>
              <a:t>Las Positas College Transfer Students</a:t>
            </a:r>
          </a:p>
          <a:p>
            <a:pPr algn="ctr">
              <a:defRPr sz="1400" b="0" i="0" u="none" strike="noStrike" kern="1200" spc="0" baseline="0">
                <a:solidFill>
                  <a:prstClr val="black">
                    <a:lumMod val="65000"/>
                    <a:lumOff val="35000"/>
                  </a:prstClr>
                </a:solidFill>
                <a:latin typeface="+mn-lt"/>
                <a:ea typeface="+mn-ea"/>
                <a:cs typeface="+mn-cs"/>
              </a:defRPr>
            </a:pPr>
            <a:r>
              <a:rPr lang="en-US" sz="2400" dirty="0">
                <a:solidFill>
                  <a:prstClr val="black">
                    <a:lumMod val="65000"/>
                    <a:lumOff val="35000"/>
                  </a:prstClr>
                </a:solidFill>
                <a:latin typeface="Calibri" panose="020F0502020204030204"/>
              </a:rPr>
              <a:t> Acceptance Rates to UC and CSU</a:t>
            </a:r>
          </a:p>
        </p:txBody>
      </p:sp>
      <p:sp>
        <p:nvSpPr>
          <p:cNvPr id="13" name="TextBox 12"/>
          <p:cNvSpPr txBox="1"/>
          <p:nvPr/>
        </p:nvSpPr>
        <p:spPr>
          <a:xfrm>
            <a:off x="6095916" y="5930942"/>
            <a:ext cx="4572085" cy="253916"/>
          </a:xfrm>
          <a:prstGeom prst="rect">
            <a:avLst/>
          </a:prstGeom>
          <a:noFill/>
        </p:spPr>
        <p:txBody>
          <a:bodyPr wrap="none" rtlCol="0">
            <a:spAutoFit/>
          </a:bodyPr>
          <a:lstStyle/>
          <a:p>
            <a:r>
              <a:rPr lang="en-US" sz="1050" dirty="0">
                <a:solidFill>
                  <a:prstClr val="black"/>
                </a:solidFill>
                <a:latin typeface="Calibri" panose="020F0502020204030204"/>
              </a:rPr>
              <a:t>Note: UC acceptance rate is for 2020-21 and CSU acceptance rate is for fall 2021.</a:t>
            </a:r>
            <a:endParaRPr lang="en-US" sz="1200" dirty="0">
              <a:solidFill>
                <a:prstClr val="black"/>
              </a:solidFill>
              <a:latin typeface="Calibri" panose="020F0502020204030204"/>
            </a:endParaRPr>
          </a:p>
        </p:txBody>
      </p:sp>
      <p:sp>
        <p:nvSpPr>
          <p:cNvPr id="14" name="TextBox 13"/>
          <p:cNvSpPr txBox="1"/>
          <p:nvPr/>
        </p:nvSpPr>
        <p:spPr>
          <a:xfrm>
            <a:off x="1524001" y="5930943"/>
            <a:ext cx="3304751" cy="276999"/>
          </a:xfrm>
          <a:prstGeom prst="rect">
            <a:avLst/>
          </a:prstGeom>
          <a:noFill/>
        </p:spPr>
        <p:txBody>
          <a:bodyPr wrap="none" rtlCol="0">
            <a:spAutoFit/>
          </a:bodyPr>
          <a:lstStyle/>
          <a:p>
            <a:r>
              <a:rPr lang="en-US" sz="1200" dirty="0">
                <a:solidFill>
                  <a:prstClr val="black"/>
                </a:solidFill>
                <a:latin typeface="Calibri" panose="020F0502020204030204"/>
              </a:rPr>
              <a:t>Source: UC Information Center, CSU Data Center.</a:t>
            </a:r>
          </a:p>
        </p:txBody>
      </p:sp>
      <p:graphicFrame>
        <p:nvGraphicFramePr>
          <p:cNvPr id="15" name="Chart 14"/>
          <p:cNvGraphicFramePr>
            <a:graphicFrameLocks/>
          </p:cNvGraphicFramePr>
          <p:nvPr>
            <p:extLst/>
          </p:nvPr>
        </p:nvGraphicFramePr>
        <p:xfrm>
          <a:off x="2178150" y="1152520"/>
          <a:ext cx="7747280" cy="46850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553012" y="4471517"/>
            <a:ext cx="906017" cy="369332"/>
          </a:xfrm>
          <a:prstGeom prst="rect">
            <a:avLst/>
          </a:prstGeom>
          <a:noFill/>
        </p:spPr>
        <p:txBody>
          <a:bodyPr wrap="none" rtlCol="0">
            <a:spAutoFit/>
          </a:bodyPr>
          <a:lstStyle/>
          <a:p>
            <a:r>
              <a:rPr lang="en-US" dirty="0">
                <a:solidFill>
                  <a:prstClr val="black"/>
                </a:solidFill>
                <a:latin typeface="Calibri" panose="020F0502020204030204"/>
              </a:rPr>
              <a:t>N = 830</a:t>
            </a:r>
          </a:p>
        </p:txBody>
      </p:sp>
      <p:sp>
        <p:nvSpPr>
          <p:cNvPr id="16" name="TextBox 15"/>
          <p:cNvSpPr txBox="1"/>
          <p:nvPr/>
        </p:nvSpPr>
        <p:spPr>
          <a:xfrm>
            <a:off x="3959564" y="4471517"/>
            <a:ext cx="906017" cy="369332"/>
          </a:xfrm>
          <a:prstGeom prst="rect">
            <a:avLst/>
          </a:prstGeom>
          <a:noFill/>
        </p:spPr>
        <p:txBody>
          <a:bodyPr wrap="none" rtlCol="0">
            <a:spAutoFit/>
          </a:bodyPr>
          <a:lstStyle/>
          <a:p>
            <a:r>
              <a:rPr lang="en-US" dirty="0">
                <a:solidFill>
                  <a:prstClr val="black"/>
                </a:solidFill>
                <a:latin typeface="Calibri" panose="020F0502020204030204"/>
              </a:rPr>
              <a:t>N = 397</a:t>
            </a:r>
          </a:p>
        </p:txBody>
      </p:sp>
    </p:spTree>
    <p:extLst>
      <p:ext uri="{BB962C8B-B14F-4D97-AF65-F5344CB8AC3E}">
        <p14:creationId xmlns:p14="http://schemas.microsoft.com/office/powerpoint/2010/main" val="8378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Graphic spid="15" grpId="0">
        <p:bldAsOne/>
      </p:bldGraphic>
      <p:bldP spid="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College Updates</a:t>
            </a:r>
          </a:p>
        </p:txBody>
      </p:sp>
      <p:sp>
        <p:nvSpPr>
          <p:cNvPr id="3" name="Content Placeholder 2"/>
          <p:cNvSpPr>
            <a:spLocks noGrp="1"/>
          </p:cNvSpPr>
          <p:nvPr>
            <p:ph idx="1"/>
          </p:nvPr>
        </p:nvSpPr>
        <p:spPr>
          <a:xfrm>
            <a:off x="302950" y="2278741"/>
            <a:ext cx="11243428" cy="4218157"/>
          </a:xfrm>
        </p:spPr>
        <p:txBody>
          <a:bodyPr>
            <a:normAutofit lnSpcReduction="10000"/>
          </a:bodyPr>
          <a:lstStyle/>
          <a:p>
            <a:pPr marL="0" indent="0">
              <a:buNone/>
            </a:pPr>
            <a:r>
              <a:rPr lang="en-US" sz="2200" dirty="0" smtClean="0"/>
              <a:t>I </a:t>
            </a:r>
            <a:r>
              <a:rPr lang="en-US" sz="2200" dirty="0"/>
              <a:t>received and reviewed the Faculty Hiring Prioritization Committee’s (FHPC) recommendation for faculty hiring for the 2023-24 academic year.  </a:t>
            </a:r>
          </a:p>
          <a:p>
            <a:pPr marL="0" indent="0">
              <a:buNone/>
            </a:pPr>
            <a:endParaRPr lang="en-US" sz="2200" dirty="0" smtClean="0"/>
          </a:p>
          <a:p>
            <a:pPr marL="0" indent="0">
              <a:buNone/>
            </a:pPr>
            <a:r>
              <a:rPr lang="en-US" sz="2200" dirty="0" smtClean="0"/>
              <a:t>The </a:t>
            </a:r>
            <a:r>
              <a:rPr lang="en-US" sz="2200" dirty="0"/>
              <a:t>following </a:t>
            </a:r>
            <a:r>
              <a:rPr lang="en-US" sz="2200" dirty="0" smtClean="0"/>
              <a:t>faculty positions will </a:t>
            </a:r>
            <a:r>
              <a:rPr lang="en-US" sz="2200" dirty="0"/>
              <a:t>move forward for hiring for the 2023-24 academic year:</a:t>
            </a:r>
          </a:p>
          <a:p>
            <a:endParaRPr lang="en-US" dirty="0"/>
          </a:p>
          <a:p>
            <a:pPr lvl="2"/>
            <a:r>
              <a:rPr lang="en-US" sz="2400" b="1" dirty="0"/>
              <a:t>Geologist/Geology 				</a:t>
            </a:r>
            <a:r>
              <a:rPr lang="en-US" sz="2400" b="1" dirty="0" smtClean="0"/>
              <a:t>	Replacement</a:t>
            </a:r>
            <a:endParaRPr lang="en-US" sz="2400" b="1" dirty="0"/>
          </a:p>
          <a:p>
            <a:pPr lvl="2"/>
            <a:r>
              <a:rPr lang="en-US" sz="2400" b="1" dirty="0"/>
              <a:t>Counselor General (50% Athletic Counselor)	</a:t>
            </a:r>
            <a:r>
              <a:rPr lang="en-US" sz="2400" b="1" dirty="0" smtClean="0"/>
              <a:t>Replacement</a:t>
            </a:r>
            <a:endParaRPr lang="en-US" sz="2400" b="1" dirty="0"/>
          </a:p>
          <a:p>
            <a:pPr lvl="2"/>
            <a:r>
              <a:rPr lang="en-US" sz="2400" b="1" dirty="0"/>
              <a:t>Computer Information Systems			Replacement</a:t>
            </a:r>
          </a:p>
          <a:p>
            <a:pPr lvl="2"/>
            <a:r>
              <a:rPr lang="en-US" sz="2400" b="1" dirty="0"/>
              <a:t>Music						</a:t>
            </a:r>
            <a:r>
              <a:rPr lang="en-US" sz="2400" b="1" dirty="0" smtClean="0"/>
              <a:t>	Replacement</a:t>
            </a:r>
            <a:endParaRPr lang="en-US" sz="2400" b="1" dirty="0"/>
          </a:p>
          <a:p>
            <a:pPr lvl="2"/>
            <a:r>
              <a:rPr lang="en-US" sz="2400" b="1" dirty="0"/>
              <a:t>Biology/Anatomy/Allied Health			New</a:t>
            </a:r>
            <a:r>
              <a:rPr lang="en-US" b="1" dirty="0"/>
              <a:t>	</a:t>
            </a:r>
          </a:p>
          <a:p>
            <a:pPr marL="457200" lvl="1" indent="0">
              <a:buNone/>
            </a:pPr>
            <a:endParaRPr lang="en-US" sz="2800" b="1" dirty="0"/>
          </a:p>
          <a:p>
            <a:pPr lvl="1"/>
            <a:endParaRPr lang="en-US" sz="2800" b="1" dirty="0"/>
          </a:p>
          <a:p>
            <a:pPr marL="0" indent="0">
              <a:buNone/>
            </a:pPr>
            <a:endParaRPr lang="en-US" dirty="0"/>
          </a:p>
        </p:txBody>
      </p:sp>
      <p:pic>
        <p:nvPicPr>
          <p:cNvPr id="4" name="Picture 3"/>
          <p:cNvPicPr>
            <a:picLocks noChangeAspect="1"/>
          </p:cNvPicPr>
          <p:nvPr/>
        </p:nvPicPr>
        <p:blipFill>
          <a:blip r:embed="rId2"/>
          <a:stretch>
            <a:fillRect/>
          </a:stretch>
        </p:blipFill>
        <p:spPr>
          <a:xfrm>
            <a:off x="10870281" y="742887"/>
            <a:ext cx="1133954" cy="1091279"/>
          </a:xfrm>
          <a:prstGeom prst="rect">
            <a:avLst/>
          </a:prstGeom>
        </p:spPr>
      </p:pic>
    </p:spTree>
    <p:extLst>
      <p:ext uri="{BB962C8B-B14F-4D97-AF65-F5344CB8AC3E}">
        <p14:creationId xmlns:p14="http://schemas.microsoft.com/office/powerpoint/2010/main" val="3313158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680322" y="2874604"/>
            <a:ext cx="8144134" cy="1373070"/>
          </a:xfrm>
        </p:spPr>
        <p:txBody>
          <a:bodyPr/>
          <a:lstStyle/>
          <a:p>
            <a:r>
              <a:rPr lang="en-US" dirty="0" smtClean="0"/>
              <a:t>Outreach Team </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endParaRPr lang="en-US" dirty="0"/>
          </a:p>
        </p:txBody>
      </p:sp>
    </p:spTree>
    <p:extLst>
      <p:ext uri="{BB962C8B-B14F-4D97-AF65-F5344CB8AC3E}">
        <p14:creationId xmlns:p14="http://schemas.microsoft.com/office/powerpoint/2010/main" val="308759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677"/>
          <a:stretch>
            <a:fillRect/>
          </a:stretch>
        </p:blipFill>
        <p:spPr>
          <a:xfrm>
            <a:off x="0" y="0"/>
            <a:ext cx="12192000" cy="6858000"/>
          </a:xfrm>
          <a:prstGeom prst="rect">
            <a:avLst/>
          </a:prstGeom>
        </p:spPr>
      </p:pic>
      <p:sp>
        <p:nvSpPr>
          <p:cNvPr id="3" name="TextBox 3"/>
          <p:cNvSpPr txBox="1"/>
          <p:nvPr/>
        </p:nvSpPr>
        <p:spPr>
          <a:xfrm>
            <a:off x="951307" y="3601830"/>
            <a:ext cx="6401143" cy="1077218"/>
          </a:xfrm>
          <a:prstGeom prst="rect">
            <a:avLst/>
          </a:prstGeom>
        </p:spPr>
        <p:txBody>
          <a:bodyPr lIns="0" tIns="0" rIns="0" bIns="0" rtlCol="0" anchor="t">
            <a:spAutoFit/>
          </a:bodyPr>
          <a:lstStyle/>
          <a:p>
            <a:pPr defTabSz="609630">
              <a:lnSpc>
                <a:spcPts val="8438"/>
              </a:lnSpc>
            </a:pPr>
            <a:r>
              <a:rPr lang="en-US" sz="7031" spc="-70">
                <a:solidFill>
                  <a:srgbClr val="FFFBF0"/>
                </a:solidFill>
                <a:latin typeface="Open Sans"/>
              </a:rPr>
              <a:t>Outreach Team  </a:t>
            </a:r>
          </a:p>
        </p:txBody>
      </p:sp>
      <p:grpSp>
        <p:nvGrpSpPr>
          <p:cNvPr id="4" name="Group 4"/>
          <p:cNvGrpSpPr/>
          <p:nvPr/>
        </p:nvGrpSpPr>
        <p:grpSpPr>
          <a:xfrm rot="-10800000">
            <a:off x="6807191" y="0"/>
            <a:ext cx="5403859" cy="4679743"/>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FEFE"/>
            </a:solidFill>
          </p:spPr>
        </p:sp>
      </p:grpSp>
      <p:sp>
        <p:nvSpPr>
          <p:cNvPr id="6" name="AutoShape 6"/>
          <p:cNvSpPr/>
          <p:nvPr/>
        </p:nvSpPr>
        <p:spPr>
          <a:xfrm rot="1665064">
            <a:off x="9965203" y="3389257"/>
            <a:ext cx="43527" cy="4134321"/>
          </a:xfrm>
          <a:prstGeom prst="rect">
            <a:avLst/>
          </a:prstGeom>
          <a:solidFill>
            <a:srgbClr val="D1FEFF"/>
          </a:solidFill>
        </p:spPr>
      </p:sp>
      <p:pic>
        <p:nvPicPr>
          <p:cNvPr id="7" name="Picture 7"/>
          <p:cNvPicPr>
            <a:picLocks noChangeAspect="1"/>
          </p:cNvPicPr>
          <p:nvPr/>
        </p:nvPicPr>
        <p:blipFill>
          <a:blip r:embed="rId3"/>
          <a:srcRect/>
          <a:stretch>
            <a:fillRect/>
          </a:stretch>
        </p:blipFill>
        <p:spPr>
          <a:xfrm>
            <a:off x="8295567" y="315591"/>
            <a:ext cx="2252416" cy="2266479"/>
          </a:xfrm>
          <a:prstGeom prst="rect">
            <a:avLst/>
          </a:prstGeom>
        </p:spPr>
      </p:pic>
    </p:spTree>
    <p:extLst>
      <p:ext uri="{BB962C8B-B14F-4D97-AF65-F5344CB8AC3E}">
        <p14:creationId xmlns:p14="http://schemas.microsoft.com/office/powerpoint/2010/main" val="508097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856710" y="0"/>
            <a:ext cx="4821213" cy="7138829"/>
            <a:chOff x="0" y="0"/>
            <a:chExt cx="9642427" cy="14277658"/>
          </a:xfrm>
        </p:grpSpPr>
        <p:pic>
          <p:nvPicPr>
            <p:cNvPr id="3" name="Picture 3"/>
            <p:cNvPicPr>
              <a:picLocks noChangeAspect="1"/>
            </p:cNvPicPr>
            <p:nvPr/>
          </p:nvPicPr>
          <p:blipFill>
            <a:blip r:embed="rId2"/>
            <a:srcRect l="43984" r="37231"/>
            <a:stretch>
              <a:fillRect/>
            </a:stretch>
          </p:blipFill>
          <p:spPr>
            <a:xfrm>
              <a:off x="0" y="0"/>
              <a:ext cx="4767635" cy="14277658"/>
            </a:xfrm>
            <a:prstGeom prst="rect">
              <a:avLst/>
            </a:prstGeom>
          </p:spPr>
        </p:pic>
        <p:pic>
          <p:nvPicPr>
            <p:cNvPr id="4" name="Picture 4"/>
            <p:cNvPicPr>
              <a:picLocks noChangeAspect="1"/>
            </p:cNvPicPr>
            <p:nvPr/>
          </p:nvPicPr>
          <p:blipFill>
            <a:blip r:embed="rId3"/>
            <a:srcRect l="19094" r="36031"/>
            <a:stretch>
              <a:fillRect/>
            </a:stretch>
          </p:blipFill>
          <p:spPr>
            <a:xfrm>
              <a:off x="4874791" y="0"/>
              <a:ext cx="4767635" cy="7085251"/>
            </a:xfrm>
            <a:prstGeom prst="rect">
              <a:avLst/>
            </a:prstGeom>
          </p:spPr>
        </p:pic>
        <p:pic>
          <p:nvPicPr>
            <p:cNvPr id="5" name="Picture 5"/>
            <p:cNvPicPr>
              <a:picLocks noChangeAspect="1"/>
            </p:cNvPicPr>
            <p:nvPr/>
          </p:nvPicPr>
          <p:blipFill>
            <a:blip r:embed="rId4"/>
            <a:srcRect l="26375" r="28848"/>
            <a:stretch>
              <a:fillRect/>
            </a:stretch>
          </p:blipFill>
          <p:spPr>
            <a:xfrm>
              <a:off x="4874791" y="7192407"/>
              <a:ext cx="4767635" cy="7085251"/>
            </a:xfrm>
            <a:prstGeom prst="rect">
              <a:avLst/>
            </a:prstGeom>
          </p:spPr>
        </p:pic>
      </p:grpSp>
      <p:grpSp>
        <p:nvGrpSpPr>
          <p:cNvPr id="6" name="Group 6"/>
          <p:cNvGrpSpPr/>
          <p:nvPr/>
        </p:nvGrpSpPr>
        <p:grpSpPr>
          <a:xfrm rot="-8100000">
            <a:off x="-781525" y="3521959"/>
            <a:ext cx="1563050" cy="1560549"/>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solidFill>
          </p:spPr>
        </p:sp>
      </p:grpSp>
      <p:grpSp>
        <p:nvGrpSpPr>
          <p:cNvPr id="8" name="Group 8"/>
          <p:cNvGrpSpPr/>
          <p:nvPr/>
        </p:nvGrpSpPr>
        <p:grpSpPr>
          <a:xfrm rot="-5400000">
            <a:off x="9303439" y="4081628"/>
            <a:ext cx="2881263" cy="2876653"/>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alpha val="4706"/>
              </a:srgbClr>
            </a:solidFill>
          </p:spPr>
        </p:sp>
      </p:grpSp>
      <p:sp>
        <p:nvSpPr>
          <p:cNvPr id="10" name="AutoShape 10"/>
          <p:cNvSpPr/>
          <p:nvPr/>
        </p:nvSpPr>
        <p:spPr>
          <a:xfrm>
            <a:off x="6548073" y="0"/>
            <a:ext cx="20287" cy="7036515"/>
          </a:xfrm>
          <a:prstGeom prst="rect">
            <a:avLst/>
          </a:prstGeom>
          <a:solidFill>
            <a:srgbClr val="850511"/>
          </a:solidFill>
        </p:spPr>
      </p:sp>
      <p:grpSp>
        <p:nvGrpSpPr>
          <p:cNvPr id="11" name="Group 11"/>
          <p:cNvGrpSpPr/>
          <p:nvPr/>
        </p:nvGrpSpPr>
        <p:grpSpPr>
          <a:xfrm>
            <a:off x="6993810" y="666750"/>
            <a:ext cx="4699637" cy="5792394"/>
            <a:chOff x="0" y="-38100"/>
            <a:chExt cx="9399274" cy="11584787"/>
          </a:xfrm>
        </p:grpSpPr>
        <p:sp>
          <p:nvSpPr>
            <p:cNvPr id="12" name="TextBox 12"/>
            <p:cNvSpPr txBox="1"/>
            <p:nvPr/>
          </p:nvSpPr>
          <p:spPr>
            <a:xfrm>
              <a:off x="0" y="-38100"/>
              <a:ext cx="9399274" cy="2359620"/>
            </a:xfrm>
            <a:prstGeom prst="rect">
              <a:avLst/>
            </a:prstGeom>
          </p:spPr>
          <p:txBody>
            <a:bodyPr lIns="0" tIns="0" rIns="0" bIns="0" rtlCol="0" anchor="t">
              <a:spAutoFit/>
            </a:bodyPr>
            <a:lstStyle/>
            <a:p>
              <a:pPr defTabSz="609630">
                <a:lnSpc>
                  <a:spcPts val="3290"/>
                </a:lnSpc>
              </a:pPr>
              <a:r>
                <a:rPr lang="en-US" sz="2531" spc="126">
                  <a:solidFill>
                    <a:srgbClr val="1C1B1B"/>
                  </a:solidFill>
                  <a:latin typeface="Open Sans Bold"/>
                </a:rPr>
                <a:t>SARAH ANDERSON,</a:t>
              </a:r>
            </a:p>
            <a:p>
              <a:pPr defTabSz="609630">
                <a:lnSpc>
                  <a:spcPts val="3290"/>
                </a:lnSpc>
              </a:pPr>
              <a:r>
                <a:rPr lang="en-US" sz="2531" spc="126">
                  <a:solidFill>
                    <a:srgbClr val="1C1B1B"/>
                  </a:solidFill>
                  <a:latin typeface="Open Sans"/>
                </a:rPr>
                <a:t>OUTREACH SPECIALIST</a:t>
              </a:r>
            </a:p>
            <a:p>
              <a:pPr defTabSz="609630">
                <a:lnSpc>
                  <a:spcPts val="2597"/>
                </a:lnSpc>
              </a:pPr>
              <a:endParaRPr lang="en-US" sz="2531" spc="126">
                <a:solidFill>
                  <a:srgbClr val="1C1B1B"/>
                </a:solidFill>
                <a:latin typeface="Open Sans"/>
              </a:endParaRPr>
            </a:p>
          </p:txBody>
        </p:sp>
        <p:sp>
          <p:nvSpPr>
            <p:cNvPr id="13" name="TextBox 13"/>
            <p:cNvSpPr txBox="1"/>
            <p:nvPr/>
          </p:nvSpPr>
          <p:spPr>
            <a:xfrm>
              <a:off x="0" y="2672464"/>
              <a:ext cx="9399274" cy="8874223"/>
            </a:xfrm>
            <a:prstGeom prst="rect">
              <a:avLst/>
            </a:prstGeom>
          </p:spPr>
          <p:txBody>
            <a:bodyPr lIns="0" tIns="0" rIns="0" bIns="0" rtlCol="0" anchor="t">
              <a:spAutoFit/>
            </a:bodyPr>
            <a:lstStyle/>
            <a:p>
              <a:pPr marL="277987" lvl="1" indent="-138994" defTabSz="609630">
                <a:lnSpc>
                  <a:spcPts val="2266"/>
                </a:lnSpc>
                <a:buFont typeface="Arial"/>
                <a:buChar char="•"/>
              </a:pPr>
              <a:r>
                <a:rPr lang="en-US" sz="1287" spc="-19">
                  <a:solidFill>
                    <a:srgbClr val="1C1B1B"/>
                  </a:solidFill>
                  <a:latin typeface="Open Sans"/>
                </a:rPr>
                <a:t>High School Outreach Efforts</a:t>
              </a:r>
            </a:p>
            <a:p>
              <a:pPr marL="555974" lvl="2" indent="-185325" defTabSz="609630">
                <a:lnSpc>
                  <a:spcPts val="2266"/>
                </a:lnSpc>
                <a:buFont typeface="Arial"/>
                <a:buChar char="⚬"/>
              </a:pPr>
              <a:r>
                <a:rPr lang="en-US" sz="1287" spc="-19">
                  <a:solidFill>
                    <a:srgbClr val="1C1B1B"/>
                  </a:solidFill>
                  <a:latin typeface="Open Sans"/>
                </a:rPr>
                <a:t>Application Workshops at each area High School </a:t>
              </a:r>
            </a:p>
            <a:p>
              <a:pPr marL="555974" lvl="2" indent="-185325" defTabSz="609630">
                <a:lnSpc>
                  <a:spcPts val="2266"/>
                </a:lnSpc>
                <a:buFont typeface="Arial"/>
                <a:buChar char="⚬"/>
              </a:pPr>
              <a:r>
                <a:rPr lang="en-US" sz="1287" spc="-19">
                  <a:solidFill>
                    <a:srgbClr val="1C1B1B"/>
                  </a:solidFill>
                  <a:latin typeface="Open Sans"/>
                </a:rPr>
                <a:t>Presentations </a:t>
              </a:r>
            </a:p>
            <a:p>
              <a:pPr marL="555974" lvl="2" indent="-185325" defTabSz="609630">
                <a:lnSpc>
                  <a:spcPts val="2266"/>
                </a:lnSpc>
                <a:buFont typeface="Arial"/>
                <a:buChar char="⚬"/>
              </a:pPr>
              <a:r>
                <a:rPr lang="en-US" sz="1287" spc="-19">
                  <a:solidFill>
                    <a:srgbClr val="1C1B1B"/>
                  </a:solidFill>
                  <a:latin typeface="Open Sans"/>
                </a:rPr>
                <a:t>Tabling at College Fairs</a:t>
              </a:r>
            </a:p>
            <a:p>
              <a:pPr marL="555974" lvl="2" indent="-185325" defTabSz="609630">
                <a:lnSpc>
                  <a:spcPts val="2266"/>
                </a:lnSpc>
                <a:buFont typeface="Arial"/>
                <a:buChar char="⚬"/>
              </a:pPr>
              <a:r>
                <a:rPr lang="en-US" sz="1287" spc="-19">
                  <a:solidFill>
                    <a:srgbClr val="1C1B1B"/>
                  </a:solidFill>
                  <a:latin typeface="Open Sans"/>
                </a:rPr>
                <a:t>Virtual Information Sessions</a:t>
              </a:r>
            </a:p>
            <a:p>
              <a:pPr marL="277987" lvl="1" indent="-138994" defTabSz="609630">
                <a:lnSpc>
                  <a:spcPts val="2266"/>
                </a:lnSpc>
                <a:buFont typeface="Arial"/>
                <a:buChar char="•"/>
              </a:pPr>
              <a:r>
                <a:rPr lang="en-US" sz="1287" spc="-19">
                  <a:solidFill>
                    <a:srgbClr val="1C1B1B"/>
                  </a:solidFill>
                  <a:latin typeface="Open Sans"/>
                </a:rPr>
                <a:t>Maintain partnerships with High School counselors</a:t>
              </a:r>
            </a:p>
            <a:p>
              <a:pPr marL="555974" lvl="2" indent="-185325" defTabSz="609630">
                <a:lnSpc>
                  <a:spcPts val="2266"/>
                </a:lnSpc>
                <a:buFont typeface="Arial"/>
                <a:buChar char="⚬"/>
              </a:pPr>
              <a:r>
                <a:rPr lang="en-US" sz="1287" spc="-19">
                  <a:solidFill>
                    <a:srgbClr val="1C1B1B"/>
                  </a:solidFill>
                  <a:latin typeface="Open Sans"/>
                </a:rPr>
                <a:t>Counselor Day</a:t>
              </a:r>
            </a:p>
            <a:p>
              <a:pPr marL="555974" lvl="2" indent="-185325" defTabSz="609630">
                <a:lnSpc>
                  <a:spcPts val="2266"/>
                </a:lnSpc>
                <a:buFont typeface="Arial"/>
                <a:buChar char="⚬"/>
              </a:pPr>
              <a:r>
                <a:rPr lang="en-US" sz="1287" spc="-19">
                  <a:solidFill>
                    <a:srgbClr val="1C1B1B"/>
                  </a:solidFill>
                  <a:latin typeface="Open Sans"/>
                </a:rPr>
                <a:t>Counselor Open House</a:t>
              </a:r>
            </a:p>
            <a:p>
              <a:pPr marL="277987" lvl="1" indent="-138994" defTabSz="609630">
                <a:lnSpc>
                  <a:spcPts val="2266"/>
                </a:lnSpc>
                <a:buFont typeface="Arial"/>
                <a:buChar char="•"/>
              </a:pPr>
              <a:r>
                <a:rPr lang="en-US" sz="1287" spc="-19">
                  <a:solidFill>
                    <a:srgbClr val="1C1B1B"/>
                  </a:solidFill>
                  <a:latin typeface="Open Sans"/>
                </a:rPr>
                <a:t>Campus tours for prospective students and families</a:t>
              </a:r>
            </a:p>
            <a:p>
              <a:pPr marL="277987" lvl="1" indent="-138994" defTabSz="609630">
                <a:lnSpc>
                  <a:spcPts val="2266"/>
                </a:lnSpc>
                <a:buFont typeface="Arial"/>
                <a:buChar char="•"/>
              </a:pPr>
              <a:r>
                <a:rPr lang="en-US" sz="1287" spc="-19">
                  <a:solidFill>
                    <a:srgbClr val="1C1B1B"/>
                  </a:solidFill>
                  <a:latin typeface="Open Sans"/>
                </a:rPr>
                <a:t>Host high school &amp; community groups on campus</a:t>
              </a:r>
            </a:p>
            <a:p>
              <a:pPr marL="277987" lvl="1" indent="-138994" defTabSz="609630">
                <a:lnSpc>
                  <a:spcPts val="2266"/>
                </a:lnSpc>
                <a:buFont typeface="Arial"/>
                <a:buChar char="•"/>
              </a:pPr>
              <a:r>
                <a:rPr lang="en-US" sz="1287" spc="-19">
                  <a:solidFill>
                    <a:srgbClr val="1C1B1B"/>
                  </a:solidFill>
                  <a:latin typeface="Open Sans"/>
                </a:rPr>
                <a:t>Field inquiries and respond to emails from prospective students, parents, and community members</a:t>
              </a:r>
            </a:p>
            <a:p>
              <a:pPr defTabSz="609630">
                <a:lnSpc>
                  <a:spcPts val="2031"/>
                </a:lnSpc>
              </a:pPr>
              <a:endParaRPr lang="en-US" sz="1287" spc="-19">
                <a:solidFill>
                  <a:srgbClr val="1C1B1B"/>
                </a:solidFill>
                <a:latin typeface="Open Sans"/>
              </a:endParaRPr>
            </a:p>
            <a:p>
              <a:pPr defTabSz="609630">
                <a:lnSpc>
                  <a:spcPts val="2031"/>
                </a:lnSpc>
              </a:pPr>
              <a:endParaRPr lang="en-US" sz="1287" spc="-19">
                <a:solidFill>
                  <a:srgbClr val="1C1B1B"/>
                </a:solidFill>
                <a:latin typeface="Open Sans"/>
              </a:endParaRPr>
            </a:p>
            <a:p>
              <a:pPr defTabSz="609630">
                <a:lnSpc>
                  <a:spcPts val="2970"/>
                </a:lnSpc>
              </a:pPr>
              <a:endParaRPr lang="en-US" sz="1287" spc="-19">
                <a:solidFill>
                  <a:srgbClr val="1C1B1B"/>
                </a:solidFill>
                <a:latin typeface="Open Sans"/>
              </a:endParaRPr>
            </a:p>
          </p:txBody>
        </p:sp>
      </p:grpSp>
      <p:pic>
        <p:nvPicPr>
          <p:cNvPr id="14" name="Picture 14"/>
          <p:cNvPicPr>
            <a:picLocks noChangeAspect="1"/>
          </p:cNvPicPr>
          <p:nvPr/>
        </p:nvPicPr>
        <p:blipFill>
          <a:blip r:embed="rId5"/>
          <a:srcRect/>
          <a:stretch>
            <a:fillRect/>
          </a:stretch>
        </p:blipFill>
        <p:spPr>
          <a:xfrm>
            <a:off x="10648487" y="6172200"/>
            <a:ext cx="1529784" cy="602277"/>
          </a:xfrm>
          <a:prstGeom prst="rect">
            <a:avLst/>
          </a:prstGeom>
        </p:spPr>
      </p:pic>
    </p:spTree>
    <p:extLst>
      <p:ext uri="{BB962C8B-B14F-4D97-AF65-F5344CB8AC3E}">
        <p14:creationId xmlns:p14="http://schemas.microsoft.com/office/powerpoint/2010/main" val="4292939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sp>
        <p:nvSpPr>
          <p:cNvPr id="2" name="AutoShape 2"/>
          <p:cNvSpPr/>
          <p:nvPr/>
        </p:nvSpPr>
        <p:spPr>
          <a:xfrm>
            <a:off x="1524000" y="-121495"/>
            <a:ext cx="3243335" cy="7100989"/>
          </a:xfrm>
          <a:prstGeom prst="rect">
            <a:avLst/>
          </a:prstGeom>
          <a:solidFill>
            <a:srgbClr val="FFFEFE"/>
          </a:solidFill>
        </p:spPr>
      </p:sp>
      <p:pic>
        <p:nvPicPr>
          <p:cNvPr id="3" name="Picture 3"/>
          <p:cNvPicPr>
            <a:picLocks noChangeAspect="1"/>
          </p:cNvPicPr>
          <p:nvPr/>
        </p:nvPicPr>
        <p:blipFill>
          <a:blip r:embed="rId2"/>
          <a:srcRect t="1437"/>
          <a:stretch>
            <a:fillRect/>
          </a:stretch>
        </p:blipFill>
        <p:spPr>
          <a:xfrm>
            <a:off x="5461863" y="263340"/>
            <a:ext cx="2398031" cy="3308984"/>
          </a:xfrm>
          <a:prstGeom prst="rect">
            <a:avLst/>
          </a:prstGeom>
        </p:spPr>
      </p:pic>
      <p:pic>
        <p:nvPicPr>
          <p:cNvPr id="4" name="Picture 4"/>
          <p:cNvPicPr>
            <a:picLocks noChangeAspect="1"/>
          </p:cNvPicPr>
          <p:nvPr/>
        </p:nvPicPr>
        <p:blipFill>
          <a:blip r:embed="rId3"/>
          <a:srcRect/>
          <a:stretch>
            <a:fillRect/>
          </a:stretch>
        </p:blipFill>
        <p:spPr>
          <a:xfrm>
            <a:off x="10750317" y="6172200"/>
            <a:ext cx="1389070" cy="547209"/>
          </a:xfrm>
          <a:prstGeom prst="rect">
            <a:avLst/>
          </a:prstGeom>
        </p:spPr>
      </p:pic>
      <p:pic>
        <p:nvPicPr>
          <p:cNvPr id="5" name="Picture 5"/>
          <p:cNvPicPr>
            <a:picLocks noChangeAspect="1"/>
          </p:cNvPicPr>
          <p:nvPr/>
        </p:nvPicPr>
        <p:blipFill>
          <a:blip r:embed="rId4"/>
          <a:srcRect/>
          <a:stretch>
            <a:fillRect/>
          </a:stretch>
        </p:blipFill>
        <p:spPr>
          <a:xfrm>
            <a:off x="8382610" y="1233766"/>
            <a:ext cx="3062241" cy="3962901"/>
          </a:xfrm>
          <a:prstGeom prst="rect">
            <a:avLst/>
          </a:prstGeom>
        </p:spPr>
      </p:pic>
      <p:pic>
        <p:nvPicPr>
          <p:cNvPr id="6" name="Picture 6"/>
          <p:cNvPicPr>
            <a:picLocks noChangeAspect="1"/>
          </p:cNvPicPr>
          <p:nvPr/>
        </p:nvPicPr>
        <p:blipFill>
          <a:blip r:embed="rId5"/>
          <a:srcRect/>
          <a:stretch>
            <a:fillRect/>
          </a:stretch>
        </p:blipFill>
        <p:spPr>
          <a:xfrm>
            <a:off x="5495990" y="3673925"/>
            <a:ext cx="2352637" cy="3045485"/>
          </a:xfrm>
          <a:prstGeom prst="rect">
            <a:avLst/>
          </a:prstGeom>
        </p:spPr>
      </p:pic>
      <p:sp>
        <p:nvSpPr>
          <p:cNvPr id="7" name="TextBox 7"/>
          <p:cNvSpPr txBox="1"/>
          <p:nvPr/>
        </p:nvSpPr>
        <p:spPr>
          <a:xfrm rot="-5400000">
            <a:off x="649062" y="2660658"/>
            <a:ext cx="4774505" cy="1436291"/>
          </a:xfrm>
          <a:prstGeom prst="rect">
            <a:avLst/>
          </a:prstGeom>
        </p:spPr>
        <p:txBody>
          <a:bodyPr lIns="0" tIns="0" rIns="0" bIns="0" rtlCol="0" anchor="t">
            <a:spAutoFit/>
          </a:bodyPr>
          <a:lstStyle/>
          <a:p>
            <a:pPr defTabSz="609630">
              <a:lnSpc>
                <a:spcPts val="5600"/>
              </a:lnSpc>
            </a:pPr>
            <a:r>
              <a:rPr lang="en-US" sz="4000" spc="40">
                <a:solidFill>
                  <a:srgbClr val="850511"/>
                </a:solidFill>
                <a:latin typeface="Open Sans"/>
              </a:rPr>
              <a:t>OUTREACH EVENTS</a:t>
            </a:r>
          </a:p>
        </p:txBody>
      </p:sp>
    </p:spTree>
    <p:extLst>
      <p:ext uri="{BB962C8B-B14F-4D97-AF65-F5344CB8AC3E}">
        <p14:creationId xmlns:p14="http://schemas.microsoft.com/office/powerpoint/2010/main" val="3838493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856710" y="0"/>
            <a:ext cx="4821213" cy="7138829"/>
            <a:chOff x="0" y="0"/>
            <a:chExt cx="9642427" cy="14277658"/>
          </a:xfrm>
        </p:grpSpPr>
        <p:pic>
          <p:nvPicPr>
            <p:cNvPr id="3" name="Picture 3"/>
            <p:cNvPicPr>
              <a:picLocks noChangeAspect="1"/>
            </p:cNvPicPr>
            <p:nvPr/>
          </p:nvPicPr>
          <p:blipFill>
            <a:blip r:embed="rId2"/>
            <a:srcRect l="58031" r="19707"/>
            <a:stretch>
              <a:fillRect/>
            </a:stretch>
          </p:blipFill>
          <p:spPr>
            <a:xfrm>
              <a:off x="0" y="0"/>
              <a:ext cx="4767635" cy="14277658"/>
            </a:xfrm>
            <a:prstGeom prst="rect">
              <a:avLst/>
            </a:prstGeom>
          </p:spPr>
        </p:pic>
        <p:pic>
          <p:nvPicPr>
            <p:cNvPr id="4" name="Picture 4"/>
            <p:cNvPicPr>
              <a:picLocks noChangeAspect="1"/>
            </p:cNvPicPr>
            <p:nvPr/>
          </p:nvPicPr>
          <p:blipFill>
            <a:blip r:embed="rId3"/>
            <a:srcRect l="51698" r="4255"/>
            <a:stretch>
              <a:fillRect/>
            </a:stretch>
          </p:blipFill>
          <p:spPr>
            <a:xfrm>
              <a:off x="4874791" y="0"/>
              <a:ext cx="4767635" cy="7085251"/>
            </a:xfrm>
            <a:prstGeom prst="rect">
              <a:avLst/>
            </a:prstGeom>
          </p:spPr>
        </p:pic>
        <p:pic>
          <p:nvPicPr>
            <p:cNvPr id="5" name="Picture 5"/>
            <p:cNvPicPr>
              <a:picLocks noChangeAspect="1"/>
            </p:cNvPicPr>
            <p:nvPr/>
          </p:nvPicPr>
          <p:blipFill>
            <a:blip r:embed="rId4"/>
            <a:srcRect l="18474" r="36651"/>
            <a:stretch>
              <a:fillRect/>
            </a:stretch>
          </p:blipFill>
          <p:spPr>
            <a:xfrm>
              <a:off x="4874791" y="7192407"/>
              <a:ext cx="4767635" cy="7085251"/>
            </a:xfrm>
            <a:prstGeom prst="rect">
              <a:avLst/>
            </a:prstGeom>
          </p:spPr>
        </p:pic>
      </p:grpSp>
      <p:grpSp>
        <p:nvGrpSpPr>
          <p:cNvPr id="6" name="Group 6"/>
          <p:cNvGrpSpPr/>
          <p:nvPr/>
        </p:nvGrpSpPr>
        <p:grpSpPr>
          <a:xfrm rot="-8100000">
            <a:off x="-781525" y="3521959"/>
            <a:ext cx="1563050" cy="1560549"/>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solidFill>
          </p:spPr>
        </p:sp>
      </p:grpSp>
      <p:grpSp>
        <p:nvGrpSpPr>
          <p:cNvPr id="8" name="Group 8"/>
          <p:cNvGrpSpPr/>
          <p:nvPr/>
        </p:nvGrpSpPr>
        <p:grpSpPr>
          <a:xfrm rot="-5400000">
            <a:off x="9303439" y="4081628"/>
            <a:ext cx="2881263" cy="2876653"/>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alpha val="4706"/>
              </a:srgbClr>
            </a:solidFill>
          </p:spPr>
        </p:sp>
      </p:grpSp>
      <p:sp>
        <p:nvSpPr>
          <p:cNvPr id="10" name="AutoShape 10"/>
          <p:cNvSpPr/>
          <p:nvPr/>
        </p:nvSpPr>
        <p:spPr>
          <a:xfrm>
            <a:off x="6548073" y="0"/>
            <a:ext cx="20287" cy="7036515"/>
          </a:xfrm>
          <a:prstGeom prst="rect">
            <a:avLst/>
          </a:prstGeom>
          <a:solidFill>
            <a:srgbClr val="850511"/>
          </a:solidFill>
        </p:spPr>
      </p:sp>
      <p:grpSp>
        <p:nvGrpSpPr>
          <p:cNvPr id="11" name="Group 11"/>
          <p:cNvGrpSpPr/>
          <p:nvPr/>
        </p:nvGrpSpPr>
        <p:grpSpPr>
          <a:xfrm>
            <a:off x="6993810" y="666750"/>
            <a:ext cx="4699637" cy="6364713"/>
            <a:chOff x="0" y="-38100"/>
            <a:chExt cx="9399274" cy="12729426"/>
          </a:xfrm>
        </p:grpSpPr>
        <p:sp>
          <p:nvSpPr>
            <p:cNvPr id="12" name="TextBox 12"/>
            <p:cNvSpPr txBox="1"/>
            <p:nvPr/>
          </p:nvSpPr>
          <p:spPr>
            <a:xfrm>
              <a:off x="0" y="-38100"/>
              <a:ext cx="9399274" cy="2359620"/>
            </a:xfrm>
            <a:prstGeom prst="rect">
              <a:avLst/>
            </a:prstGeom>
          </p:spPr>
          <p:txBody>
            <a:bodyPr lIns="0" tIns="0" rIns="0" bIns="0" rtlCol="0" anchor="t">
              <a:spAutoFit/>
            </a:bodyPr>
            <a:lstStyle/>
            <a:p>
              <a:pPr defTabSz="609630">
                <a:lnSpc>
                  <a:spcPts val="3290"/>
                </a:lnSpc>
              </a:pPr>
              <a:r>
                <a:rPr lang="en-US" sz="2531" spc="126">
                  <a:solidFill>
                    <a:srgbClr val="1C1B1B"/>
                  </a:solidFill>
                  <a:latin typeface="Open Sans Bold"/>
                </a:rPr>
                <a:t>LISETTE ROCHA,</a:t>
              </a:r>
            </a:p>
            <a:p>
              <a:pPr defTabSz="609630">
                <a:lnSpc>
                  <a:spcPts val="3290"/>
                </a:lnSpc>
              </a:pPr>
              <a:r>
                <a:rPr lang="en-US" sz="2531" spc="126">
                  <a:solidFill>
                    <a:srgbClr val="1C1B1B"/>
                  </a:solidFill>
                  <a:latin typeface="Open Sans"/>
                </a:rPr>
                <a:t>FINANCIAL AID SPECIALIST</a:t>
              </a:r>
            </a:p>
            <a:p>
              <a:pPr defTabSz="609630">
                <a:lnSpc>
                  <a:spcPts val="2597"/>
                </a:lnSpc>
              </a:pPr>
              <a:endParaRPr lang="en-US" sz="2531" spc="126">
                <a:solidFill>
                  <a:srgbClr val="1C1B1B"/>
                </a:solidFill>
                <a:latin typeface="Open Sans"/>
              </a:endParaRPr>
            </a:p>
          </p:txBody>
        </p:sp>
        <p:sp>
          <p:nvSpPr>
            <p:cNvPr id="13" name="TextBox 13"/>
            <p:cNvSpPr txBox="1"/>
            <p:nvPr/>
          </p:nvSpPr>
          <p:spPr>
            <a:xfrm>
              <a:off x="0" y="2662940"/>
              <a:ext cx="9399274" cy="10028386"/>
            </a:xfrm>
            <a:prstGeom prst="rect">
              <a:avLst/>
            </a:prstGeom>
          </p:spPr>
          <p:txBody>
            <a:bodyPr lIns="0" tIns="0" rIns="0" bIns="0" rtlCol="0" anchor="t">
              <a:spAutoFit/>
            </a:bodyPr>
            <a:lstStyle/>
            <a:p>
              <a:pPr marL="287882" lvl="1" indent="-143941" defTabSz="609630">
                <a:lnSpc>
                  <a:spcPts val="2347"/>
                </a:lnSpc>
                <a:buFont typeface="Arial"/>
                <a:buChar char="•"/>
              </a:pPr>
              <a:r>
                <a:rPr lang="en-US" sz="1333" spc="-20">
                  <a:solidFill>
                    <a:srgbClr val="1C1B1B"/>
                  </a:solidFill>
                  <a:latin typeface="Open Sans"/>
                </a:rPr>
                <a:t>Manage Financial Aid Application Workshops and Presentations</a:t>
              </a:r>
            </a:p>
            <a:p>
              <a:pPr marL="575763" lvl="2" indent="-191921" defTabSz="609630">
                <a:lnSpc>
                  <a:spcPts val="2347"/>
                </a:lnSpc>
                <a:buFont typeface="Arial"/>
                <a:buChar char="⚬"/>
              </a:pPr>
              <a:r>
                <a:rPr lang="en-US" sz="1333" spc="-20">
                  <a:solidFill>
                    <a:srgbClr val="1C1B1B"/>
                  </a:solidFill>
                  <a:latin typeface="Open Sans"/>
                </a:rPr>
                <a:t>Las Positas College Events</a:t>
              </a:r>
            </a:p>
            <a:p>
              <a:pPr marL="575763" lvl="2" indent="-191921" defTabSz="609630">
                <a:lnSpc>
                  <a:spcPts val="2347"/>
                </a:lnSpc>
                <a:buFont typeface="Arial"/>
                <a:buChar char="⚬"/>
              </a:pPr>
              <a:r>
                <a:rPr lang="en-US" sz="1333" spc="-20">
                  <a:solidFill>
                    <a:srgbClr val="1C1B1B"/>
                  </a:solidFill>
                  <a:latin typeface="Open Sans"/>
                </a:rPr>
                <a:t>High Schools and Continuation Schools</a:t>
              </a:r>
            </a:p>
            <a:p>
              <a:pPr marL="575763" lvl="2" indent="-191921" defTabSz="609630">
                <a:lnSpc>
                  <a:spcPts val="2347"/>
                </a:lnSpc>
                <a:buFont typeface="Arial"/>
                <a:buChar char="⚬"/>
              </a:pPr>
              <a:r>
                <a:rPr lang="en-US" sz="1333" spc="-20">
                  <a:solidFill>
                    <a:srgbClr val="1C1B1B"/>
                  </a:solidFill>
                  <a:latin typeface="Open Sans"/>
                </a:rPr>
                <a:t>Non-Profits</a:t>
              </a:r>
            </a:p>
            <a:p>
              <a:pPr marL="287882" lvl="1" indent="-143941" defTabSz="609630">
                <a:lnSpc>
                  <a:spcPts val="2347"/>
                </a:lnSpc>
                <a:buFont typeface="Arial"/>
                <a:buChar char="•"/>
              </a:pPr>
              <a:r>
                <a:rPr lang="en-US" sz="1333" spc="-20">
                  <a:solidFill>
                    <a:srgbClr val="1C1B1B"/>
                  </a:solidFill>
                  <a:latin typeface="Open Sans"/>
                </a:rPr>
                <a:t>Conduct online and in-person FAFSA/CADAA drop-in hours</a:t>
              </a:r>
            </a:p>
            <a:p>
              <a:pPr marL="287882" lvl="1" indent="-143941" defTabSz="609630">
                <a:lnSpc>
                  <a:spcPts val="2347"/>
                </a:lnSpc>
                <a:buFont typeface="Arial"/>
                <a:buChar char="•"/>
              </a:pPr>
              <a:r>
                <a:rPr lang="en-US" sz="1333" spc="-20">
                  <a:solidFill>
                    <a:srgbClr val="1C1B1B"/>
                  </a:solidFill>
                  <a:latin typeface="Open Sans"/>
                </a:rPr>
                <a:t>Support Student Athletes, Spanish Speakers, Veteran, and AB 540 students</a:t>
              </a:r>
            </a:p>
            <a:p>
              <a:pPr marL="287882" lvl="1" indent="-143941" defTabSz="609630">
                <a:lnSpc>
                  <a:spcPts val="2347"/>
                </a:lnSpc>
                <a:buFont typeface="Arial"/>
                <a:buChar char="•"/>
              </a:pPr>
              <a:r>
                <a:rPr lang="en-US" sz="1333" spc="-20">
                  <a:solidFill>
                    <a:srgbClr val="1C1B1B"/>
                  </a:solidFill>
                  <a:latin typeface="Open Sans"/>
                </a:rPr>
                <a:t>Responsible for Financial Aid Social Media, marketing material, and outreach software</a:t>
              </a:r>
            </a:p>
            <a:p>
              <a:pPr marL="287882" lvl="1" indent="-143941" defTabSz="609630">
                <a:lnSpc>
                  <a:spcPts val="2347"/>
                </a:lnSpc>
                <a:buFont typeface="Arial"/>
                <a:buChar char="•"/>
              </a:pPr>
              <a:r>
                <a:rPr lang="en-US" sz="1333" spc="-20">
                  <a:solidFill>
                    <a:srgbClr val="1C1B1B"/>
                  </a:solidFill>
                  <a:latin typeface="Open Sans"/>
                </a:rPr>
                <a:t>Provide Financial Aid in-reach on campus to create awareness and assist students with the process</a:t>
              </a:r>
            </a:p>
            <a:p>
              <a:pPr defTabSz="609630">
                <a:lnSpc>
                  <a:spcPts val="2347"/>
                </a:lnSpc>
              </a:pPr>
              <a:r>
                <a:rPr lang="en-US" sz="1333" spc="-20">
                  <a:solidFill>
                    <a:srgbClr val="1C1B1B"/>
                  </a:solidFill>
                  <a:latin typeface="Open Sans"/>
                </a:rPr>
                <a:t>.</a:t>
              </a:r>
            </a:p>
            <a:p>
              <a:pPr defTabSz="609630">
                <a:lnSpc>
                  <a:spcPts val="2347"/>
                </a:lnSpc>
              </a:pPr>
              <a:endParaRPr lang="en-US" sz="1333" spc="-20">
                <a:solidFill>
                  <a:srgbClr val="1C1B1B"/>
                </a:solidFill>
                <a:latin typeface="Open Sans"/>
              </a:endParaRPr>
            </a:p>
            <a:p>
              <a:pPr defTabSz="609630">
                <a:lnSpc>
                  <a:spcPts val="2347"/>
                </a:lnSpc>
              </a:pPr>
              <a:endParaRPr lang="en-US" sz="1333" spc="-20">
                <a:solidFill>
                  <a:srgbClr val="1C1B1B"/>
                </a:solidFill>
                <a:latin typeface="Open Sans"/>
              </a:endParaRPr>
            </a:p>
            <a:p>
              <a:pPr defTabSz="609630">
                <a:lnSpc>
                  <a:spcPts val="2347"/>
                </a:lnSpc>
              </a:pPr>
              <a:endParaRPr lang="en-US" sz="1333" spc="-20">
                <a:solidFill>
                  <a:srgbClr val="1C1B1B"/>
                </a:solidFill>
                <a:latin typeface="Open Sans"/>
              </a:endParaRPr>
            </a:p>
            <a:p>
              <a:pPr defTabSz="609630">
                <a:lnSpc>
                  <a:spcPts val="2347"/>
                </a:lnSpc>
              </a:pPr>
              <a:endParaRPr lang="en-US" sz="1333" spc="-20">
                <a:solidFill>
                  <a:srgbClr val="1C1B1B"/>
                </a:solidFill>
                <a:latin typeface="Open Sans"/>
              </a:endParaRPr>
            </a:p>
          </p:txBody>
        </p:sp>
      </p:grpSp>
      <p:pic>
        <p:nvPicPr>
          <p:cNvPr id="14" name="Picture 14"/>
          <p:cNvPicPr>
            <a:picLocks noChangeAspect="1"/>
          </p:cNvPicPr>
          <p:nvPr/>
        </p:nvPicPr>
        <p:blipFill>
          <a:blip r:embed="rId5"/>
          <a:srcRect/>
          <a:stretch>
            <a:fillRect/>
          </a:stretch>
        </p:blipFill>
        <p:spPr>
          <a:xfrm>
            <a:off x="10648487" y="6172200"/>
            <a:ext cx="1529784" cy="602277"/>
          </a:xfrm>
          <a:prstGeom prst="rect">
            <a:avLst/>
          </a:prstGeom>
        </p:spPr>
      </p:pic>
    </p:spTree>
    <p:extLst>
      <p:ext uri="{BB962C8B-B14F-4D97-AF65-F5344CB8AC3E}">
        <p14:creationId xmlns:p14="http://schemas.microsoft.com/office/powerpoint/2010/main" val="4058520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846944" y="76810"/>
            <a:ext cx="4821213" cy="7138829"/>
            <a:chOff x="0" y="0"/>
            <a:chExt cx="9642427" cy="14277658"/>
          </a:xfrm>
        </p:grpSpPr>
        <p:pic>
          <p:nvPicPr>
            <p:cNvPr id="3" name="Picture 3"/>
            <p:cNvPicPr>
              <a:picLocks noChangeAspect="1"/>
            </p:cNvPicPr>
            <p:nvPr/>
          </p:nvPicPr>
          <p:blipFill>
            <a:blip r:embed="rId2"/>
            <a:srcRect l="12453" r="62502"/>
            <a:stretch>
              <a:fillRect/>
            </a:stretch>
          </p:blipFill>
          <p:spPr>
            <a:xfrm>
              <a:off x="0" y="0"/>
              <a:ext cx="4767635" cy="14277658"/>
            </a:xfrm>
            <a:prstGeom prst="rect">
              <a:avLst/>
            </a:prstGeom>
          </p:spPr>
        </p:pic>
        <p:pic>
          <p:nvPicPr>
            <p:cNvPr id="4" name="Picture 4"/>
            <p:cNvPicPr>
              <a:picLocks noChangeAspect="1"/>
            </p:cNvPicPr>
            <p:nvPr/>
          </p:nvPicPr>
          <p:blipFill>
            <a:blip r:embed="rId3"/>
            <a:srcRect l="33292" r="16240"/>
            <a:stretch>
              <a:fillRect/>
            </a:stretch>
          </p:blipFill>
          <p:spPr>
            <a:xfrm>
              <a:off x="4874791" y="0"/>
              <a:ext cx="4767635" cy="7085251"/>
            </a:xfrm>
            <a:prstGeom prst="rect">
              <a:avLst/>
            </a:prstGeom>
          </p:spPr>
        </p:pic>
        <p:pic>
          <p:nvPicPr>
            <p:cNvPr id="5" name="Picture 5"/>
            <p:cNvPicPr>
              <a:picLocks noChangeAspect="1"/>
            </p:cNvPicPr>
            <p:nvPr/>
          </p:nvPicPr>
          <p:blipFill>
            <a:blip r:embed="rId4"/>
            <a:srcRect l="53340" r="1771"/>
            <a:stretch>
              <a:fillRect/>
            </a:stretch>
          </p:blipFill>
          <p:spPr>
            <a:xfrm>
              <a:off x="4874791" y="7192407"/>
              <a:ext cx="4767635" cy="7085251"/>
            </a:xfrm>
            <a:prstGeom prst="rect">
              <a:avLst/>
            </a:prstGeom>
          </p:spPr>
        </p:pic>
      </p:grpSp>
      <p:grpSp>
        <p:nvGrpSpPr>
          <p:cNvPr id="6" name="Group 6"/>
          <p:cNvGrpSpPr/>
          <p:nvPr/>
        </p:nvGrpSpPr>
        <p:grpSpPr>
          <a:xfrm rot="-5400000">
            <a:off x="9313042" y="4119457"/>
            <a:ext cx="2881263" cy="2876653"/>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C1B1B">
                <a:alpha val="4706"/>
              </a:srgbClr>
            </a:solidFill>
          </p:spPr>
        </p:sp>
      </p:grpSp>
      <p:sp>
        <p:nvSpPr>
          <p:cNvPr id="8" name="AutoShape 8"/>
          <p:cNvSpPr/>
          <p:nvPr/>
        </p:nvSpPr>
        <p:spPr>
          <a:xfrm>
            <a:off x="5893938" y="0"/>
            <a:ext cx="9267" cy="6858000"/>
          </a:xfrm>
          <a:prstGeom prst="rect">
            <a:avLst/>
          </a:prstGeom>
          <a:solidFill>
            <a:srgbClr val="1C1B1B"/>
          </a:solidFill>
        </p:spPr>
      </p:sp>
      <p:grpSp>
        <p:nvGrpSpPr>
          <p:cNvPr id="9" name="Group 9"/>
          <p:cNvGrpSpPr/>
          <p:nvPr/>
        </p:nvGrpSpPr>
        <p:grpSpPr>
          <a:xfrm rot="-8100000">
            <a:off x="-781525" y="3219312"/>
            <a:ext cx="1563050" cy="1560549"/>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solidFill>
          </p:spPr>
        </p:sp>
      </p:grpSp>
      <p:grpSp>
        <p:nvGrpSpPr>
          <p:cNvPr id="11" name="Group 11"/>
          <p:cNvGrpSpPr/>
          <p:nvPr/>
        </p:nvGrpSpPr>
        <p:grpSpPr>
          <a:xfrm>
            <a:off x="6448642" y="666750"/>
            <a:ext cx="4758705" cy="5754789"/>
            <a:chOff x="0" y="-38100"/>
            <a:chExt cx="9517409" cy="11509579"/>
          </a:xfrm>
        </p:grpSpPr>
        <p:sp>
          <p:nvSpPr>
            <p:cNvPr id="12" name="TextBox 12"/>
            <p:cNvSpPr txBox="1"/>
            <p:nvPr/>
          </p:nvSpPr>
          <p:spPr>
            <a:xfrm>
              <a:off x="0" y="-38100"/>
              <a:ext cx="9517409" cy="2846934"/>
            </a:xfrm>
            <a:prstGeom prst="rect">
              <a:avLst/>
            </a:prstGeom>
          </p:spPr>
          <p:txBody>
            <a:bodyPr lIns="0" tIns="0" rIns="0" bIns="0" rtlCol="0" anchor="t">
              <a:spAutoFit/>
            </a:bodyPr>
            <a:lstStyle/>
            <a:p>
              <a:pPr defTabSz="609630">
                <a:lnSpc>
                  <a:spcPts val="3290"/>
                </a:lnSpc>
              </a:pPr>
              <a:r>
                <a:rPr lang="en-US" sz="2531" spc="126">
                  <a:solidFill>
                    <a:srgbClr val="1C1B1B"/>
                  </a:solidFill>
                  <a:latin typeface="Open Sans Bold"/>
                </a:rPr>
                <a:t>ANNE KENNEDY, CTE</a:t>
              </a:r>
            </a:p>
            <a:p>
              <a:pPr defTabSz="609630">
                <a:lnSpc>
                  <a:spcPts val="2597"/>
                </a:lnSpc>
              </a:pPr>
              <a:r>
                <a:rPr lang="en-US" sz="1997" spc="99">
                  <a:solidFill>
                    <a:srgbClr val="1C1B1B"/>
                  </a:solidFill>
                  <a:latin typeface="Open Sans"/>
                </a:rPr>
                <a:t>BUSINESS STUDIES, PUBLIC SAFETY, KINESIOLOGY, WORK EXPERIENCE</a:t>
              </a:r>
            </a:p>
          </p:txBody>
        </p:sp>
        <p:sp>
          <p:nvSpPr>
            <p:cNvPr id="13" name="TextBox 13"/>
            <p:cNvSpPr txBox="1"/>
            <p:nvPr/>
          </p:nvSpPr>
          <p:spPr>
            <a:xfrm>
              <a:off x="0" y="2494662"/>
              <a:ext cx="9517409" cy="8976817"/>
            </a:xfrm>
            <a:prstGeom prst="rect">
              <a:avLst/>
            </a:prstGeom>
          </p:spPr>
          <p:txBody>
            <a:bodyPr lIns="0" tIns="0" rIns="0" bIns="0" rtlCol="0" anchor="t">
              <a:spAutoFit/>
            </a:bodyPr>
            <a:lstStyle/>
            <a:p>
              <a:pPr defTabSz="609630">
                <a:lnSpc>
                  <a:spcPts val="2464"/>
                </a:lnSpc>
              </a:pPr>
              <a:endParaRPr sz="1200">
                <a:solidFill>
                  <a:prstClr val="black"/>
                </a:solidFill>
                <a:latin typeface="Calibri"/>
              </a:endParaRPr>
            </a:p>
            <a:p>
              <a:pPr marL="302275" lvl="1" indent="-151138" defTabSz="609630">
                <a:lnSpc>
                  <a:spcPts val="2464"/>
                </a:lnSpc>
                <a:buFont typeface="Arial"/>
                <a:buChar char="•"/>
              </a:pPr>
              <a:r>
                <a:rPr lang="en-US" sz="1400" spc="-21">
                  <a:solidFill>
                    <a:srgbClr val="1C1B1B"/>
                  </a:solidFill>
                  <a:latin typeface="Open Sans"/>
                </a:rPr>
                <a:t>Promote CTE Programs and build enrollment</a:t>
              </a:r>
            </a:p>
            <a:p>
              <a:pPr marL="302275" lvl="1" indent="-151138" defTabSz="609630">
                <a:lnSpc>
                  <a:spcPts val="2464"/>
                </a:lnSpc>
                <a:buFont typeface="Arial"/>
                <a:buChar char="•"/>
              </a:pPr>
              <a:r>
                <a:rPr lang="en-US" sz="1400" spc="-21">
                  <a:solidFill>
                    <a:srgbClr val="1C1B1B"/>
                  </a:solidFill>
                  <a:latin typeface="Open Sans"/>
                </a:rPr>
                <a:t>Exhibit/present at high school events, CTE Fairs, College &amp; Career Nights</a:t>
              </a:r>
            </a:p>
            <a:p>
              <a:pPr marL="302275" lvl="1" indent="-151138" defTabSz="609630">
                <a:lnSpc>
                  <a:spcPts val="2464"/>
                </a:lnSpc>
                <a:buFont typeface="Arial"/>
                <a:buChar char="•"/>
              </a:pPr>
              <a:r>
                <a:rPr lang="en-US" sz="1400" spc="-21">
                  <a:solidFill>
                    <a:srgbClr val="1C1B1B"/>
                  </a:solidFill>
                  <a:latin typeface="Open Sans"/>
                </a:rPr>
                <a:t>Collaborate with TVROP College &amp; Career Counselors</a:t>
              </a:r>
            </a:p>
            <a:p>
              <a:pPr marL="302275" lvl="1" indent="-151138" defTabSz="609630">
                <a:lnSpc>
                  <a:spcPts val="2464"/>
                </a:lnSpc>
                <a:buFont typeface="Arial"/>
                <a:buChar char="•"/>
              </a:pPr>
              <a:r>
                <a:rPr lang="en-US" sz="1400" spc="-21">
                  <a:solidFill>
                    <a:srgbClr val="1C1B1B"/>
                  </a:solidFill>
                  <a:latin typeface="Open Sans"/>
                </a:rPr>
                <a:t>Chambers of Commerce, City &amp; Community Events </a:t>
              </a:r>
            </a:p>
            <a:p>
              <a:pPr marL="302275" lvl="1" indent="-151138" defTabSz="609630">
                <a:lnSpc>
                  <a:spcPts val="2464"/>
                </a:lnSpc>
                <a:buFont typeface="Arial"/>
                <a:buChar char="•"/>
              </a:pPr>
              <a:r>
                <a:rPr lang="en-US" sz="1400" spc="-21">
                  <a:solidFill>
                    <a:srgbClr val="1C1B1B"/>
                  </a:solidFill>
                  <a:latin typeface="Open Sans"/>
                </a:rPr>
                <a:t>Plan and execute information sessions and tours designed to bring prospective students to campus. </a:t>
              </a:r>
            </a:p>
            <a:p>
              <a:pPr marL="302275" lvl="1" indent="-151138" defTabSz="609630">
                <a:lnSpc>
                  <a:spcPts val="2464"/>
                </a:lnSpc>
                <a:buFont typeface="Arial"/>
                <a:buChar char="•"/>
              </a:pPr>
              <a:r>
                <a:rPr lang="en-US" sz="1400" spc="-21">
                  <a:solidFill>
                    <a:srgbClr val="1C1B1B"/>
                  </a:solidFill>
                  <a:latin typeface="Open Sans"/>
                </a:rPr>
                <a:t>Develop partnerships with businesses to bring WBL opportunities to our students, such as Internships, field trips, or guest speakers. </a:t>
              </a:r>
            </a:p>
            <a:p>
              <a:pPr marL="302275" lvl="1" indent="-151138" defTabSz="609630">
                <a:lnSpc>
                  <a:spcPts val="2464"/>
                </a:lnSpc>
                <a:buFont typeface="Arial"/>
                <a:buChar char="•"/>
              </a:pPr>
              <a:r>
                <a:rPr lang="en-US" sz="1400" spc="-21">
                  <a:solidFill>
                    <a:srgbClr val="1C1B1B"/>
                  </a:solidFill>
                  <a:latin typeface="Open Sans"/>
                </a:rPr>
                <a:t>Recruit members for CTE Program Advisory Boards  </a:t>
              </a:r>
            </a:p>
            <a:p>
              <a:pPr defTabSz="609630">
                <a:lnSpc>
                  <a:spcPts val="2464"/>
                </a:lnSpc>
              </a:pPr>
              <a:endParaRPr lang="en-US" sz="1400" spc="-21">
                <a:solidFill>
                  <a:srgbClr val="1C1B1B"/>
                </a:solidFill>
                <a:latin typeface="Open Sans"/>
              </a:endParaRPr>
            </a:p>
            <a:p>
              <a:pPr defTabSz="609630">
                <a:lnSpc>
                  <a:spcPts val="2464"/>
                </a:lnSpc>
              </a:pPr>
              <a:endParaRPr lang="en-US" sz="1400" spc="-21">
                <a:solidFill>
                  <a:srgbClr val="1C1B1B"/>
                </a:solidFill>
                <a:latin typeface="Open Sans"/>
              </a:endParaRPr>
            </a:p>
          </p:txBody>
        </p:sp>
      </p:grpSp>
      <p:pic>
        <p:nvPicPr>
          <p:cNvPr id="14" name="Picture 14"/>
          <p:cNvPicPr>
            <a:picLocks noChangeAspect="1"/>
          </p:cNvPicPr>
          <p:nvPr/>
        </p:nvPicPr>
        <p:blipFill>
          <a:blip r:embed="rId5"/>
          <a:srcRect/>
          <a:stretch>
            <a:fillRect/>
          </a:stretch>
        </p:blipFill>
        <p:spPr>
          <a:xfrm>
            <a:off x="10648487" y="6172200"/>
            <a:ext cx="1529784" cy="602277"/>
          </a:xfrm>
          <a:prstGeom prst="rect">
            <a:avLst/>
          </a:prstGeom>
        </p:spPr>
      </p:pic>
    </p:spTree>
    <p:extLst>
      <p:ext uri="{BB962C8B-B14F-4D97-AF65-F5344CB8AC3E}">
        <p14:creationId xmlns:p14="http://schemas.microsoft.com/office/powerpoint/2010/main" val="2319323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7743591" y="-229339"/>
            <a:ext cx="28575" cy="7316677"/>
          </a:xfrm>
          <a:prstGeom prst="rect">
            <a:avLst/>
          </a:prstGeom>
          <a:solidFill>
            <a:srgbClr val="FFFBF0"/>
          </a:solidFill>
        </p:spPr>
      </p:sp>
      <p:sp>
        <p:nvSpPr>
          <p:cNvPr id="3" name="AutoShape 3"/>
          <p:cNvSpPr/>
          <p:nvPr/>
        </p:nvSpPr>
        <p:spPr>
          <a:xfrm>
            <a:off x="4214813" y="3540449"/>
            <a:ext cx="6553200" cy="14287"/>
          </a:xfrm>
          <a:prstGeom prst="rect">
            <a:avLst/>
          </a:prstGeom>
          <a:solidFill>
            <a:srgbClr val="FFFBF0"/>
          </a:solidFill>
        </p:spPr>
      </p:sp>
      <p:sp>
        <p:nvSpPr>
          <p:cNvPr id="4" name="AutoShape 4"/>
          <p:cNvSpPr/>
          <p:nvPr/>
        </p:nvSpPr>
        <p:spPr>
          <a:xfrm>
            <a:off x="1524000" y="-121495"/>
            <a:ext cx="3243335" cy="7100989"/>
          </a:xfrm>
          <a:prstGeom prst="rect">
            <a:avLst/>
          </a:prstGeom>
          <a:solidFill>
            <a:srgbClr val="850511"/>
          </a:solidFill>
        </p:spPr>
      </p:sp>
      <p:pic>
        <p:nvPicPr>
          <p:cNvPr id="5" name="Picture 5"/>
          <p:cNvPicPr>
            <a:picLocks noChangeAspect="1"/>
          </p:cNvPicPr>
          <p:nvPr/>
        </p:nvPicPr>
        <p:blipFill>
          <a:blip r:embed="rId2"/>
          <a:srcRect/>
          <a:stretch>
            <a:fillRect/>
          </a:stretch>
        </p:blipFill>
        <p:spPr>
          <a:xfrm>
            <a:off x="5027685" y="203698"/>
            <a:ext cx="3712741" cy="2868937"/>
          </a:xfrm>
          <a:prstGeom prst="rect">
            <a:avLst/>
          </a:prstGeom>
        </p:spPr>
      </p:pic>
      <p:pic>
        <p:nvPicPr>
          <p:cNvPr id="6" name="Picture 6"/>
          <p:cNvPicPr>
            <a:picLocks noChangeAspect="1"/>
          </p:cNvPicPr>
          <p:nvPr/>
        </p:nvPicPr>
        <p:blipFill>
          <a:blip r:embed="rId3"/>
          <a:srcRect/>
          <a:stretch>
            <a:fillRect/>
          </a:stretch>
        </p:blipFill>
        <p:spPr>
          <a:xfrm>
            <a:off x="9000776" y="1638165"/>
            <a:ext cx="3016537" cy="3903755"/>
          </a:xfrm>
          <a:prstGeom prst="rect">
            <a:avLst/>
          </a:prstGeom>
        </p:spPr>
      </p:pic>
      <p:pic>
        <p:nvPicPr>
          <p:cNvPr id="7" name="Picture 7"/>
          <p:cNvPicPr>
            <a:picLocks noChangeAspect="1"/>
          </p:cNvPicPr>
          <p:nvPr/>
        </p:nvPicPr>
        <p:blipFill>
          <a:blip r:embed="rId4"/>
          <a:srcRect/>
          <a:stretch>
            <a:fillRect/>
          </a:stretch>
        </p:blipFill>
        <p:spPr>
          <a:xfrm>
            <a:off x="5611656" y="3429001"/>
            <a:ext cx="2544801" cy="3293271"/>
          </a:xfrm>
          <a:prstGeom prst="rect">
            <a:avLst/>
          </a:prstGeom>
        </p:spPr>
      </p:pic>
      <p:sp>
        <p:nvSpPr>
          <p:cNvPr id="8" name="TextBox 8"/>
          <p:cNvSpPr txBox="1"/>
          <p:nvPr/>
        </p:nvSpPr>
        <p:spPr>
          <a:xfrm rot="-5400000">
            <a:off x="2122408" y="2458635"/>
            <a:ext cx="3516472" cy="705321"/>
          </a:xfrm>
          <a:prstGeom prst="rect">
            <a:avLst/>
          </a:prstGeom>
        </p:spPr>
        <p:txBody>
          <a:bodyPr lIns="0" tIns="0" rIns="0" bIns="0" rtlCol="0" anchor="t">
            <a:spAutoFit/>
          </a:bodyPr>
          <a:lstStyle/>
          <a:p>
            <a:pPr defTabSz="609630">
              <a:lnSpc>
                <a:spcPts val="5512"/>
              </a:lnSpc>
            </a:pPr>
            <a:r>
              <a:rPr lang="en-US" sz="3938" spc="39">
                <a:solidFill>
                  <a:srgbClr val="850511"/>
                </a:solidFill>
                <a:latin typeface="Open Sans"/>
              </a:rPr>
              <a:t>Happenings</a:t>
            </a:r>
          </a:p>
        </p:txBody>
      </p:sp>
      <p:pic>
        <p:nvPicPr>
          <p:cNvPr id="9" name="Picture 9"/>
          <p:cNvPicPr>
            <a:picLocks noChangeAspect="1"/>
          </p:cNvPicPr>
          <p:nvPr/>
        </p:nvPicPr>
        <p:blipFill>
          <a:blip r:embed="rId5"/>
          <a:srcRect/>
          <a:stretch>
            <a:fillRect/>
          </a:stretch>
        </p:blipFill>
        <p:spPr>
          <a:xfrm>
            <a:off x="10648487" y="6172200"/>
            <a:ext cx="1529784" cy="602277"/>
          </a:xfrm>
          <a:prstGeom prst="rect">
            <a:avLst/>
          </a:prstGeom>
        </p:spPr>
      </p:pic>
      <p:sp>
        <p:nvSpPr>
          <p:cNvPr id="10" name="TextBox 10"/>
          <p:cNvSpPr txBox="1"/>
          <p:nvPr/>
        </p:nvSpPr>
        <p:spPr>
          <a:xfrm rot="-5400000">
            <a:off x="649062" y="2660658"/>
            <a:ext cx="4774505" cy="1436291"/>
          </a:xfrm>
          <a:prstGeom prst="rect">
            <a:avLst/>
          </a:prstGeom>
        </p:spPr>
        <p:txBody>
          <a:bodyPr lIns="0" tIns="0" rIns="0" bIns="0" rtlCol="0" anchor="t">
            <a:spAutoFit/>
          </a:bodyPr>
          <a:lstStyle/>
          <a:p>
            <a:pPr defTabSz="609630">
              <a:lnSpc>
                <a:spcPts val="5600"/>
              </a:lnSpc>
            </a:pPr>
            <a:r>
              <a:rPr lang="en-US" sz="4000" spc="40">
                <a:solidFill>
                  <a:srgbClr val="FFFEFE"/>
                </a:solidFill>
                <a:latin typeface="Open Sans"/>
              </a:rPr>
              <a:t>OUTREACH EVENTS</a:t>
            </a:r>
          </a:p>
        </p:txBody>
      </p:sp>
    </p:spTree>
    <p:extLst>
      <p:ext uri="{BB962C8B-B14F-4D97-AF65-F5344CB8AC3E}">
        <p14:creationId xmlns:p14="http://schemas.microsoft.com/office/powerpoint/2010/main" val="829508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875760" y="0"/>
            <a:ext cx="4821213" cy="7138829"/>
            <a:chOff x="0" y="0"/>
            <a:chExt cx="9642427" cy="14277658"/>
          </a:xfrm>
        </p:grpSpPr>
        <p:pic>
          <p:nvPicPr>
            <p:cNvPr id="3" name="Picture 3"/>
            <p:cNvPicPr>
              <a:picLocks noChangeAspect="1"/>
            </p:cNvPicPr>
            <p:nvPr/>
          </p:nvPicPr>
          <p:blipFill>
            <a:blip r:embed="rId2"/>
            <a:srcRect l="38869" r="38869"/>
            <a:stretch>
              <a:fillRect/>
            </a:stretch>
          </p:blipFill>
          <p:spPr>
            <a:xfrm>
              <a:off x="0" y="0"/>
              <a:ext cx="4767635" cy="14277658"/>
            </a:xfrm>
            <a:prstGeom prst="rect">
              <a:avLst/>
            </a:prstGeom>
          </p:spPr>
        </p:pic>
        <p:pic>
          <p:nvPicPr>
            <p:cNvPr id="4" name="Picture 4"/>
            <p:cNvPicPr>
              <a:picLocks noChangeAspect="1"/>
            </p:cNvPicPr>
            <p:nvPr/>
          </p:nvPicPr>
          <p:blipFill>
            <a:blip r:embed="rId3"/>
            <a:srcRect l="5289" r="56860"/>
            <a:stretch>
              <a:fillRect/>
            </a:stretch>
          </p:blipFill>
          <p:spPr>
            <a:xfrm>
              <a:off x="4874791" y="0"/>
              <a:ext cx="4767635" cy="7085251"/>
            </a:xfrm>
            <a:prstGeom prst="rect">
              <a:avLst/>
            </a:prstGeom>
          </p:spPr>
        </p:pic>
        <p:pic>
          <p:nvPicPr>
            <p:cNvPr id="5" name="Picture 5"/>
            <p:cNvPicPr>
              <a:picLocks noChangeAspect="1"/>
            </p:cNvPicPr>
            <p:nvPr/>
          </p:nvPicPr>
          <p:blipFill>
            <a:blip r:embed="rId4"/>
            <a:srcRect l="29322" r="29322"/>
            <a:stretch>
              <a:fillRect/>
            </a:stretch>
          </p:blipFill>
          <p:spPr>
            <a:xfrm>
              <a:off x="4874791" y="7192407"/>
              <a:ext cx="4767635" cy="7085251"/>
            </a:xfrm>
            <a:prstGeom prst="rect">
              <a:avLst/>
            </a:prstGeom>
          </p:spPr>
        </p:pic>
      </p:grpSp>
      <p:grpSp>
        <p:nvGrpSpPr>
          <p:cNvPr id="6" name="Group 6"/>
          <p:cNvGrpSpPr/>
          <p:nvPr/>
        </p:nvGrpSpPr>
        <p:grpSpPr>
          <a:xfrm rot="-8100000">
            <a:off x="-781525" y="3397485"/>
            <a:ext cx="1563050" cy="1560549"/>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solidFill>
          </p:spPr>
        </p:sp>
      </p:grpSp>
      <p:grpSp>
        <p:nvGrpSpPr>
          <p:cNvPr id="8" name="Group 8"/>
          <p:cNvGrpSpPr/>
          <p:nvPr/>
        </p:nvGrpSpPr>
        <p:grpSpPr>
          <a:xfrm rot="-5400000">
            <a:off x="9303439" y="4081628"/>
            <a:ext cx="2881263" cy="2876653"/>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B7895">
                <a:alpha val="4706"/>
              </a:srgbClr>
            </a:solidFill>
          </p:spPr>
        </p:sp>
      </p:grpSp>
      <p:sp>
        <p:nvSpPr>
          <p:cNvPr id="10" name="AutoShape 10"/>
          <p:cNvSpPr/>
          <p:nvPr/>
        </p:nvSpPr>
        <p:spPr>
          <a:xfrm>
            <a:off x="6548073" y="0"/>
            <a:ext cx="20287" cy="7036515"/>
          </a:xfrm>
          <a:prstGeom prst="rect">
            <a:avLst/>
          </a:prstGeom>
          <a:solidFill>
            <a:srgbClr val="850511"/>
          </a:solidFill>
        </p:spPr>
      </p:sp>
      <p:sp>
        <p:nvSpPr>
          <p:cNvPr id="11" name="TextBox 11"/>
          <p:cNvSpPr txBox="1"/>
          <p:nvPr/>
        </p:nvSpPr>
        <p:spPr>
          <a:xfrm>
            <a:off x="6955926" y="560228"/>
            <a:ext cx="4699637" cy="1500411"/>
          </a:xfrm>
          <a:prstGeom prst="rect">
            <a:avLst/>
          </a:prstGeom>
        </p:spPr>
        <p:txBody>
          <a:bodyPr lIns="0" tIns="0" rIns="0" bIns="0" rtlCol="0" anchor="t">
            <a:spAutoFit/>
          </a:bodyPr>
          <a:lstStyle/>
          <a:p>
            <a:pPr defTabSz="609630">
              <a:lnSpc>
                <a:spcPts val="3290"/>
              </a:lnSpc>
            </a:pPr>
            <a:r>
              <a:rPr lang="en-US" sz="2531" spc="126">
                <a:solidFill>
                  <a:srgbClr val="1C1B1B"/>
                </a:solidFill>
                <a:latin typeface="Open Sans Bold"/>
              </a:rPr>
              <a:t>JEAN O'NEIL-OPIPARI, </a:t>
            </a:r>
          </a:p>
          <a:p>
            <a:pPr defTabSz="609630">
              <a:lnSpc>
                <a:spcPts val="2943"/>
              </a:lnSpc>
            </a:pPr>
            <a:r>
              <a:rPr lang="en-US" sz="2264" spc="113">
                <a:solidFill>
                  <a:srgbClr val="1C1B1B"/>
                </a:solidFill>
                <a:latin typeface="Open Sans"/>
              </a:rPr>
              <a:t>STEM PROGRAM COORDINATOR</a:t>
            </a:r>
          </a:p>
          <a:p>
            <a:pPr defTabSz="609630">
              <a:lnSpc>
                <a:spcPts val="2597"/>
              </a:lnSpc>
            </a:pPr>
            <a:endParaRPr lang="en-US" sz="2264" spc="113">
              <a:solidFill>
                <a:srgbClr val="1C1B1B"/>
              </a:solidFill>
              <a:latin typeface="Open Sans"/>
            </a:endParaRPr>
          </a:p>
        </p:txBody>
      </p:sp>
      <p:sp>
        <p:nvSpPr>
          <p:cNvPr id="12" name="TextBox 12"/>
          <p:cNvSpPr txBox="1"/>
          <p:nvPr/>
        </p:nvSpPr>
        <p:spPr>
          <a:xfrm>
            <a:off x="6955926" y="1396450"/>
            <a:ext cx="4699637" cy="4950073"/>
          </a:xfrm>
          <a:prstGeom prst="rect">
            <a:avLst/>
          </a:prstGeom>
        </p:spPr>
        <p:txBody>
          <a:bodyPr lIns="0" tIns="0" rIns="0" bIns="0" rtlCol="0" anchor="t">
            <a:spAutoFit/>
          </a:bodyPr>
          <a:lstStyle/>
          <a:p>
            <a:pPr defTabSz="609630">
              <a:lnSpc>
                <a:spcPts val="2031"/>
              </a:lnSpc>
            </a:pPr>
            <a:endParaRPr sz="1200">
              <a:solidFill>
                <a:prstClr val="black"/>
              </a:solidFill>
              <a:latin typeface="Calibri"/>
            </a:endParaRPr>
          </a:p>
          <a:p>
            <a:pPr marL="306775" lvl="1" indent="-153388" defTabSz="609630">
              <a:lnSpc>
                <a:spcPts val="2799"/>
              </a:lnSpc>
              <a:buFont typeface="Arial"/>
              <a:buChar char="•"/>
            </a:pPr>
            <a:r>
              <a:rPr lang="en-US" sz="1421" spc="-21">
                <a:solidFill>
                  <a:srgbClr val="1C1B1B"/>
                </a:solidFill>
                <a:latin typeface="Open Sans"/>
              </a:rPr>
              <a:t>Coordinate STEM Events</a:t>
            </a:r>
          </a:p>
          <a:p>
            <a:pPr marL="613549" lvl="2" indent="-204516" defTabSz="609630">
              <a:lnSpc>
                <a:spcPts val="2799"/>
              </a:lnSpc>
              <a:buFont typeface="Arial"/>
              <a:buChar char="⚬"/>
            </a:pPr>
            <a:r>
              <a:rPr lang="en-US" sz="1421" spc="-21">
                <a:solidFill>
                  <a:srgbClr val="1C1B1B"/>
                </a:solidFill>
                <a:latin typeface="Open Sans"/>
              </a:rPr>
              <a:t>LLNL Science on Saturday </a:t>
            </a:r>
          </a:p>
          <a:p>
            <a:pPr marL="613549" lvl="2" indent="-204516" defTabSz="609630">
              <a:lnSpc>
                <a:spcPts val="2799"/>
              </a:lnSpc>
              <a:buFont typeface="Arial"/>
              <a:buChar char="⚬"/>
            </a:pPr>
            <a:r>
              <a:rPr lang="en-US" sz="1421" spc="-21">
                <a:solidFill>
                  <a:srgbClr val="1C1B1B"/>
                </a:solidFill>
                <a:latin typeface="Open Sans"/>
              </a:rPr>
              <a:t>LLNL/LPC Seminar Series</a:t>
            </a:r>
          </a:p>
          <a:p>
            <a:pPr marL="613549" lvl="2" indent="-204516" defTabSz="609630">
              <a:lnSpc>
                <a:spcPts val="2799"/>
              </a:lnSpc>
              <a:buFont typeface="Arial"/>
              <a:buChar char="⚬"/>
            </a:pPr>
            <a:r>
              <a:rPr lang="en-US" sz="1421" spc="-21">
                <a:solidFill>
                  <a:srgbClr val="1C1B1B"/>
                </a:solidFill>
                <a:latin typeface="Open Sans"/>
              </a:rPr>
              <a:t>LLNL IT Hiring Event </a:t>
            </a:r>
          </a:p>
          <a:p>
            <a:pPr marL="613549" lvl="2" indent="-204516" defTabSz="609630">
              <a:lnSpc>
                <a:spcPts val="2799"/>
              </a:lnSpc>
              <a:buFont typeface="Arial"/>
              <a:buChar char="⚬"/>
            </a:pPr>
            <a:r>
              <a:rPr lang="en-US" sz="1421" spc="-21">
                <a:solidFill>
                  <a:srgbClr val="1C1B1B"/>
                </a:solidFill>
                <a:latin typeface="Open Sans"/>
              </a:rPr>
              <a:t>SEMI Professional Development Seminar </a:t>
            </a:r>
          </a:p>
          <a:p>
            <a:pPr marL="306775" lvl="1" indent="-153388" defTabSz="609630">
              <a:lnSpc>
                <a:spcPts val="2799"/>
              </a:lnSpc>
              <a:buFont typeface="Arial"/>
              <a:buChar char="•"/>
            </a:pPr>
            <a:r>
              <a:rPr lang="en-US" sz="1421" spc="-21">
                <a:solidFill>
                  <a:srgbClr val="1C1B1B"/>
                </a:solidFill>
                <a:latin typeface="Open Sans"/>
              </a:rPr>
              <a:t>Manage STEM CTE Advisory Boards</a:t>
            </a:r>
          </a:p>
          <a:p>
            <a:pPr marL="306775" lvl="1" indent="-153388" defTabSz="609630">
              <a:lnSpc>
                <a:spcPts val="2799"/>
              </a:lnSpc>
              <a:buFont typeface="Arial"/>
              <a:buChar char="•"/>
            </a:pPr>
            <a:r>
              <a:rPr lang="en-US" sz="1421" spc="-21">
                <a:solidFill>
                  <a:srgbClr val="1C1B1B"/>
                </a:solidFill>
                <a:latin typeface="Open Sans"/>
              </a:rPr>
              <a:t>Develop relationships with industry (collaboration, site visits, guest speakers, advisory boards)</a:t>
            </a:r>
          </a:p>
          <a:p>
            <a:pPr marL="306775" lvl="1" indent="-153388" defTabSz="609630">
              <a:lnSpc>
                <a:spcPts val="2799"/>
              </a:lnSpc>
              <a:buFont typeface="Arial"/>
              <a:buChar char="•"/>
            </a:pPr>
            <a:r>
              <a:rPr lang="en-US" sz="1421" spc="-21">
                <a:solidFill>
                  <a:srgbClr val="1C1B1B"/>
                </a:solidFill>
                <a:latin typeface="Open Sans"/>
              </a:rPr>
              <a:t>Visit High Schools, career fairs</a:t>
            </a:r>
          </a:p>
          <a:p>
            <a:pPr marL="306775" lvl="1" indent="-153388" defTabSz="609630">
              <a:lnSpc>
                <a:spcPts val="2799"/>
              </a:lnSpc>
              <a:buFont typeface="Arial"/>
              <a:buChar char="•"/>
            </a:pPr>
            <a:r>
              <a:rPr lang="en-US" sz="1421" spc="-21">
                <a:solidFill>
                  <a:srgbClr val="1C1B1B"/>
                </a:solidFill>
                <a:latin typeface="Open Sans"/>
              </a:rPr>
              <a:t>Involved in the Tri-Valley Educational Collaborative</a:t>
            </a:r>
          </a:p>
          <a:p>
            <a:pPr marL="306775" lvl="1" indent="-153388" defTabSz="609630">
              <a:lnSpc>
                <a:spcPts val="2799"/>
              </a:lnSpc>
              <a:buFont typeface="Arial"/>
              <a:buChar char="•"/>
            </a:pPr>
            <a:r>
              <a:rPr lang="en-US" sz="1421" spc="-21">
                <a:solidFill>
                  <a:srgbClr val="1C1B1B"/>
                </a:solidFill>
                <a:latin typeface="Open Sans"/>
              </a:rPr>
              <a:t>Participate in the Tri-Valley Innovation Fair</a:t>
            </a:r>
          </a:p>
          <a:p>
            <a:pPr marL="306775" lvl="1" indent="-153388" defTabSz="609630">
              <a:lnSpc>
                <a:spcPts val="2799"/>
              </a:lnSpc>
              <a:buFont typeface="Arial"/>
              <a:buChar char="•"/>
            </a:pPr>
            <a:r>
              <a:rPr lang="en-US" sz="1421" spc="-21">
                <a:solidFill>
                  <a:srgbClr val="1C1B1B"/>
                </a:solidFill>
                <a:latin typeface="Open Sans"/>
              </a:rPr>
              <a:t>Market STEM classes, programs, and summer camps</a:t>
            </a:r>
          </a:p>
          <a:p>
            <a:pPr defTabSz="609630">
              <a:lnSpc>
                <a:spcPts val="2970"/>
              </a:lnSpc>
            </a:pPr>
            <a:endParaRPr lang="en-US" sz="1421" spc="-21">
              <a:solidFill>
                <a:srgbClr val="1C1B1B"/>
              </a:solidFill>
              <a:latin typeface="Open Sans"/>
            </a:endParaRPr>
          </a:p>
        </p:txBody>
      </p:sp>
      <p:pic>
        <p:nvPicPr>
          <p:cNvPr id="13" name="Picture 13"/>
          <p:cNvPicPr>
            <a:picLocks noChangeAspect="1"/>
          </p:cNvPicPr>
          <p:nvPr/>
        </p:nvPicPr>
        <p:blipFill>
          <a:blip r:embed="rId5"/>
          <a:srcRect/>
          <a:stretch>
            <a:fillRect/>
          </a:stretch>
        </p:blipFill>
        <p:spPr>
          <a:xfrm>
            <a:off x="10648487" y="6172200"/>
            <a:ext cx="1529784" cy="602277"/>
          </a:xfrm>
          <a:prstGeom prst="rect">
            <a:avLst/>
          </a:prstGeom>
        </p:spPr>
      </p:pic>
    </p:spTree>
    <p:extLst>
      <p:ext uri="{BB962C8B-B14F-4D97-AF65-F5344CB8AC3E}">
        <p14:creationId xmlns:p14="http://schemas.microsoft.com/office/powerpoint/2010/main" val="3832735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sp>
        <p:nvSpPr>
          <p:cNvPr id="2" name="AutoShape 2"/>
          <p:cNvSpPr/>
          <p:nvPr/>
        </p:nvSpPr>
        <p:spPr>
          <a:xfrm>
            <a:off x="1524000" y="-121495"/>
            <a:ext cx="3243335" cy="7100989"/>
          </a:xfrm>
          <a:prstGeom prst="rect">
            <a:avLst/>
          </a:prstGeom>
          <a:solidFill>
            <a:srgbClr val="FFFEFE"/>
          </a:solidFill>
        </p:spPr>
      </p:sp>
      <p:pic>
        <p:nvPicPr>
          <p:cNvPr id="3" name="Picture 3"/>
          <p:cNvPicPr>
            <a:picLocks noChangeAspect="1"/>
          </p:cNvPicPr>
          <p:nvPr/>
        </p:nvPicPr>
        <p:blipFill>
          <a:blip r:embed="rId2"/>
          <a:srcRect/>
          <a:stretch>
            <a:fillRect/>
          </a:stretch>
        </p:blipFill>
        <p:spPr>
          <a:xfrm>
            <a:off x="8239781" y="258367"/>
            <a:ext cx="2318106" cy="2999902"/>
          </a:xfrm>
          <a:prstGeom prst="rect">
            <a:avLst/>
          </a:prstGeom>
        </p:spPr>
      </p:pic>
      <p:pic>
        <p:nvPicPr>
          <p:cNvPr id="4" name="Picture 4"/>
          <p:cNvPicPr>
            <a:picLocks noChangeAspect="1"/>
          </p:cNvPicPr>
          <p:nvPr/>
        </p:nvPicPr>
        <p:blipFill>
          <a:blip r:embed="rId3"/>
          <a:srcRect/>
          <a:stretch>
            <a:fillRect/>
          </a:stretch>
        </p:blipFill>
        <p:spPr>
          <a:xfrm>
            <a:off x="8239781" y="3635102"/>
            <a:ext cx="2353855" cy="3053649"/>
          </a:xfrm>
          <a:prstGeom prst="rect">
            <a:avLst/>
          </a:prstGeom>
        </p:spPr>
      </p:pic>
      <p:pic>
        <p:nvPicPr>
          <p:cNvPr id="5" name="Picture 5"/>
          <p:cNvPicPr>
            <a:picLocks noChangeAspect="1"/>
          </p:cNvPicPr>
          <p:nvPr/>
        </p:nvPicPr>
        <p:blipFill>
          <a:blip r:embed="rId4"/>
          <a:srcRect/>
          <a:stretch>
            <a:fillRect/>
          </a:stretch>
        </p:blipFill>
        <p:spPr>
          <a:xfrm>
            <a:off x="4998433" y="3635102"/>
            <a:ext cx="2351767" cy="3135689"/>
          </a:xfrm>
          <a:prstGeom prst="rect">
            <a:avLst/>
          </a:prstGeom>
        </p:spPr>
      </p:pic>
      <p:pic>
        <p:nvPicPr>
          <p:cNvPr id="6" name="Picture 6"/>
          <p:cNvPicPr>
            <a:picLocks noChangeAspect="1"/>
          </p:cNvPicPr>
          <p:nvPr/>
        </p:nvPicPr>
        <p:blipFill>
          <a:blip r:embed="rId5"/>
          <a:srcRect/>
          <a:stretch>
            <a:fillRect/>
          </a:stretch>
        </p:blipFill>
        <p:spPr>
          <a:xfrm>
            <a:off x="5017912" y="264464"/>
            <a:ext cx="2312810" cy="2993805"/>
          </a:xfrm>
          <a:prstGeom prst="rect">
            <a:avLst/>
          </a:prstGeom>
        </p:spPr>
      </p:pic>
      <p:pic>
        <p:nvPicPr>
          <p:cNvPr id="7" name="Picture 7"/>
          <p:cNvPicPr>
            <a:picLocks noChangeAspect="1"/>
          </p:cNvPicPr>
          <p:nvPr/>
        </p:nvPicPr>
        <p:blipFill>
          <a:blip r:embed="rId6"/>
          <a:srcRect/>
          <a:stretch>
            <a:fillRect/>
          </a:stretch>
        </p:blipFill>
        <p:spPr>
          <a:xfrm>
            <a:off x="10750317" y="6172200"/>
            <a:ext cx="1389070" cy="547209"/>
          </a:xfrm>
          <a:prstGeom prst="rect">
            <a:avLst/>
          </a:prstGeom>
        </p:spPr>
      </p:pic>
      <p:sp>
        <p:nvSpPr>
          <p:cNvPr id="8" name="TextBox 8"/>
          <p:cNvSpPr txBox="1"/>
          <p:nvPr/>
        </p:nvSpPr>
        <p:spPr>
          <a:xfrm rot="-5400000">
            <a:off x="649062" y="2660658"/>
            <a:ext cx="4774505" cy="1436291"/>
          </a:xfrm>
          <a:prstGeom prst="rect">
            <a:avLst/>
          </a:prstGeom>
        </p:spPr>
        <p:txBody>
          <a:bodyPr lIns="0" tIns="0" rIns="0" bIns="0" rtlCol="0" anchor="t">
            <a:spAutoFit/>
          </a:bodyPr>
          <a:lstStyle/>
          <a:p>
            <a:pPr defTabSz="609630">
              <a:lnSpc>
                <a:spcPts val="5600"/>
              </a:lnSpc>
            </a:pPr>
            <a:r>
              <a:rPr lang="en-US" sz="4000" spc="40">
                <a:solidFill>
                  <a:srgbClr val="850511"/>
                </a:solidFill>
                <a:latin typeface="Open Sans"/>
              </a:rPr>
              <a:t>OUTREACH EVENTS</a:t>
            </a:r>
          </a:p>
        </p:txBody>
      </p:sp>
    </p:spTree>
    <p:extLst>
      <p:ext uri="{BB962C8B-B14F-4D97-AF65-F5344CB8AC3E}">
        <p14:creationId xmlns:p14="http://schemas.microsoft.com/office/powerpoint/2010/main" val="566235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812260" y="0"/>
            <a:ext cx="4821213" cy="7138829"/>
            <a:chOff x="0" y="0"/>
            <a:chExt cx="9642427" cy="14277658"/>
          </a:xfrm>
        </p:grpSpPr>
        <p:pic>
          <p:nvPicPr>
            <p:cNvPr id="3" name="Picture 3"/>
            <p:cNvPicPr>
              <a:picLocks noChangeAspect="1"/>
            </p:cNvPicPr>
            <p:nvPr/>
          </p:nvPicPr>
          <p:blipFill>
            <a:blip r:embed="rId2"/>
            <a:srcRect r="49786"/>
            <a:stretch>
              <a:fillRect/>
            </a:stretch>
          </p:blipFill>
          <p:spPr>
            <a:xfrm>
              <a:off x="0" y="0"/>
              <a:ext cx="4767635" cy="14277658"/>
            </a:xfrm>
            <a:prstGeom prst="rect">
              <a:avLst/>
            </a:prstGeom>
          </p:spPr>
        </p:pic>
        <p:pic>
          <p:nvPicPr>
            <p:cNvPr id="4" name="Picture 4"/>
            <p:cNvPicPr>
              <a:picLocks noChangeAspect="1"/>
            </p:cNvPicPr>
            <p:nvPr/>
          </p:nvPicPr>
          <p:blipFill>
            <a:blip r:embed="rId3"/>
            <a:srcRect l="27612" r="27612"/>
            <a:stretch>
              <a:fillRect/>
            </a:stretch>
          </p:blipFill>
          <p:spPr>
            <a:xfrm>
              <a:off x="4874791" y="0"/>
              <a:ext cx="4767635" cy="7085251"/>
            </a:xfrm>
            <a:prstGeom prst="rect">
              <a:avLst/>
            </a:prstGeom>
          </p:spPr>
        </p:pic>
        <p:pic>
          <p:nvPicPr>
            <p:cNvPr id="5" name="Picture 5"/>
            <p:cNvPicPr>
              <a:picLocks noChangeAspect="1"/>
            </p:cNvPicPr>
            <p:nvPr/>
          </p:nvPicPr>
          <p:blipFill>
            <a:blip r:embed="rId4"/>
            <a:srcRect l="27415" r="27415"/>
            <a:stretch>
              <a:fillRect/>
            </a:stretch>
          </p:blipFill>
          <p:spPr>
            <a:xfrm>
              <a:off x="4874791" y="7192407"/>
              <a:ext cx="4767635" cy="7085251"/>
            </a:xfrm>
            <a:prstGeom prst="rect">
              <a:avLst/>
            </a:prstGeom>
          </p:spPr>
        </p:pic>
      </p:grpSp>
      <p:grpSp>
        <p:nvGrpSpPr>
          <p:cNvPr id="6" name="Group 6"/>
          <p:cNvGrpSpPr/>
          <p:nvPr/>
        </p:nvGrpSpPr>
        <p:grpSpPr>
          <a:xfrm rot="-8100000">
            <a:off x="-1054575" y="3635320"/>
            <a:ext cx="1563050" cy="1560549"/>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solidFill>
          </p:spPr>
        </p:sp>
      </p:grpSp>
      <p:grpSp>
        <p:nvGrpSpPr>
          <p:cNvPr id="8" name="Group 8"/>
          <p:cNvGrpSpPr/>
          <p:nvPr/>
        </p:nvGrpSpPr>
        <p:grpSpPr>
          <a:xfrm rot="-5400000">
            <a:off x="9299313" y="4081628"/>
            <a:ext cx="2881263" cy="2876653"/>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alpha val="4706"/>
              </a:srgbClr>
            </a:solidFill>
          </p:spPr>
        </p:sp>
      </p:grpSp>
      <p:sp>
        <p:nvSpPr>
          <p:cNvPr id="10" name="AutoShape 10"/>
          <p:cNvSpPr/>
          <p:nvPr/>
        </p:nvSpPr>
        <p:spPr>
          <a:xfrm>
            <a:off x="6700473" y="0"/>
            <a:ext cx="20287" cy="7036515"/>
          </a:xfrm>
          <a:prstGeom prst="rect">
            <a:avLst/>
          </a:prstGeom>
          <a:solidFill>
            <a:srgbClr val="850511"/>
          </a:solidFill>
        </p:spPr>
      </p:sp>
      <p:pic>
        <p:nvPicPr>
          <p:cNvPr id="11" name="Picture 11"/>
          <p:cNvPicPr>
            <a:picLocks noChangeAspect="1"/>
          </p:cNvPicPr>
          <p:nvPr/>
        </p:nvPicPr>
        <p:blipFill>
          <a:blip r:embed="rId5"/>
          <a:srcRect/>
          <a:stretch>
            <a:fillRect/>
          </a:stretch>
        </p:blipFill>
        <p:spPr>
          <a:xfrm>
            <a:off x="10648487" y="6172200"/>
            <a:ext cx="1529784" cy="602277"/>
          </a:xfrm>
          <a:prstGeom prst="rect">
            <a:avLst/>
          </a:prstGeom>
        </p:spPr>
      </p:pic>
      <p:grpSp>
        <p:nvGrpSpPr>
          <p:cNvPr id="12" name="Group 12"/>
          <p:cNvGrpSpPr/>
          <p:nvPr/>
        </p:nvGrpSpPr>
        <p:grpSpPr>
          <a:xfrm>
            <a:off x="6833366" y="666750"/>
            <a:ext cx="4758705" cy="2006008"/>
            <a:chOff x="0" y="-38100"/>
            <a:chExt cx="9517409" cy="4012016"/>
          </a:xfrm>
        </p:grpSpPr>
        <p:sp>
          <p:nvSpPr>
            <p:cNvPr id="13" name="TextBox 13"/>
            <p:cNvSpPr txBox="1"/>
            <p:nvPr/>
          </p:nvSpPr>
          <p:spPr>
            <a:xfrm>
              <a:off x="0" y="-38100"/>
              <a:ext cx="9517409" cy="3206006"/>
            </a:xfrm>
            <a:prstGeom prst="rect">
              <a:avLst/>
            </a:prstGeom>
          </p:spPr>
          <p:txBody>
            <a:bodyPr lIns="0" tIns="0" rIns="0" bIns="0" rtlCol="0" anchor="t">
              <a:spAutoFit/>
            </a:bodyPr>
            <a:lstStyle/>
            <a:p>
              <a:pPr defTabSz="609630">
                <a:lnSpc>
                  <a:spcPts val="3290"/>
                </a:lnSpc>
              </a:pPr>
              <a:r>
                <a:rPr lang="en-US" sz="2531" spc="126">
                  <a:solidFill>
                    <a:srgbClr val="1C1B1B"/>
                  </a:solidFill>
                  <a:latin typeface="Open Sans Bold"/>
                </a:rPr>
                <a:t>HELENA CRUZ</a:t>
              </a:r>
              <a:r>
                <a:rPr lang="en-US" sz="2531" spc="126">
                  <a:solidFill>
                    <a:srgbClr val="1C1B1B"/>
                  </a:solidFill>
                  <a:latin typeface="Open Sans"/>
                </a:rPr>
                <a:t>, </a:t>
              </a:r>
            </a:p>
            <a:p>
              <a:pPr defTabSz="609630">
                <a:lnSpc>
                  <a:spcPts val="3290"/>
                </a:lnSpc>
              </a:pPr>
              <a:r>
                <a:rPr lang="en-US" sz="2531" spc="126">
                  <a:solidFill>
                    <a:srgbClr val="1C1B1B"/>
                  </a:solidFill>
                  <a:latin typeface="Open Sans"/>
                </a:rPr>
                <a:t>CTE OUTREACH SPECIALIST</a:t>
              </a:r>
            </a:p>
            <a:p>
              <a:pPr defTabSz="609630">
                <a:lnSpc>
                  <a:spcPts val="2597"/>
                </a:lnSpc>
              </a:pPr>
              <a:endParaRPr lang="en-US" sz="2531" spc="126">
                <a:solidFill>
                  <a:srgbClr val="1C1B1B"/>
                </a:solidFill>
                <a:latin typeface="Open Sans"/>
              </a:endParaRPr>
            </a:p>
          </p:txBody>
        </p:sp>
        <p:sp>
          <p:nvSpPr>
            <p:cNvPr id="14" name="TextBox 14"/>
            <p:cNvSpPr txBox="1"/>
            <p:nvPr/>
          </p:nvSpPr>
          <p:spPr>
            <a:xfrm>
              <a:off x="0" y="2691514"/>
              <a:ext cx="9517409" cy="1282402"/>
            </a:xfrm>
            <a:prstGeom prst="rect">
              <a:avLst/>
            </a:prstGeom>
          </p:spPr>
          <p:txBody>
            <a:bodyPr lIns="0" tIns="0" rIns="0" bIns="0" rtlCol="0" anchor="t">
              <a:spAutoFit/>
            </a:bodyPr>
            <a:lstStyle/>
            <a:p>
              <a:pPr defTabSz="609630">
                <a:lnSpc>
                  <a:spcPts val="2031"/>
                </a:lnSpc>
              </a:pPr>
              <a:endParaRPr sz="1200">
                <a:solidFill>
                  <a:prstClr val="black"/>
                </a:solidFill>
                <a:latin typeface="Calibri"/>
              </a:endParaRPr>
            </a:p>
            <a:p>
              <a:pPr defTabSz="609630">
                <a:lnSpc>
                  <a:spcPts val="2970"/>
                </a:lnSpc>
              </a:pPr>
              <a:endParaRPr sz="1200">
                <a:solidFill>
                  <a:prstClr val="black"/>
                </a:solidFill>
                <a:latin typeface="Calibri"/>
              </a:endParaRPr>
            </a:p>
          </p:txBody>
        </p:sp>
      </p:grpSp>
      <p:sp>
        <p:nvSpPr>
          <p:cNvPr id="15" name="TextBox 15"/>
          <p:cNvSpPr txBox="1"/>
          <p:nvPr/>
        </p:nvSpPr>
        <p:spPr>
          <a:xfrm>
            <a:off x="6833366" y="1625175"/>
            <a:ext cx="4758705" cy="4270400"/>
          </a:xfrm>
          <a:prstGeom prst="rect">
            <a:avLst/>
          </a:prstGeom>
        </p:spPr>
        <p:txBody>
          <a:bodyPr lIns="0" tIns="0" rIns="0" bIns="0" rtlCol="0" anchor="t">
            <a:spAutoFit/>
          </a:bodyPr>
          <a:lstStyle/>
          <a:p>
            <a:pPr marL="331063" lvl="1" indent="-165531" defTabSz="609630">
              <a:lnSpc>
                <a:spcPts val="2637"/>
              </a:lnSpc>
              <a:buFont typeface="Arial"/>
              <a:buChar char="•"/>
            </a:pPr>
            <a:r>
              <a:rPr lang="en-US" sz="1533">
                <a:solidFill>
                  <a:srgbClr val="1C1B1B"/>
                </a:solidFill>
                <a:latin typeface="Open Sans"/>
              </a:rPr>
              <a:t>Present the CTE pathway opportunities to middle school, high school, and adult students</a:t>
            </a:r>
          </a:p>
          <a:p>
            <a:pPr marL="331063" lvl="1" indent="-165531" defTabSz="609630">
              <a:lnSpc>
                <a:spcPts val="2637"/>
              </a:lnSpc>
              <a:buFont typeface="Arial"/>
              <a:buChar char="•"/>
            </a:pPr>
            <a:r>
              <a:rPr lang="en-US" sz="1533">
                <a:solidFill>
                  <a:srgbClr val="1C1B1B"/>
                </a:solidFill>
                <a:latin typeface="Open Sans"/>
              </a:rPr>
              <a:t>Provide guest speaking opportunities for students on program pathways</a:t>
            </a:r>
          </a:p>
          <a:p>
            <a:pPr marL="331063" lvl="1" indent="-165531" defTabSz="609630">
              <a:lnSpc>
                <a:spcPts val="2637"/>
              </a:lnSpc>
              <a:buFont typeface="Arial"/>
              <a:buChar char="•"/>
            </a:pPr>
            <a:r>
              <a:rPr lang="en-US" sz="1533">
                <a:solidFill>
                  <a:srgbClr val="1C1B1B"/>
                </a:solidFill>
                <a:latin typeface="Open Sans"/>
              </a:rPr>
              <a:t>Facilitate advisory boards</a:t>
            </a:r>
          </a:p>
          <a:p>
            <a:pPr marL="331063" lvl="1" indent="-165531" defTabSz="609630">
              <a:lnSpc>
                <a:spcPts val="2637"/>
              </a:lnSpc>
              <a:buFont typeface="Arial"/>
              <a:buChar char="•"/>
            </a:pPr>
            <a:r>
              <a:rPr lang="en-US" sz="1533">
                <a:solidFill>
                  <a:srgbClr val="1C1B1B"/>
                </a:solidFill>
                <a:latin typeface="Open Sans"/>
              </a:rPr>
              <a:t>Attend outreach events at high schools, and community events</a:t>
            </a:r>
          </a:p>
          <a:p>
            <a:pPr marL="331063" lvl="1" indent="-165531" defTabSz="609630">
              <a:lnSpc>
                <a:spcPts val="2637"/>
              </a:lnSpc>
              <a:buFont typeface="Arial"/>
              <a:buChar char="•"/>
            </a:pPr>
            <a:r>
              <a:rPr lang="en-US" sz="1533">
                <a:solidFill>
                  <a:srgbClr val="1C1B1B"/>
                </a:solidFill>
                <a:latin typeface="Open Sans"/>
              </a:rPr>
              <a:t>Information sessions for Arts &amp; Humanities and Automotive and Welding Technology </a:t>
            </a:r>
          </a:p>
          <a:p>
            <a:pPr marL="331063" lvl="1" indent="-165531" defTabSz="609630">
              <a:lnSpc>
                <a:spcPts val="2637"/>
              </a:lnSpc>
              <a:buFont typeface="Arial"/>
              <a:buChar char="•"/>
            </a:pPr>
            <a:r>
              <a:rPr lang="en-US" sz="1533">
                <a:solidFill>
                  <a:srgbClr val="1C1B1B"/>
                </a:solidFill>
                <a:latin typeface="Open Sans"/>
              </a:rPr>
              <a:t>Marketing &amp; Advertising - Including updating websites, social media marketing, CTE video production management, and flyers</a:t>
            </a:r>
          </a:p>
          <a:p>
            <a:pPr defTabSz="609630">
              <a:lnSpc>
                <a:spcPts val="2146"/>
              </a:lnSpc>
            </a:pPr>
            <a:endParaRPr lang="en-US" sz="1533">
              <a:solidFill>
                <a:srgbClr val="1C1B1B"/>
              </a:solidFill>
              <a:latin typeface="Open Sans"/>
            </a:endParaRPr>
          </a:p>
        </p:txBody>
      </p:sp>
    </p:spTree>
    <p:extLst>
      <p:ext uri="{BB962C8B-B14F-4D97-AF65-F5344CB8AC3E}">
        <p14:creationId xmlns:p14="http://schemas.microsoft.com/office/powerpoint/2010/main" val="95194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College Updates</a:t>
            </a:r>
          </a:p>
        </p:txBody>
      </p:sp>
      <p:sp>
        <p:nvSpPr>
          <p:cNvPr id="3" name="Content Placeholder 2"/>
          <p:cNvSpPr>
            <a:spLocks noGrp="1"/>
          </p:cNvSpPr>
          <p:nvPr>
            <p:ph idx="1"/>
          </p:nvPr>
        </p:nvSpPr>
        <p:spPr>
          <a:xfrm>
            <a:off x="302950" y="2278741"/>
            <a:ext cx="11243428" cy="4218157"/>
          </a:xfrm>
        </p:spPr>
        <p:txBody>
          <a:bodyPr>
            <a:normAutofit fontScale="92500"/>
          </a:bodyPr>
          <a:lstStyle/>
          <a:p>
            <a:pPr marL="0" indent="0">
              <a:buNone/>
            </a:pPr>
            <a:r>
              <a:rPr lang="en-US" dirty="0" smtClean="0"/>
              <a:t>I received and reviewed </a:t>
            </a:r>
            <a:r>
              <a:rPr lang="en-US" dirty="0"/>
              <a:t>the 2022-2023 Classified and Administrative Position Recommendations from the Resource Allocation Committee (RAC).  </a:t>
            </a:r>
          </a:p>
          <a:p>
            <a:pPr marL="0" indent="0">
              <a:buNone/>
            </a:pPr>
            <a:endParaRPr lang="en-US" dirty="0" smtClean="0"/>
          </a:p>
          <a:p>
            <a:pPr marL="0" indent="0">
              <a:buNone/>
            </a:pPr>
            <a:r>
              <a:rPr lang="en-US" dirty="0" smtClean="0"/>
              <a:t>The </a:t>
            </a:r>
            <a:r>
              <a:rPr lang="en-US" dirty="0"/>
              <a:t>following </a:t>
            </a:r>
            <a:r>
              <a:rPr lang="en-US" dirty="0" smtClean="0"/>
              <a:t>positions will </a:t>
            </a:r>
            <a:r>
              <a:rPr lang="en-US" dirty="0"/>
              <a:t>move forward for hiring </a:t>
            </a:r>
            <a:r>
              <a:rPr lang="en-US" dirty="0" smtClean="0"/>
              <a:t>to start in </a:t>
            </a:r>
            <a:r>
              <a:rPr lang="en-US" dirty="0"/>
              <a:t>the new fiscal year (July 1, 2023):</a:t>
            </a:r>
          </a:p>
          <a:p>
            <a:pPr lvl="2"/>
            <a:endParaRPr lang="en-US" sz="2400" b="1" dirty="0"/>
          </a:p>
          <a:p>
            <a:pPr lvl="2"/>
            <a:r>
              <a:rPr lang="en-US" sz="2400" b="1" dirty="0" smtClean="0"/>
              <a:t>Library </a:t>
            </a:r>
            <a:r>
              <a:rPr lang="en-US" sz="2400" b="1" dirty="0"/>
              <a:t>Technician </a:t>
            </a:r>
          </a:p>
          <a:p>
            <a:pPr lvl="2"/>
            <a:endParaRPr lang="en-US" sz="2400" b="1" dirty="0"/>
          </a:p>
          <a:p>
            <a:pPr lvl="2"/>
            <a:r>
              <a:rPr lang="en-US" sz="2400" b="1" dirty="0" smtClean="0"/>
              <a:t>Performing </a:t>
            </a:r>
            <a:r>
              <a:rPr lang="en-US" sz="2400" b="1" dirty="0"/>
              <a:t>Arts Center Operations Coordinator (100%/12mo)</a:t>
            </a:r>
          </a:p>
          <a:p>
            <a:pPr lvl="2"/>
            <a:endParaRPr lang="en-US" sz="2400" b="1" dirty="0"/>
          </a:p>
          <a:p>
            <a:pPr marL="914400" lvl="2" indent="0">
              <a:buNone/>
            </a:pPr>
            <a:r>
              <a:rPr lang="en-US" sz="2400" b="1" dirty="0"/>
              <a:t>	 </a:t>
            </a:r>
            <a:r>
              <a:rPr lang="en-US" b="1" dirty="0"/>
              <a:t>	</a:t>
            </a:r>
          </a:p>
          <a:p>
            <a:pPr marL="457200" lvl="1" indent="0">
              <a:buNone/>
            </a:pPr>
            <a:endParaRPr lang="en-US" sz="2800" b="1" dirty="0"/>
          </a:p>
          <a:p>
            <a:pPr lvl="1"/>
            <a:endParaRPr lang="en-US" sz="2800" b="1" dirty="0"/>
          </a:p>
          <a:p>
            <a:pPr marL="0" indent="0">
              <a:buNone/>
            </a:pPr>
            <a:endParaRPr lang="en-US" dirty="0"/>
          </a:p>
        </p:txBody>
      </p:sp>
      <p:pic>
        <p:nvPicPr>
          <p:cNvPr id="4" name="Picture 3"/>
          <p:cNvPicPr>
            <a:picLocks noChangeAspect="1"/>
          </p:cNvPicPr>
          <p:nvPr/>
        </p:nvPicPr>
        <p:blipFill>
          <a:blip r:embed="rId2"/>
          <a:stretch>
            <a:fillRect/>
          </a:stretch>
        </p:blipFill>
        <p:spPr>
          <a:xfrm>
            <a:off x="10870281" y="742887"/>
            <a:ext cx="1133954" cy="1091279"/>
          </a:xfrm>
          <a:prstGeom prst="rect">
            <a:avLst/>
          </a:prstGeom>
        </p:spPr>
      </p:pic>
    </p:spTree>
    <p:extLst>
      <p:ext uri="{BB962C8B-B14F-4D97-AF65-F5344CB8AC3E}">
        <p14:creationId xmlns:p14="http://schemas.microsoft.com/office/powerpoint/2010/main" val="456151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sp>
        <p:nvSpPr>
          <p:cNvPr id="2" name="AutoShape 2"/>
          <p:cNvSpPr/>
          <p:nvPr/>
        </p:nvSpPr>
        <p:spPr>
          <a:xfrm>
            <a:off x="1524000" y="-121495"/>
            <a:ext cx="3243335" cy="7100989"/>
          </a:xfrm>
          <a:prstGeom prst="rect">
            <a:avLst/>
          </a:prstGeom>
          <a:solidFill>
            <a:srgbClr val="FFFEFE"/>
          </a:solidFill>
        </p:spPr>
      </p:sp>
      <p:pic>
        <p:nvPicPr>
          <p:cNvPr id="3" name="Picture 3"/>
          <p:cNvPicPr>
            <a:picLocks noChangeAspect="1"/>
          </p:cNvPicPr>
          <p:nvPr/>
        </p:nvPicPr>
        <p:blipFill>
          <a:blip r:embed="rId2"/>
          <a:srcRect/>
          <a:stretch>
            <a:fillRect/>
          </a:stretch>
        </p:blipFill>
        <p:spPr>
          <a:xfrm>
            <a:off x="5178298" y="165034"/>
            <a:ext cx="2618545" cy="3389703"/>
          </a:xfrm>
          <a:prstGeom prst="rect">
            <a:avLst/>
          </a:prstGeom>
        </p:spPr>
      </p:pic>
      <p:pic>
        <p:nvPicPr>
          <p:cNvPr id="4" name="Picture 4"/>
          <p:cNvPicPr>
            <a:picLocks noChangeAspect="1"/>
          </p:cNvPicPr>
          <p:nvPr/>
        </p:nvPicPr>
        <p:blipFill>
          <a:blip r:embed="rId3"/>
          <a:srcRect/>
          <a:stretch>
            <a:fillRect/>
          </a:stretch>
        </p:blipFill>
        <p:spPr>
          <a:xfrm>
            <a:off x="8556197" y="223811"/>
            <a:ext cx="2496179" cy="3231300"/>
          </a:xfrm>
          <a:prstGeom prst="rect">
            <a:avLst/>
          </a:prstGeom>
        </p:spPr>
      </p:pic>
      <p:pic>
        <p:nvPicPr>
          <p:cNvPr id="5" name="Picture 5"/>
          <p:cNvPicPr>
            <a:picLocks noChangeAspect="1"/>
          </p:cNvPicPr>
          <p:nvPr/>
        </p:nvPicPr>
        <p:blipFill>
          <a:blip r:embed="rId4"/>
          <a:srcRect/>
          <a:stretch>
            <a:fillRect/>
          </a:stretch>
        </p:blipFill>
        <p:spPr>
          <a:xfrm>
            <a:off x="5075207" y="3804629"/>
            <a:ext cx="3014265" cy="2526851"/>
          </a:xfrm>
          <a:prstGeom prst="rect">
            <a:avLst/>
          </a:prstGeom>
        </p:spPr>
      </p:pic>
      <p:pic>
        <p:nvPicPr>
          <p:cNvPr id="6" name="Picture 6"/>
          <p:cNvPicPr>
            <a:picLocks noChangeAspect="1"/>
          </p:cNvPicPr>
          <p:nvPr/>
        </p:nvPicPr>
        <p:blipFill>
          <a:blip r:embed="rId5"/>
          <a:srcRect/>
          <a:stretch>
            <a:fillRect/>
          </a:stretch>
        </p:blipFill>
        <p:spPr>
          <a:xfrm>
            <a:off x="8333946" y="3900444"/>
            <a:ext cx="2335221" cy="2335221"/>
          </a:xfrm>
          <a:prstGeom prst="rect">
            <a:avLst/>
          </a:prstGeom>
        </p:spPr>
      </p:pic>
      <p:pic>
        <p:nvPicPr>
          <p:cNvPr id="7" name="Picture 7"/>
          <p:cNvPicPr>
            <a:picLocks noChangeAspect="1"/>
          </p:cNvPicPr>
          <p:nvPr/>
        </p:nvPicPr>
        <p:blipFill>
          <a:blip r:embed="rId6"/>
          <a:srcRect/>
          <a:stretch>
            <a:fillRect/>
          </a:stretch>
        </p:blipFill>
        <p:spPr>
          <a:xfrm>
            <a:off x="10750317" y="6172200"/>
            <a:ext cx="1389070" cy="547209"/>
          </a:xfrm>
          <a:prstGeom prst="rect">
            <a:avLst/>
          </a:prstGeom>
        </p:spPr>
      </p:pic>
      <p:sp>
        <p:nvSpPr>
          <p:cNvPr id="8" name="TextBox 8"/>
          <p:cNvSpPr txBox="1"/>
          <p:nvPr/>
        </p:nvSpPr>
        <p:spPr>
          <a:xfrm rot="-5400000">
            <a:off x="649062" y="2660658"/>
            <a:ext cx="4774505" cy="1436291"/>
          </a:xfrm>
          <a:prstGeom prst="rect">
            <a:avLst/>
          </a:prstGeom>
        </p:spPr>
        <p:txBody>
          <a:bodyPr lIns="0" tIns="0" rIns="0" bIns="0" rtlCol="0" anchor="t">
            <a:spAutoFit/>
          </a:bodyPr>
          <a:lstStyle/>
          <a:p>
            <a:pPr defTabSz="609630">
              <a:lnSpc>
                <a:spcPts val="5600"/>
              </a:lnSpc>
            </a:pPr>
            <a:r>
              <a:rPr lang="en-US" sz="4000" spc="40">
                <a:solidFill>
                  <a:srgbClr val="850511"/>
                </a:solidFill>
                <a:latin typeface="Open Sans"/>
              </a:rPr>
              <a:t>OUTREACH EVENTS</a:t>
            </a:r>
          </a:p>
        </p:txBody>
      </p:sp>
    </p:spTree>
    <p:extLst>
      <p:ext uri="{BB962C8B-B14F-4D97-AF65-F5344CB8AC3E}">
        <p14:creationId xmlns:p14="http://schemas.microsoft.com/office/powerpoint/2010/main" val="1310352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sp>
        <p:nvSpPr>
          <p:cNvPr id="2" name="AutoShape 2"/>
          <p:cNvSpPr/>
          <p:nvPr/>
        </p:nvSpPr>
        <p:spPr>
          <a:xfrm>
            <a:off x="424654" y="0"/>
            <a:ext cx="2198694" cy="6994966"/>
          </a:xfrm>
          <a:prstGeom prst="rect">
            <a:avLst/>
          </a:prstGeom>
          <a:solidFill>
            <a:srgbClr val="FFFEFE"/>
          </a:solidFill>
        </p:spPr>
      </p:sp>
      <p:grpSp>
        <p:nvGrpSpPr>
          <p:cNvPr id="3" name="Group 3"/>
          <p:cNvGrpSpPr/>
          <p:nvPr/>
        </p:nvGrpSpPr>
        <p:grpSpPr>
          <a:xfrm rot="-2700000">
            <a:off x="886446" y="-744765"/>
            <a:ext cx="1439570" cy="1437267"/>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50511"/>
            </a:solidFill>
          </p:spPr>
        </p:sp>
      </p:grpSp>
      <p:pic>
        <p:nvPicPr>
          <p:cNvPr id="5" name="Picture 5"/>
          <p:cNvPicPr>
            <a:picLocks noChangeAspect="1"/>
          </p:cNvPicPr>
          <p:nvPr/>
        </p:nvPicPr>
        <p:blipFill>
          <a:blip r:embed="rId2"/>
          <a:srcRect/>
          <a:stretch>
            <a:fillRect/>
          </a:stretch>
        </p:blipFill>
        <p:spPr>
          <a:xfrm>
            <a:off x="10750317" y="6172200"/>
            <a:ext cx="1389070" cy="547209"/>
          </a:xfrm>
          <a:prstGeom prst="rect">
            <a:avLst/>
          </a:prstGeom>
        </p:spPr>
      </p:pic>
      <p:pic>
        <p:nvPicPr>
          <p:cNvPr id="6" name="Picture 6"/>
          <p:cNvPicPr>
            <a:picLocks noChangeAspect="1"/>
          </p:cNvPicPr>
          <p:nvPr/>
        </p:nvPicPr>
        <p:blipFill>
          <a:blip r:embed="rId3"/>
          <a:srcRect/>
          <a:stretch>
            <a:fillRect/>
          </a:stretch>
        </p:blipFill>
        <p:spPr>
          <a:xfrm>
            <a:off x="4360071" y="598540"/>
            <a:ext cx="5660920" cy="5660920"/>
          </a:xfrm>
          <a:prstGeom prst="rect">
            <a:avLst/>
          </a:prstGeom>
        </p:spPr>
      </p:pic>
      <p:sp>
        <p:nvSpPr>
          <p:cNvPr id="7" name="TextBox 7"/>
          <p:cNvSpPr txBox="1"/>
          <p:nvPr/>
        </p:nvSpPr>
        <p:spPr>
          <a:xfrm rot="-5400000">
            <a:off x="-656728" y="2978494"/>
            <a:ext cx="4392569" cy="1410643"/>
          </a:xfrm>
          <a:prstGeom prst="rect">
            <a:avLst/>
          </a:prstGeom>
        </p:spPr>
        <p:txBody>
          <a:bodyPr lIns="0" tIns="0" rIns="0" bIns="0" rtlCol="0" anchor="t">
            <a:spAutoFit/>
          </a:bodyPr>
          <a:lstStyle/>
          <a:p>
            <a:pPr defTabSz="609630">
              <a:lnSpc>
                <a:spcPts val="5512"/>
              </a:lnSpc>
            </a:pPr>
            <a:r>
              <a:rPr lang="en-US" sz="3938" spc="39">
                <a:solidFill>
                  <a:srgbClr val="850511"/>
                </a:solidFill>
                <a:latin typeface="Open Sans"/>
              </a:rPr>
              <a:t>LPC OPEN HOUSE</a:t>
            </a:r>
          </a:p>
        </p:txBody>
      </p:sp>
    </p:spTree>
    <p:extLst>
      <p:ext uri="{BB962C8B-B14F-4D97-AF65-F5344CB8AC3E}">
        <p14:creationId xmlns:p14="http://schemas.microsoft.com/office/powerpoint/2010/main" val="4226729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5452241" y="3738889"/>
            <a:ext cx="5226091" cy="1254290"/>
            <a:chOff x="0" y="-38100"/>
            <a:chExt cx="10452183" cy="2508580"/>
          </a:xfrm>
        </p:grpSpPr>
        <p:sp>
          <p:nvSpPr>
            <p:cNvPr id="3" name="TextBox 3"/>
            <p:cNvSpPr txBox="1"/>
            <p:nvPr/>
          </p:nvSpPr>
          <p:spPr>
            <a:xfrm>
              <a:off x="0" y="-38100"/>
              <a:ext cx="10452183" cy="1436290"/>
            </a:xfrm>
            <a:prstGeom prst="rect">
              <a:avLst/>
            </a:prstGeom>
          </p:spPr>
          <p:txBody>
            <a:bodyPr lIns="0" tIns="0" rIns="0" bIns="0" rtlCol="0" anchor="t">
              <a:spAutoFit/>
            </a:bodyPr>
            <a:lstStyle/>
            <a:p>
              <a:pPr algn="ctr" defTabSz="609630">
                <a:lnSpc>
                  <a:spcPts val="2803"/>
                </a:lnSpc>
              </a:pPr>
              <a:r>
                <a:rPr lang="en-US" sz="2156" spc="215">
                  <a:solidFill>
                    <a:srgbClr val="FFFBF0"/>
                  </a:solidFill>
                  <a:latin typeface="Open Sans"/>
                </a:rPr>
                <a:t>JEAN O'NEIL-OPIPARI - </a:t>
              </a:r>
            </a:p>
            <a:p>
              <a:pPr algn="ctr" defTabSz="609630">
                <a:lnSpc>
                  <a:spcPts val="2803"/>
                </a:lnSpc>
              </a:pPr>
              <a:r>
                <a:rPr lang="en-US" sz="2156" spc="215">
                  <a:solidFill>
                    <a:srgbClr val="FFFBF0"/>
                  </a:solidFill>
                  <a:latin typeface="Open Sans"/>
                </a:rPr>
                <a:t>STEM PROGRAM COORDINATOR</a:t>
              </a:r>
            </a:p>
          </p:txBody>
        </p:sp>
        <p:sp>
          <p:nvSpPr>
            <p:cNvPr id="4" name="TextBox 4"/>
            <p:cNvSpPr txBox="1"/>
            <p:nvPr/>
          </p:nvSpPr>
          <p:spPr>
            <a:xfrm>
              <a:off x="0" y="1829278"/>
              <a:ext cx="10452183" cy="641202"/>
            </a:xfrm>
            <a:prstGeom prst="rect">
              <a:avLst/>
            </a:prstGeom>
          </p:spPr>
          <p:txBody>
            <a:bodyPr lIns="0" tIns="0" rIns="0" bIns="0" rtlCol="0" anchor="t">
              <a:spAutoFit/>
            </a:bodyPr>
            <a:lstStyle/>
            <a:p>
              <a:pPr algn="ctr" defTabSz="609630">
                <a:lnSpc>
                  <a:spcPts val="2531"/>
                </a:lnSpc>
              </a:pPr>
              <a:r>
                <a:rPr lang="en-US" sz="1687" spc="17">
                  <a:solidFill>
                    <a:srgbClr val="FFFBF0"/>
                  </a:solidFill>
                  <a:latin typeface="Open Sans"/>
                </a:rPr>
                <a:t>joneilopipari@laspositascollege.edu</a:t>
              </a:r>
            </a:p>
          </p:txBody>
        </p:sp>
      </p:grpSp>
      <p:grpSp>
        <p:nvGrpSpPr>
          <p:cNvPr id="5" name="Group 5"/>
          <p:cNvGrpSpPr/>
          <p:nvPr/>
        </p:nvGrpSpPr>
        <p:grpSpPr>
          <a:xfrm>
            <a:off x="1090573" y="370726"/>
            <a:ext cx="5279532" cy="1379691"/>
            <a:chOff x="0" y="0"/>
            <a:chExt cx="10559064" cy="2759382"/>
          </a:xfrm>
        </p:grpSpPr>
        <p:sp>
          <p:nvSpPr>
            <p:cNvPr id="6" name="TextBox 6"/>
            <p:cNvSpPr txBox="1"/>
            <p:nvPr/>
          </p:nvSpPr>
          <p:spPr>
            <a:xfrm>
              <a:off x="0" y="0"/>
              <a:ext cx="10558748" cy="1384994"/>
            </a:xfrm>
            <a:prstGeom prst="rect">
              <a:avLst/>
            </a:prstGeom>
          </p:spPr>
          <p:txBody>
            <a:bodyPr lIns="0" tIns="0" rIns="0" bIns="0" rtlCol="0" anchor="t">
              <a:spAutoFit/>
            </a:bodyPr>
            <a:lstStyle/>
            <a:p>
              <a:pPr defTabSz="609630">
                <a:lnSpc>
                  <a:spcPts val="5400"/>
                </a:lnSpc>
              </a:pPr>
              <a:r>
                <a:rPr lang="en-US" sz="4500" spc="45">
                  <a:solidFill>
                    <a:srgbClr val="FFFBF0"/>
                  </a:solidFill>
                  <a:latin typeface="Open Sans"/>
                </a:rPr>
                <a:t>OUTREACH TEAM</a:t>
              </a:r>
            </a:p>
          </p:txBody>
        </p:sp>
        <p:sp>
          <p:nvSpPr>
            <p:cNvPr id="7" name="TextBox 7"/>
            <p:cNvSpPr txBox="1"/>
            <p:nvPr/>
          </p:nvSpPr>
          <p:spPr>
            <a:xfrm>
              <a:off x="0" y="1912996"/>
              <a:ext cx="10559064" cy="846386"/>
            </a:xfrm>
            <a:prstGeom prst="rect">
              <a:avLst/>
            </a:prstGeom>
          </p:spPr>
          <p:txBody>
            <a:bodyPr lIns="0" tIns="0" rIns="0" bIns="0" rtlCol="0" anchor="t">
              <a:spAutoFit/>
            </a:bodyPr>
            <a:lstStyle/>
            <a:p>
              <a:pPr defTabSz="609630">
                <a:lnSpc>
                  <a:spcPts val="3290"/>
                </a:lnSpc>
              </a:pPr>
              <a:r>
                <a:rPr lang="en-US" sz="2531" spc="126">
                  <a:solidFill>
                    <a:srgbClr val="FFFBF0"/>
                  </a:solidFill>
                  <a:latin typeface="Open Sans"/>
                </a:rPr>
                <a:t>CONTACT INFORMATION</a:t>
              </a:r>
            </a:p>
          </p:txBody>
        </p:sp>
      </p:grpSp>
      <p:grpSp>
        <p:nvGrpSpPr>
          <p:cNvPr id="8" name="Group 8"/>
          <p:cNvGrpSpPr/>
          <p:nvPr/>
        </p:nvGrpSpPr>
        <p:grpSpPr>
          <a:xfrm>
            <a:off x="7370037" y="-272596"/>
            <a:ext cx="3776347" cy="3228908"/>
            <a:chOff x="0" y="0"/>
            <a:chExt cx="7552695" cy="6457815"/>
          </a:xfrm>
        </p:grpSpPr>
        <p:grpSp>
          <p:nvGrpSpPr>
            <p:cNvPr id="9" name="Group 9"/>
            <p:cNvGrpSpPr/>
            <p:nvPr/>
          </p:nvGrpSpPr>
          <p:grpSpPr>
            <a:xfrm rot="-10800000">
              <a:off x="1571166" y="485857"/>
              <a:ext cx="5981529" cy="5971959"/>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EFE"/>
              </a:solidFill>
            </p:spPr>
          </p:sp>
        </p:grpSp>
        <p:sp>
          <p:nvSpPr>
            <p:cNvPr id="11" name="AutoShape 11"/>
            <p:cNvSpPr/>
            <p:nvPr/>
          </p:nvSpPr>
          <p:spPr>
            <a:xfrm rot="-2700000">
              <a:off x="2491827" y="-1012097"/>
              <a:ext cx="68459" cy="7076307"/>
            </a:xfrm>
            <a:prstGeom prst="rect">
              <a:avLst/>
            </a:prstGeom>
            <a:solidFill>
              <a:srgbClr val="FFFBF0"/>
            </a:solidFill>
          </p:spPr>
        </p:sp>
      </p:grpSp>
      <p:grpSp>
        <p:nvGrpSpPr>
          <p:cNvPr id="12" name="Group 12"/>
          <p:cNvGrpSpPr/>
          <p:nvPr/>
        </p:nvGrpSpPr>
        <p:grpSpPr>
          <a:xfrm>
            <a:off x="594740" y="3738889"/>
            <a:ext cx="4488910" cy="1254290"/>
            <a:chOff x="0" y="-38100"/>
            <a:chExt cx="8977820" cy="2508580"/>
          </a:xfrm>
        </p:grpSpPr>
        <p:sp>
          <p:nvSpPr>
            <p:cNvPr id="13" name="TextBox 13"/>
            <p:cNvSpPr txBox="1"/>
            <p:nvPr/>
          </p:nvSpPr>
          <p:spPr>
            <a:xfrm>
              <a:off x="0" y="-38100"/>
              <a:ext cx="8977820" cy="1436290"/>
            </a:xfrm>
            <a:prstGeom prst="rect">
              <a:avLst/>
            </a:prstGeom>
          </p:spPr>
          <p:txBody>
            <a:bodyPr lIns="0" tIns="0" rIns="0" bIns="0" rtlCol="0" anchor="t">
              <a:spAutoFit/>
            </a:bodyPr>
            <a:lstStyle/>
            <a:p>
              <a:pPr algn="ctr" defTabSz="609630">
                <a:lnSpc>
                  <a:spcPts val="2803"/>
                </a:lnSpc>
              </a:pPr>
              <a:r>
                <a:rPr lang="en-US" sz="2156" spc="215">
                  <a:solidFill>
                    <a:srgbClr val="FFFBF0"/>
                  </a:solidFill>
                  <a:latin typeface="Open Sans"/>
                </a:rPr>
                <a:t>ANNE KENNEDY - </a:t>
              </a:r>
            </a:p>
            <a:p>
              <a:pPr algn="ctr" defTabSz="609630">
                <a:lnSpc>
                  <a:spcPts val="2803"/>
                </a:lnSpc>
              </a:pPr>
              <a:r>
                <a:rPr lang="en-US" sz="2156" spc="215">
                  <a:solidFill>
                    <a:srgbClr val="FFFBF0"/>
                  </a:solidFill>
                  <a:latin typeface="Open Sans"/>
                </a:rPr>
                <a:t>CTE OUTREACH SPECIALIST</a:t>
              </a:r>
            </a:p>
          </p:txBody>
        </p:sp>
        <p:sp>
          <p:nvSpPr>
            <p:cNvPr id="14" name="TextBox 14"/>
            <p:cNvSpPr txBox="1"/>
            <p:nvPr/>
          </p:nvSpPr>
          <p:spPr>
            <a:xfrm>
              <a:off x="0" y="1829278"/>
              <a:ext cx="8977820" cy="641202"/>
            </a:xfrm>
            <a:prstGeom prst="rect">
              <a:avLst/>
            </a:prstGeom>
          </p:spPr>
          <p:txBody>
            <a:bodyPr lIns="0" tIns="0" rIns="0" bIns="0" rtlCol="0" anchor="t">
              <a:spAutoFit/>
            </a:bodyPr>
            <a:lstStyle/>
            <a:p>
              <a:pPr algn="ctr" defTabSz="609630">
                <a:lnSpc>
                  <a:spcPts val="2531"/>
                </a:lnSpc>
              </a:pPr>
              <a:r>
                <a:rPr lang="en-US" sz="1687" spc="17">
                  <a:solidFill>
                    <a:srgbClr val="FFFBF0"/>
                  </a:solidFill>
                  <a:latin typeface="Open Sans"/>
                </a:rPr>
                <a:t>akennedy@laspositascollege.edu</a:t>
              </a:r>
            </a:p>
          </p:txBody>
        </p:sp>
      </p:grpSp>
      <p:grpSp>
        <p:nvGrpSpPr>
          <p:cNvPr id="15" name="Group 15"/>
          <p:cNvGrpSpPr/>
          <p:nvPr/>
        </p:nvGrpSpPr>
        <p:grpSpPr>
          <a:xfrm>
            <a:off x="5551609" y="2185509"/>
            <a:ext cx="4488910" cy="1254290"/>
            <a:chOff x="0" y="-38100"/>
            <a:chExt cx="8977820" cy="2508580"/>
          </a:xfrm>
        </p:grpSpPr>
        <p:sp>
          <p:nvSpPr>
            <p:cNvPr id="16" name="TextBox 16"/>
            <p:cNvSpPr txBox="1"/>
            <p:nvPr/>
          </p:nvSpPr>
          <p:spPr>
            <a:xfrm>
              <a:off x="0" y="-38100"/>
              <a:ext cx="8977820" cy="1436290"/>
            </a:xfrm>
            <a:prstGeom prst="rect">
              <a:avLst/>
            </a:prstGeom>
          </p:spPr>
          <p:txBody>
            <a:bodyPr lIns="0" tIns="0" rIns="0" bIns="0" rtlCol="0" anchor="t">
              <a:spAutoFit/>
            </a:bodyPr>
            <a:lstStyle/>
            <a:p>
              <a:pPr algn="ctr" defTabSz="609630">
                <a:lnSpc>
                  <a:spcPts val="2803"/>
                </a:lnSpc>
              </a:pPr>
              <a:r>
                <a:rPr lang="en-US" sz="2156" spc="215">
                  <a:solidFill>
                    <a:srgbClr val="FFFBF0"/>
                  </a:solidFill>
                  <a:latin typeface="Open Sans"/>
                </a:rPr>
                <a:t>HELENA CRUZ - </a:t>
              </a:r>
            </a:p>
            <a:p>
              <a:pPr algn="ctr" defTabSz="609630">
                <a:lnSpc>
                  <a:spcPts val="2803"/>
                </a:lnSpc>
              </a:pPr>
              <a:r>
                <a:rPr lang="en-US" sz="2156" spc="215">
                  <a:solidFill>
                    <a:srgbClr val="FFFBF0"/>
                  </a:solidFill>
                  <a:latin typeface="Open Sans"/>
                </a:rPr>
                <a:t>CTE OUTREACH SPECIALIST</a:t>
              </a:r>
            </a:p>
          </p:txBody>
        </p:sp>
        <p:sp>
          <p:nvSpPr>
            <p:cNvPr id="17" name="TextBox 17"/>
            <p:cNvSpPr txBox="1"/>
            <p:nvPr/>
          </p:nvSpPr>
          <p:spPr>
            <a:xfrm>
              <a:off x="0" y="1829278"/>
              <a:ext cx="8977820" cy="641202"/>
            </a:xfrm>
            <a:prstGeom prst="rect">
              <a:avLst/>
            </a:prstGeom>
          </p:spPr>
          <p:txBody>
            <a:bodyPr lIns="0" tIns="0" rIns="0" bIns="0" rtlCol="0" anchor="t">
              <a:spAutoFit/>
            </a:bodyPr>
            <a:lstStyle/>
            <a:p>
              <a:pPr algn="ctr" defTabSz="609630">
                <a:lnSpc>
                  <a:spcPts val="2531"/>
                </a:lnSpc>
              </a:pPr>
              <a:r>
                <a:rPr lang="en-US" sz="1687" spc="17">
                  <a:solidFill>
                    <a:srgbClr val="FFFBF0"/>
                  </a:solidFill>
                  <a:latin typeface="Open Sans"/>
                </a:rPr>
                <a:t>hcruz@laspositascollege.edu</a:t>
              </a:r>
            </a:p>
          </p:txBody>
        </p:sp>
      </p:grpSp>
      <p:grpSp>
        <p:nvGrpSpPr>
          <p:cNvPr id="18" name="Group 18"/>
          <p:cNvGrpSpPr/>
          <p:nvPr/>
        </p:nvGrpSpPr>
        <p:grpSpPr>
          <a:xfrm>
            <a:off x="520700" y="2185509"/>
            <a:ext cx="4488910" cy="1254290"/>
            <a:chOff x="0" y="-38100"/>
            <a:chExt cx="8977820" cy="2508580"/>
          </a:xfrm>
        </p:grpSpPr>
        <p:sp>
          <p:nvSpPr>
            <p:cNvPr id="19" name="TextBox 19"/>
            <p:cNvSpPr txBox="1"/>
            <p:nvPr/>
          </p:nvSpPr>
          <p:spPr>
            <a:xfrm>
              <a:off x="0" y="-38100"/>
              <a:ext cx="8977820" cy="1436290"/>
            </a:xfrm>
            <a:prstGeom prst="rect">
              <a:avLst/>
            </a:prstGeom>
          </p:spPr>
          <p:txBody>
            <a:bodyPr lIns="0" tIns="0" rIns="0" bIns="0" rtlCol="0" anchor="t">
              <a:spAutoFit/>
            </a:bodyPr>
            <a:lstStyle/>
            <a:p>
              <a:pPr algn="ctr" defTabSz="609630">
                <a:lnSpc>
                  <a:spcPts val="2803"/>
                </a:lnSpc>
              </a:pPr>
              <a:r>
                <a:rPr lang="en-US" sz="2156" spc="215">
                  <a:solidFill>
                    <a:srgbClr val="FFFBF0"/>
                  </a:solidFill>
                  <a:latin typeface="Open Sans"/>
                </a:rPr>
                <a:t>SARAH ANDERSON - </a:t>
              </a:r>
            </a:p>
            <a:p>
              <a:pPr algn="ctr" defTabSz="609630">
                <a:lnSpc>
                  <a:spcPts val="2803"/>
                </a:lnSpc>
              </a:pPr>
              <a:r>
                <a:rPr lang="en-US" sz="2156" spc="215">
                  <a:solidFill>
                    <a:srgbClr val="FFFBF0"/>
                  </a:solidFill>
                  <a:latin typeface="Open Sans"/>
                </a:rPr>
                <a:t>OUTREACH SPECIALIST</a:t>
              </a:r>
            </a:p>
          </p:txBody>
        </p:sp>
        <p:sp>
          <p:nvSpPr>
            <p:cNvPr id="20" name="TextBox 20"/>
            <p:cNvSpPr txBox="1"/>
            <p:nvPr/>
          </p:nvSpPr>
          <p:spPr>
            <a:xfrm>
              <a:off x="0" y="1829278"/>
              <a:ext cx="8977820" cy="641202"/>
            </a:xfrm>
            <a:prstGeom prst="rect">
              <a:avLst/>
            </a:prstGeom>
          </p:spPr>
          <p:txBody>
            <a:bodyPr lIns="0" tIns="0" rIns="0" bIns="0" rtlCol="0" anchor="t">
              <a:spAutoFit/>
            </a:bodyPr>
            <a:lstStyle/>
            <a:p>
              <a:pPr algn="ctr" defTabSz="609630">
                <a:lnSpc>
                  <a:spcPts val="2531"/>
                </a:lnSpc>
              </a:pPr>
              <a:r>
                <a:rPr lang="en-US" sz="1687" spc="17">
                  <a:solidFill>
                    <a:srgbClr val="FFFBF0"/>
                  </a:solidFill>
                  <a:latin typeface="Open Sans"/>
                </a:rPr>
                <a:t>seanderson@laspositascollege.edu</a:t>
              </a:r>
            </a:p>
          </p:txBody>
        </p:sp>
      </p:grpSp>
      <p:grpSp>
        <p:nvGrpSpPr>
          <p:cNvPr id="21" name="Group 21"/>
          <p:cNvGrpSpPr/>
          <p:nvPr/>
        </p:nvGrpSpPr>
        <p:grpSpPr>
          <a:xfrm>
            <a:off x="2839195" y="5292269"/>
            <a:ext cx="5226091" cy="1254290"/>
            <a:chOff x="0" y="-38100"/>
            <a:chExt cx="10452183" cy="2508580"/>
          </a:xfrm>
        </p:grpSpPr>
        <p:sp>
          <p:nvSpPr>
            <p:cNvPr id="22" name="TextBox 22"/>
            <p:cNvSpPr txBox="1"/>
            <p:nvPr/>
          </p:nvSpPr>
          <p:spPr>
            <a:xfrm>
              <a:off x="0" y="-38100"/>
              <a:ext cx="10452183" cy="1436290"/>
            </a:xfrm>
            <a:prstGeom prst="rect">
              <a:avLst/>
            </a:prstGeom>
          </p:spPr>
          <p:txBody>
            <a:bodyPr lIns="0" tIns="0" rIns="0" bIns="0" rtlCol="0" anchor="t">
              <a:spAutoFit/>
            </a:bodyPr>
            <a:lstStyle/>
            <a:p>
              <a:pPr algn="ctr" defTabSz="609630">
                <a:lnSpc>
                  <a:spcPts val="2803"/>
                </a:lnSpc>
              </a:pPr>
              <a:r>
                <a:rPr lang="en-US" sz="2156" spc="215">
                  <a:solidFill>
                    <a:srgbClr val="FFFBF0"/>
                  </a:solidFill>
                  <a:latin typeface="Open Sans"/>
                </a:rPr>
                <a:t>LISETTE ROCHA - </a:t>
              </a:r>
            </a:p>
            <a:p>
              <a:pPr algn="ctr" defTabSz="609630">
                <a:lnSpc>
                  <a:spcPts val="2803"/>
                </a:lnSpc>
              </a:pPr>
              <a:r>
                <a:rPr lang="en-US" sz="2156" spc="215">
                  <a:solidFill>
                    <a:srgbClr val="FFFBF0"/>
                  </a:solidFill>
                  <a:latin typeface="Open Sans"/>
                </a:rPr>
                <a:t>FINANCIAL AID SPECIALIST</a:t>
              </a:r>
            </a:p>
          </p:txBody>
        </p:sp>
        <p:sp>
          <p:nvSpPr>
            <p:cNvPr id="23" name="TextBox 23"/>
            <p:cNvSpPr txBox="1"/>
            <p:nvPr/>
          </p:nvSpPr>
          <p:spPr>
            <a:xfrm>
              <a:off x="0" y="1829278"/>
              <a:ext cx="10452183" cy="641202"/>
            </a:xfrm>
            <a:prstGeom prst="rect">
              <a:avLst/>
            </a:prstGeom>
          </p:spPr>
          <p:txBody>
            <a:bodyPr lIns="0" tIns="0" rIns="0" bIns="0" rtlCol="0" anchor="t">
              <a:spAutoFit/>
            </a:bodyPr>
            <a:lstStyle/>
            <a:p>
              <a:pPr algn="ctr" defTabSz="609630">
                <a:lnSpc>
                  <a:spcPts val="2531"/>
                </a:lnSpc>
              </a:pPr>
              <a:r>
                <a:rPr lang="en-US" sz="1687" spc="17">
                  <a:solidFill>
                    <a:srgbClr val="FFFBF0"/>
                  </a:solidFill>
                  <a:latin typeface="Open Sans"/>
                </a:rPr>
                <a:t>lrocha@laspositascollege.edu</a:t>
              </a:r>
            </a:p>
          </p:txBody>
        </p:sp>
      </p:grpSp>
      <p:pic>
        <p:nvPicPr>
          <p:cNvPr id="24" name="Picture 24"/>
          <p:cNvPicPr>
            <a:picLocks noChangeAspect="1"/>
          </p:cNvPicPr>
          <p:nvPr/>
        </p:nvPicPr>
        <p:blipFill>
          <a:blip r:embed="rId2"/>
          <a:srcRect/>
          <a:stretch>
            <a:fillRect/>
          </a:stretch>
        </p:blipFill>
        <p:spPr>
          <a:xfrm>
            <a:off x="10750317" y="6172200"/>
            <a:ext cx="1389070" cy="547209"/>
          </a:xfrm>
          <a:prstGeom prst="rect">
            <a:avLst/>
          </a:prstGeom>
        </p:spPr>
      </p:pic>
    </p:spTree>
    <p:extLst>
      <p:ext uri="{BB962C8B-B14F-4D97-AF65-F5344CB8AC3E}">
        <p14:creationId xmlns:p14="http://schemas.microsoft.com/office/powerpoint/2010/main" val="1683781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a:xfrm>
            <a:off x="680322" y="2874604"/>
            <a:ext cx="8144134" cy="1373070"/>
          </a:xfrm>
        </p:spPr>
        <p:txBody>
          <a:bodyPr/>
          <a:lstStyle/>
          <a:p>
            <a:r>
              <a:rPr lang="en-US" dirty="0" smtClean="0"/>
              <a:t>EOPS and CalWORKs</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endParaRPr lang="en-US" dirty="0"/>
          </a:p>
        </p:txBody>
      </p:sp>
    </p:spTree>
    <p:extLst>
      <p:ext uri="{BB962C8B-B14F-4D97-AF65-F5344CB8AC3E}">
        <p14:creationId xmlns:p14="http://schemas.microsoft.com/office/powerpoint/2010/main" val="41562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2630" y="237811"/>
            <a:ext cx="4724270" cy="584775"/>
          </a:xfrm>
          <a:prstGeom prst="rect">
            <a:avLst/>
          </a:prstGeom>
        </p:spPr>
        <p:txBody>
          <a:bodyPr wrap="square" anchor="ctr">
            <a:spAutoFit/>
          </a:bodyPr>
          <a:lstStyle/>
          <a:p>
            <a:pPr defTabSz="457200"/>
            <a:r>
              <a:rPr lang="en-US" sz="3200" dirty="0">
                <a:solidFill>
                  <a:prstClr val="white"/>
                </a:solidFill>
                <a:latin typeface="Verdana"/>
                <a:cs typeface="Verdana"/>
              </a:rPr>
              <a:t>EOPS &amp; CalWORKs</a:t>
            </a:r>
          </a:p>
        </p:txBody>
      </p:sp>
      <p:sp>
        <p:nvSpPr>
          <p:cNvPr id="5" name="Rectangle 4"/>
          <p:cNvSpPr/>
          <p:nvPr/>
        </p:nvSpPr>
        <p:spPr>
          <a:xfrm>
            <a:off x="9963725" y="6288518"/>
            <a:ext cx="553059" cy="323165"/>
          </a:xfrm>
          <a:prstGeom prst="rect">
            <a:avLst/>
          </a:prstGeom>
        </p:spPr>
        <p:txBody>
          <a:bodyPr wrap="square">
            <a:spAutoFit/>
          </a:bodyPr>
          <a:lstStyle/>
          <a:p>
            <a:pPr algn="ctr" defTabSz="457200"/>
            <a:r>
              <a:rPr lang="en-US" sz="1500" dirty="0">
                <a:solidFill>
                  <a:srgbClr val="7F0324"/>
                </a:solidFill>
                <a:latin typeface="Verdana"/>
                <a:cs typeface="Verdana"/>
              </a:rPr>
              <a:t>6</a:t>
            </a:r>
          </a:p>
        </p:txBody>
      </p:sp>
      <p:pic>
        <p:nvPicPr>
          <p:cNvPr id="6" name="Picture 5" descr="Text&#10;&#10;Description automatically generated with medium confidence">
            <a:extLst>
              <a:ext uri="{FF2B5EF4-FFF2-40B4-BE49-F238E27FC236}">
                <a16:creationId xmlns:a16="http://schemas.microsoft.com/office/drawing/2014/main" id="{8A89E30E-66C2-3052-5360-B18D20C1646E}"/>
              </a:ext>
            </a:extLst>
          </p:cNvPr>
          <p:cNvPicPr>
            <a:picLocks noChangeAspect="1"/>
          </p:cNvPicPr>
          <p:nvPr/>
        </p:nvPicPr>
        <p:blipFill rotWithShape="1">
          <a:blip r:embed="rId2"/>
          <a:srcRect l="30070" t="21188" r="31407" b="45478"/>
          <a:stretch/>
        </p:blipFill>
        <p:spPr>
          <a:xfrm>
            <a:off x="1861248" y="1059485"/>
            <a:ext cx="5085653" cy="5694872"/>
          </a:xfrm>
          <a:prstGeom prst="rect">
            <a:avLst/>
          </a:prstGeom>
        </p:spPr>
      </p:pic>
      <p:sp>
        <p:nvSpPr>
          <p:cNvPr id="7" name="TextBox 6">
            <a:extLst>
              <a:ext uri="{FF2B5EF4-FFF2-40B4-BE49-F238E27FC236}">
                <a16:creationId xmlns:a16="http://schemas.microsoft.com/office/drawing/2014/main" id="{15B99B68-700C-3D34-E6B5-54860A377E6A}"/>
              </a:ext>
            </a:extLst>
          </p:cNvPr>
          <p:cNvSpPr txBox="1"/>
          <p:nvPr/>
        </p:nvSpPr>
        <p:spPr>
          <a:xfrm>
            <a:off x="7116726" y="1796902"/>
            <a:ext cx="2573079" cy="1569660"/>
          </a:xfrm>
          <a:prstGeom prst="rect">
            <a:avLst/>
          </a:prstGeom>
          <a:noFill/>
        </p:spPr>
        <p:txBody>
          <a:bodyPr wrap="square" rtlCol="0">
            <a:spAutoFit/>
          </a:bodyPr>
          <a:lstStyle/>
          <a:p>
            <a:pPr algn="ctr" defTabSz="457200"/>
            <a:r>
              <a:rPr lang="en-US" sz="2400" dirty="0">
                <a:solidFill>
                  <a:prstClr val="black"/>
                </a:solidFill>
                <a:latin typeface="Bell MT" panose="02020503060305020303" pitchFamily="18" charset="77"/>
              </a:rPr>
              <a:t>Extended Opportunities Programs &amp; Services (EOPS)</a:t>
            </a:r>
          </a:p>
        </p:txBody>
      </p:sp>
      <p:sp>
        <p:nvSpPr>
          <p:cNvPr id="8" name="TextBox 7">
            <a:extLst>
              <a:ext uri="{FF2B5EF4-FFF2-40B4-BE49-F238E27FC236}">
                <a16:creationId xmlns:a16="http://schemas.microsoft.com/office/drawing/2014/main" id="{8B87C9CE-97D6-F385-EF66-FEA578F478DB}"/>
              </a:ext>
            </a:extLst>
          </p:cNvPr>
          <p:cNvSpPr txBox="1"/>
          <p:nvPr/>
        </p:nvSpPr>
        <p:spPr>
          <a:xfrm>
            <a:off x="7312312" y="3817088"/>
            <a:ext cx="2286000" cy="1938992"/>
          </a:xfrm>
          <a:prstGeom prst="rect">
            <a:avLst/>
          </a:prstGeom>
          <a:noFill/>
        </p:spPr>
        <p:txBody>
          <a:bodyPr wrap="square" rtlCol="0">
            <a:spAutoFit/>
          </a:bodyPr>
          <a:lstStyle/>
          <a:p>
            <a:pPr algn="ctr" defTabSz="457200"/>
            <a:r>
              <a:rPr lang="en-US" sz="2400" dirty="0">
                <a:solidFill>
                  <a:srgbClr val="333333"/>
                </a:solidFill>
                <a:latin typeface="Bell MT" panose="02020503060305020303" pitchFamily="18" charset="77"/>
              </a:rPr>
              <a:t>California Work Opportunity and Responsibility to Kids (CalWORKs)</a:t>
            </a:r>
            <a:endParaRPr lang="en-US" sz="2400" dirty="0">
              <a:solidFill>
                <a:prstClr val="black"/>
              </a:solidFill>
              <a:latin typeface="Bell MT" panose="02020503060305020303" pitchFamily="18" charset="77"/>
            </a:endParaRPr>
          </a:p>
        </p:txBody>
      </p:sp>
    </p:spTree>
    <p:extLst>
      <p:ext uri="{BB962C8B-B14F-4D97-AF65-F5344CB8AC3E}">
        <p14:creationId xmlns:p14="http://schemas.microsoft.com/office/powerpoint/2010/main" val="4024338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BC18BEE-F2BE-A295-3F9E-9A7A879686E1}"/>
              </a:ext>
            </a:extLst>
          </p:cNvPr>
          <p:cNvPicPr>
            <a:picLocks noChangeAspect="1"/>
          </p:cNvPicPr>
          <p:nvPr/>
        </p:nvPicPr>
        <p:blipFill rotWithShape="1">
          <a:blip r:embed="rId2"/>
          <a:srcRect l="442" t="54729"/>
          <a:stretch/>
        </p:blipFill>
        <p:spPr>
          <a:xfrm>
            <a:off x="1889761" y="332927"/>
            <a:ext cx="8726377" cy="5135185"/>
          </a:xfrm>
          <a:prstGeom prst="rect">
            <a:avLst/>
          </a:prstGeom>
        </p:spPr>
      </p:pic>
    </p:spTree>
    <p:extLst>
      <p:ext uri="{BB962C8B-B14F-4D97-AF65-F5344CB8AC3E}">
        <p14:creationId xmlns:p14="http://schemas.microsoft.com/office/powerpoint/2010/main" val="24736289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E552B94-73A5-55F6-F8E4-CB6A7CC09A47}"/>
              </a:ext>
            </a:extLst>
          </p:cNvPr>
          <p:cNvPicPr>
            <a:picLocks noChangeAspect="1"/>
          </p:cNvPicPr>
          <p:nvPr/>
        </p:nvPicPr>
        <p:blipFill rotWithShape="1">
          <a:blip r:embed="rId2"/>
          <a:srcRect l="650" t="13866" r="650" b="47200"/>
          <a:stretch/>
        </p:blipFill>
        <p:spPr>
          <a:xfrm>
            <a:off x="1707506" y="493776"/>
            <a:ext cx="8741162" cy="4462272"/>
          </a:xfrm>
          <a:prstGeom prst="rect">
            <a:avLst/>
          </a:prstGeom>
        </p:spPr>
      </p:pic>
    </p:spTree>
    <p:extLst>
      <p:ext uri="{BB962C8B-B14F-4D97-AF65-F5344CB8AC3E}">
        <p14:creationId xmlns:p14="http://schemas.microsoft.com/office/powerpoint/2010/main" val="1156621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BFC01D1F-1F22-6635-32FF-F110F5F97453}"/>
              </a:ext>
            </a:extLst>
          </p:cNvPr>
          <p:cNvPicPr>
            <a:picLocks noChangeAspect="1"/>
          </p:cNvPicPr>
          <p:nvPr/>
        </p:nvPicPr>
        <p:blipFill rotWithShape="1">
          <a:blip r:embed="rId2"/>
          <a:srcRect t="55126" r="933"/>
          <a:stretch/>
        </p:blipFill>
        <p:spPr>
          <a:xfrm>
            <a:off x="1798321" y="419656"/>
            <a:ext cx="8357615" cy="4899169"/>
          </a:xfrm>
          <a:prstGeom prst="rect">
            <a:avLst/>
          </a:prstGeom>
        </p:spPr>
      </p:pic>
    </p:spTree>
    <p:extLst>
      <p:ext uri="{BB962C8B-B14F-4D97-AF65-F5344CB8AC3E}">
        <p14:creationId xmlns:p14="http://schemas.microsoft.com/office/powerpoint/2010/main" val="2233180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 website&#10;&#10;Description automatically generated">
            <a:extLst>
              <a:ext uri="{FF2B5EF4-FFF2-40B4-BE49-F238E27FC236}">
                <a16:creationId xmlns:a16="http://schemas.microsoft.com/office/drawing/2014/main" id="{77D17731-1D1B-8802-4D59-F0C75DA9EF52}"/>
              </a:ext>
            </a:extLst>
          </p:cNvPr>
          <p:cNvPicPr>
            <a:picLocks noChangeAspect="1"/>
          </p:cNvPicPr>
          <p:nvPr/>
        </p:nvPicPr>
        <p:blipFill rotWithShape="1">
          <a:blip r:embed="rId2"/>
          <a:srcRect l="1446" t="14729" r="1241" b="46950"/>
          <a:stretch/>
        </p:blipFill>
        <p:spPr>
          <a:xfrm>
            <a:off x="1952136" y="493776"/>
            <a:ext cx="8397009" cy="4279392"/>
          </a:xfrm>
          <a:prstGeom prst="rect">
            <a:avLst/>
          </a:prstGeom>
        </p:spPr>
      </p:pic>
    </p:spTree>
    <p:extLst>
      <p:ext uri="{BB962C8B-B14F-4D97-AF65-F5344CB8AC3E}">
        <p14:creationId xmlns:p14="http://schemas.microsoft.com/office/powerpoint/2010/main" val="3715516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BC18BEE-F2BE-A295-3F9E-9A7A879686E1}"/>
              </a:ext>
            </a:extLst>
          </p:cNvPr>
          <p:cNvPicPr>
            <a:picLocks noChangeAspect="1"/>
          </p:cNvPicPr>
          <p:nvPr/>
        </p:nvPicPr>
        <p:blipFill rotWithShape="1">
          <a:blip r:embed="rId2"/>
          <a:srcRect l="441" t="10776" r="-542" b="47499"/>
          <a:stretch/>
        </p:blipFill>
        <p:spPr>
          <a:xfrm>
            <a:off x="1908987" y="402337"/>
            <a:ext cx="8374026" cy="4517135"/>
          </a:xfrm>
          <a:prstGeom prst="rect">
            <a:avLst/>
          </a:prstGeom>
        </p:spPr>
      </p:pic>
    </p:spTree>
    <p:extLst>
      <p:ext uri="{BB962C8B-B14F-4D97-AF65-F5344CB8AC3E}">
        <p14:creationId xmlns:p14="http://schemas.microsoft.com/office/powerpoint/2010/main" val="1435258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15919" y="738233"/>
            <a:ext cx="1133954" cy="1091279"/>
          </a:xfrm>
          <a:prstGeom prst="rect">
            <a:avLst/>
          </a:prstGeom>
        </p:spPr>
      </p:pic>
      <p:pic>
        <p:nvPicPr>
          <p:cNvPr id="6" name="Content Placeholder 5"/>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682370" y="0"/>
            <a:ext cx="8877748" cy="6857999"/>
          </a:xfrm>
        </p:spPr>
      </p:pic>
    </p:spTree>
    <p:extLst>
      <p:ext uri="{BB962C8B-B14F-4D97-AF65-F5344CB8AC3E}">
        <p14:creationId xmlns:p14="http://schemas.microsoft.com/office/powerpoint/2010/main" val="647441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15919" y="738233"/>
            <a:ext cx="1133954" cy="1091279"/>
          </a:xfrm>
          <a:prstGeom prst="rect">
            <a:avLst/>
          </a:prstGeom>
        </p:spPr>
      </p:pic>
      <p:pic>
        <p:nvPicPr>
          <p:cNvPr id="6" name="Content Placeholder 5"/>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682370" y="0"/>
            <a:ext cx="8877748" cy="6857999"/>
          </a:xfr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Tree>
    <p:extLst>
      <p:ext uri="{BB962C8B-B14F-4D97-AF65-F5344CB8AC3E}">
        <p14:creationId xmlns:p14="http://schemas.microsoft.com/office/powerpoint/2010/main" val="3427155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New Faces on Campus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92499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Berlin">
  <a:themeElements>
    <a:clrScheme name="Custom 3">
      <a:dk1>
        <a:sysClr val="windowText" lastClr="000000"/>
      </a:dk1>
      <a:lt1>
        <a:sysClr val="window" lastClr="FFFFFF"/>
      </a:lt1>
      <a:dk2>
        <a:srgbClr val="454545"/>
      </a:dk2>
      <a:lt2>
        <a:srgbClr val="DADADA"/>
      </a:lt2>
      <a:accent1>
        <a:srgbClr val="A40000"/>
      </a:accent1>
      <a:accent2>
        <a:srgbClr val="C00000"/>
      </a:accent2>
      <a:accent3>
        <a:srgbClr val="C00000"/>
      </a:accent3>
      <a:accent4>
        <a:srgbClr val="A2A2A2"/>
      </a:accent4>
      <a:accent5>
        <a:srgbClr val="7F7F7F"/>
      </a:accent5>
      <a:accent6>
        <a:srgbClr val="C00000"/>
      </a:accent6>
      <a:hlink>
        <a:srgbClr val="EA5A0C"/>
      </a:hlink>
      <a:folHlink>
        <a:srgbClr val="C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CC LPC">
      <a:dk1>
        <a:sysClr val="windowText" lastClr="000000"/>
      </a:dk1>
      <a:lt1>
        <a:sysClr val="window" lastClr="FFFFFF"/>
      </a:lt1>
      <a:dk2>
        <a:srgbClr val="D79B1E"/>
      </a:dk2>
      <a:lt2>
        <a:srgbClr val="7D0324"/>
      </a:lt2>
      <a:accent1>
        <a:srgbClr val="000000"/>
      </a:accent1>
      <a:accent2>
        <a:srgbClr val="FFFFFF"/>
      </a:accent2>
      <a:accent3>
        <a:srgbClr val="D79B1E"/>
      </a:accent3>
      <a:accent4>
        <a:srgbClr val="7D0324"/>
      </a:accent4>
      <a:accent5>
        <a:srgbClr val="808080"/>
      </a:accent5>
      <a:accent6>
        <a:srgbClr val="3F3F3F"/>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4.xml><?xml version="1.0" encoding="utf-8"?>
<a:theme xmlns:a="http://schemas.openxmlformats.org/drawingml/2006/main" name="Retrospect">
  <a:themeElements>
    <a:clrScheme name="LPC Colors">
      <a:dk1>
        <a:sysClr val="windowText" lastClr="000000"/>
      </a:dk1>
      <a:lt1>
        <a:sysClr val="window" lastClr="FFFFFF"/>
      </a:lt1>
      <a:dk2>
        <a:srgbClr val="600000"/>
      </a:dk2>
      <a:lt2>
        <a:srgbClr val="E7E6E6"/>
      </a:lt2>
      <a:accent1>
        <a:srgbClr val="800000"/>
      </a:accent1>
      <a:accent2>
        <a:srgbClr val="C00000"/>
      </a:accent2>
      <a:accent3>
        <a:srgbClr val="FFCC99"/>
      </a:accent3>
      <a:accent4>
        <a:srgbClr val="FFE6CC"/>
      </a:accent4>
      <a:accent5>
        <a:srgbClr val="E0C6AD"/>
      </a:accent5>
      <a:accent6>
        <a:srgbClr val="AF967C"/>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Aquatic and Physical Therapy Center by Slidesgo">
  <a:themeElements>
    <a:clrScheme name="Simple Light">
      <a:dk1>
        <a:srgbClr val="681A1A"/>
      </a:dk1>
      <a:lt1>
        <a:srgbClr val="FFFFFF"/>
      </a:lt1>
      <a:dk2>
        <a:srgbClr val="892828"/>
      </a:dk2>
      <a:lt2>
        <a:srgbClr val="DD8080"/>
      </a:lt2>
      <a:accent1>
        <a:srgbClr val="892828"/>
      </a:accent1>
      <a:accent2>
        <a:srgbClr val="DF9D9D"/>
      </a:accent2>
      <a:accent3>
        <a:srgbClr val="F1E4E4"/>
      </a:accent3>
      <a:accent4>
        <a:srgbClr val="BB6666"/>
      </a:accent4>
      <a:accent5>
        <a:srgbClr val="F1E4E4"/>
      </a:accent5>
      <a:accent6>
        <a:srgbClr val="681A1A"/>
      </a:accent6>
      <a:hlink>
        <a:srgbClr val="89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11123</TotalTime>
  <Words>2765</Words>
  <Application>Microsoft Office PowerPoint</Application>
  <PresentationFormat>Widescreen</PresentationFormat>
  <Paragraphs>484</Paragraphs>
  <Slides>69</Slides>
  <Notes>33</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69</vt:i4>
      </vt:variant>
    </vt:vector>
  </HeadingPairs>
  <TitlesOfParts>
    <vt:vector size="91" baseType="lpstr">
      <vt:lpstr>Agenda-Light</vt:lpstr>
      <vt:lpstr>Arial</vt:lpstr>
      <vt:lpstr>Bell MT</vt:lpstr>
      <vt:lpstr>Calibri</vt:lpstr>
      <vt:lpstr>Calibri Light</vt:lpstr>
      <vt:lpstr>Century Gothic</vt:lpstr>
      <vt:lpstr>Josefin Sans</vt:lpstr>
      <vt:lpstr>Open Sans</vt:lpstr>
      <vt:lpstr>Open Sans Bold</vt:lpstr>
      <vt:lpstr>Open Sans SemiBold</vt:lpstr>
      <vt:lpstr>Symbol</vt:lpstr>
      <vt:lpstr>Times New Roman</vt:lpstr>
      <vt:lpstr>Trebuchet MS</vt:lpstr>
      <vt:lpstr>Verdana</vt:lpstr>
      <vt:lpstr>Wingdings 3</vt:lpstr>
      <vt:lpstr>Berlin</vt:lpstr>
      <vt:lpstr>Office Theme</vt:lpstr>
      <vt:lpstr>Facet</vt:lpstr>
      <vt:lpstr>Retrospect</vt:lpstr>
      <vt:lpstr>Aquatic and Physical Therapy Center by Slidesgo</vt:lpstr>
      <vt:lpstr>1_Office Theme</vt:lpstr>
      <vt:lpstr>2_Office Theme</vt:lpstr>
      <vt:lpstr>Welcome &amp; Announcements</vt:lpstr>
      <vt:lpstr>PowerPoint Presentation</vt:lpstr>
      <vt:lpstr>College Updates</vt:lpstr>
      <vt:lpstr>College Updates</vt:lpstr>
      <vt:lpstr>College Updates</vt:lpstr>
      <vt:lpstr>College Updates</vt:lpstr>
      <vt:lpstr>PowerPoint Presentation</vt:lpstr>
      <vt:lpstr>PowerPoint Presentation</vt:lpstr>
      <vt:lpstr>New Faces on Campus </vt:lpstr>
      <vt:lpstr>Trevor Penero</vt:lpstr>
      <vt:lpstr>Beth McCormick</vt:lpstr>
      <vt:lpstr>What’s Right at LPC? </vt:lpstr>
      <vt:lpstr>March 2023</vt:lpstr>
      <vt:lpstr>LPCSG </vt:lpstr>
      <vt:lpstr>Mini Market Services</vt:lpstr>
      <vt:lpstr>Student Government Open Positions</vt:lpstr>
      <vt:lpstr>Start recruiting for LPCSG 2023-2023 Elections!!</vt:lpstr>
      <vt:lpstr>PowerPoint Presentation</vt:lpstr>
      <vt:lpstr>Spring Club Fair </vt:lpstr>
      <vt:lpstr>PowerPoint Presentation</vt:lpstr>
      <vt:lpstr>Motivational Speaker:</vt:lpstr>
      <vt:lpstr>THANK YOU!!</vt:lpstr>
      <vt:lpstr>Tenured Faculty</vt:lpstr>
      <vt:lpstr>Congratulations to the Tenured Faculty! </vt:lpstr>
      <vt:lpstr>Administrative Services Updates</vt:lpstr>
      <vt:lpstr>22-23 BUDGET (February 28, 2023)</vt:lpstr>
      <vt:lpstr>CARES</vt:lpstr>
      <vt:lpstr>Administrative Services Updates</vt:lpstr>
      <vt:lpstr>Student Housing </vt:lpstr>
      <vt:lpstr>SB169 – Student Housing Grants</vt:lpstr>
      <vt:lpstr>Facilities Update Measure A &amp; B</vt:lpstr>
      <vt:lpstr>PowerPoint Presentation</vt:lpstr>
      <vt:lpstr>PowerPoint Presentation</vt:lpstr>
      <vt:lpstr>PowerPoint Presentation</vt:lpstr>
      <vt:lpstr>PowerPoint Presentation</vt:lpstr>
      <vt:lpstr>PowerPoint Presentation</vt:lpstr>
      <vt:lpstr>PowerPoint Presentation</vt:lpstr>
      <vt:lpstr>My Portal </vt:lpstr>
      <vt:lpstr>College-Going Rates of Students from Dublin, Pleasanton, and Livermore Unified School Districts</vt:lpstr>
      <vt:lpstr>College-Going Rates of Students From  Dublin, Pleasanton, and Livermore  Unified School Districts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EOPS and CalWORKs</vt:lpstr>
      <vt:lpstr>PowerPoint Presentation</vt:lpstr>
      <vt:lpstr>PowerPoint Presentation</vt:lpstr>
      <vt:lpstr>PowerPoint Presentation</vt:lpstr>
      <vt:lpstr>PowerPoint Presentation</vt:lpstr>
      <vt:lpstr>PowerPoint Presentation</vt:lpstr>
      <vt:lpstr>PowerPoint Presentation</vt:lpstr>
    </vt:vector>
  </TitlesOfParts>
  <Company>Las Positas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Angelica Cazarez</dc:creator>
  <cp:lastModifiedBy>Angelica Cazarez</cp:lastModifiedBy>
  <cp:revision>116</cp:revision>
  <cp:lastPrinted>2023-03-01T21:35:59Z</cp:lastPrinted>
  <dcterms:created xsi:type="dcterms:W3CDTF">2022-10-22T19:31:47Z</dcterms:created>
  <dcterms:modified xsi:type="dcterms:W3CDTF">2023-03-02T01:14:14Z</dcterms:modified>
</cp:coreProperties>
</file>