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4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6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90" r:id="rId3"/>
    <p:sldMasterId id="2147483708" r:id="rId4"/>
    <p:sldMasterId id="2147483720" r:id="rId5"/>
    <p:sldMasterId id="2147483744" r:id="rId6"/>
    <p:sldMasterId id="2147483756" r:id="rId7"/>
  </p:sldMasterIdLst>
  <p:notesMasterIdLst>
    <p:notesMasterId r:id="rId21"/>
  </p:notesMasterIdLst>
  <p:sldIdLst>
    <p:sldId id="257" r:id="rId8"/>
    <p:sldId id="270" r:id="rId9"/>
    <p:sldId id="271" r:id="rId10"/>
    <p:sldId id="274" r:id="rId11"/>
    <p:sldId id="272" r:id="rId12"/>
    <p:sldId id="259" r:id="rId13"/>
    <p:sldId id="264" r:id="rId14"/>
    <p:sldId id="269" r:id="rId15"/>
    <p:sldId id="260" r:id="rId16"/>
    <p:sldId id="263" r:id="rId17"/>
    <p:sldId id="273" r:id="rId18"/>
    <p:sldId id="265" r:id="rId19"/>
    <p:sldId id="268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27867C-5A09-4F00-BCFC-8E59BDEC7531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5D12C-1405-4E95-A933-090A7C83EF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56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761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6A30A0-72BF-4C00-9011-B47FE8131A8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7619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6602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46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3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04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2444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985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45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23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6086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8462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262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/>
    </mc:Choice>
    <mc:Fallback xmlns="">
      <p:transition advTm="10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439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10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247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5333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7625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6617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0382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62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32908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8844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63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6493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45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263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05248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0800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14840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9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9792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16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0078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4300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55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4936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3971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56499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955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774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0507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86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193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6819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13708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6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80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7815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875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96738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25877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346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02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84960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22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6819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24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9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987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32219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449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01984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3421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0631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7539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19145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03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90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74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76453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0765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1966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0819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3169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7350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168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6819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4788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67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42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9320562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17494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87969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352827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8336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18949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98558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904882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10665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9934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1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42455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4051114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82736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1637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5903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96638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3688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9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slideLayout" Target="../slideLayouts/slideLayout92.xml"/><Relationship Id="rId18" Type="http://schemas.openxmlformats.org/officeDocument/2006/relationships/theme" Target="../theme/theme7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89.xml"/><Relationship Id="rId19" Type="http://schemas.openxmlformats.org/officeDocument/2006/relationships/image" Target="../media/image7.jpg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20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9325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774" r:id="rId18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701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697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877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737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A72734-12D8-4BA8-BD30-94F9A508F86C}" type="datetimeFigureOut">
              <a:rPr lang="en-US" smtClean="0"/>
              <a:t>3/1/2023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E62D2A-7440-48C1-96CC-F7A566B4C9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6864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3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spositascollege.edu/workexperience/index.php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8.xml"/><Relationship Id="rId5" Type="http://schemas.openxmlformats.org/officeDocument/2006/relationships/image" Target="../media/image17.png"/><Relationship Id="rId4" Type="http://schemas.openxmlformats.org/officeDocument/2006/relationships/hyperlink" Target="http://www.laspositascollege.edu/workexperience/faq.php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NUL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Relationship Id="rId6" Type="http://schemas.openxmlformats.org/officeDocument/2006/relationships/image" Target="NULL"/><Relationship Id="rId11" Type="http://schemas.openxmlformats.org/officeDocument/2006/relationships/image" Target="../media/image24.png"/><Relationship Id="rId5" Type="http://schemas.openxmlformats.org/officeDocument/2006/relationships/image" Target="../media/image21.png"/><Relationship Id="rId1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mailto:Havik@laspositascollege.edu" TargetMode="Externa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9213" y="2874604"/>
            <a:ext cx="1133954" cy="109127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March Town Meeting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812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B91BB67-4062-8B24-C06E-BA8B21976D04}"/>
              </a:ext>
            </a:extLst>
          </p:cNvPr>
          <p:cNvSpPr/>
          <p:nvPr/>
        </p:nvSpPr>
        <p:spPr>
          <a:xfrm>
            <a:off x="658905" y="188259"/>
            <a:ext cx="10874190" cy="98078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 descr="Students and supervisors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187" y="1258046"/>
            <a:ext cx="10712142" cy="1920240"/>
          </a:xfr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0072DAE-E410-78ED-09D2-97D5B03318B9}"/>
              </a:ext>
            </a:extLst>
          </p:cNvPr>
          <p:cNvSpPr/>
          <p:nvPr/>
        </p:nvSpPr>
        <p:spPr>
          <a:xfrm>
            <a:off x="658905" y="5764192"/>
            <a:ext cx="9642091" cy="90554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8905" y="3267487"/>
            <a:ext cx="10942739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you have a job, internship, or steady volunteer work, GET COLLEGE CREDIT by enrolling now in a Work Experience class: late-start, light workload, asynchronous, completely online, designed for students in all majors.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FACE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b="0" i="1" u="none" strike="noStrike" kern="1200" cap="none" spc="0" normalizeH="0" baseline="0" noProof="0" dirty="0">
                <a:ln>
                  <a:noFill/>
                </a:ln>
                <a:solidFill>
                  <a:srgbClr val="FACE3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“The class is great and everyone working and going to college should take it.”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ACE3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Visit the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/>
              </a:rPr>
              <a:t>WRKX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Page &amp; FAQs 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/>
              </a:rPr>
              <a:t>Chart</a:t>
            </a: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to Enroll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B5B698-EB0B-F86D-9314-81E157CDC9AB}"/>
              </a:ext>
            </a:extLst>
          </p:cNvPr>
          <p:cNvSpPr txBox="1"/>
          <p:nvPr/>
        </p:nvSpPr>
        <p:spPr>
          <a:xfrm>
            <a:off x="658905" y="313027"/>
            <a:ext cx="1087418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Got Work? Enroll in WRKX &amp; Get College Credit!</a:t>
            </a:r>
            <a:endParaRPr kumimoji="0" lang="en-US" sz="4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0C648DF-707F-61DD-7357-70DB2A8FB259}"/>
              </a:ext>
            </a:extLst>
          </p:cNvPr>
          <p:cNvSpPr/>
          <p:nvPr/>
        </p:nvSpPr>
        <p:spPr>
          <a:xfrm>
            <a:off x="586596" y="1169043"/>
            <a:ext cx="10946498" cy="124768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6D7E4BCB-E8F4-FF88-B4A2-76DD71E6BF0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2924" y="5481021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01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A1FE35-12B3-4A80-ABBE-5201D998D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095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3800" y="4346301"/>
            <a:ext cx="1466401" cy="1466401"/>
          </a:xfrm>
          <a:prstGeom prst="rect">
            <a:avLst/>
          </a:prstGeom>
        </p:spPr>
      </p:pic>
      <p:grpSp>
        <p:nvGrpSpPr>
          <p:cNvPr id="2" name="Group 2"/>
          <p:cNvGrpSpPr/>
          <p:nvPr/>
        </p:nvGrpSpPr>
        <p:grpSpPr>
          <a:xfrm>
            <a:off x="-1642955" y="-838655"/>
            <a:ext cx="8240573" cy="8240573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5AA42">
                <a:alpha val="82745"/>
              </a:srgbClr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76200" y="152400"/>
              <a:ext cx="660400" cy="584200"/>
            </a:xfrm>
            <a:prstGeom prst="rect">
              <a:avLst/>
            </a:prstGeom>
          </p:spPr>
          <p:txBody>
            <a:bodyPr lIns="54429" tIns="54429" rIns="54429" bIns="54429" rtlCol="0" anchor="ctr"/>
            <a:lstStyle/>
            <a:p>
              <a:pPr algn="ctr" defTabSz="609630">
                <a:lnSpc>
                  <a:spcPts val="149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6467966"/>
            <a:ext cx="12192000" cy="390034"/>
            <a:chOff x="0" y="0"/>
            <a:chExt cx="6789102" cy="2171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789102" cy="217190"/>
            </a:xfrm>
            <a:custGeom>
              <a:avLst/>
              <a:gdLst/>
              <a:ahLst/>
              <a:cxnLst/>
              <a:rect l="l" t="t" r="r" b="b"/>
              <a:pathLst>
                <a:path w="6789102" h="217190">
                  <a:moveTo>
                    <a:pt x="0" y="0"/>
                  </a:moveTo>
                  <a:lnTo>
                    <a:pt x="6789102" y="0"/>
                  </a:lnTo>
                  <a:lnTo>
                    <a:pt x="6789102" y="217190"/>
                  </a:lnTo>
                  <a:lnTo>
                    <a:pt x="0" y="217190"/>
                  </a:lnTo>
                  <a:close/>
                </a:path>
              </a:pathLst>
            </a:custGeom>
            <a:solidFill>
              <a:srgbClr val="850511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65388" tIns="65388" rIns="65388" bIns="65388" rtlCol="0" anchor="ctr"/>
            <a:lstStyle/>
            <a:p>
              <a:pPr algn="ctr" defTabSz="609630">
                <a:lnSpc>
                  <a:spcPts val="1441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105958" y="691255"/>
            <a:ext cx="3968814" cy="3968814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7435B">
                <a:alpha val="58824"/>
              </a:srgbClr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429" tIns="54429" rIns="54429" bIns="54429" rtlCol="0" anchor="ctr"/>
            <a:lstStyle/>
            <a:p>
              <a:pPr algn="ctr" defTabSz="609630">
                <a:lnSpc>
                  <a:spcPts val="239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979032" y="3929293"/>
            <a:ext cx="2527563" cy="2527563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37435B">
                <a:alpha val="82745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4429" tIns="54429" rIns="54429" bIns="54429" rtlCol="0" anchor="ctr"/>
            <a:lstStyle/>
            <a:p>
              <a:pPr algn="ctr" defTabSz="609630">
                <a:lnSpc>
                  <a:spcPts val="2399"/>
                </a:lnSpc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473511" y="4795189"/>
            <a:ext cx="494613" cy="32375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496186" y="5376119"/>
            <a:ext cx="446087" cy="2919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5400000">
            <a:off x="473511" y="5954165"/>
            <a:ext cx="494613" cy="3237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5400000">
            <a:off x="499363" y="4183477"/>
            <a:ext cx="446087" cy="2919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209955" y="4112412"/>
            <a:ext cx="2065715" cy="2073254"/>
          </a:xfrm>
          <a:prstGeom prst="rect">
            <a:avLst/>
          </a:prstGeom>
        </p:spPr>
      </p:pic>
      <p:sp>
        <p:nvSpPr>
          <p:cNvPr id="19" name="AutoShape 19"/>
          <p:cNvSpPr/>
          <p:nvPr/>
        </p:nvSpPr>
        <p:spPr>
          <a:xfrm>
            <a:off x="592486" y="2027550"/>
            <a:ext cx="5503514" cy="0"/>
          </a:xfrm>
          <a:prstGeom prst="line">
            <a:avLst/>
          </a:prstGeom>
          <a:ln w="57150" cap="flat">
            <a:solidFill>
              <a:srgbClr val="850511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1174100">
            <a:off x="10455072" y="5135487"/>
            <a:ext cx="445400" cy="35799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1221456">
            <a:off x="10679943" y="4477549"/>
            <a:ext cx="470888" cy="470888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9939077" y="0"/>
            <a:ext cx="2173643" cy="855765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 rot="-1635848" flipH="1">
            <a:off x="6105471" y="499643"/>
            <a:ext cx="4452461" cy="420201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097669" y="6511601"/>
            <a:ext cx="765361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33"/>
              </a:lnSpc>
            </a:pPr>
            <a:r>
              <a:rPr lang="en-US" sz="1738">
                <a:solidFill>
                  <a:srgbClr val="F9F9FA"/>
                </a:solidFill>
                <a:latin typeface="Poppins"/>
              </a:rPr>
              <a:t>Las Positas College | 3000 Campus Hill Drive | Livermore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-121527" y="629356"/>
            <a:ext cx="6200966" cy="13978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5730"/>
              </a:lnSpc>
            </a:pPr>
            <a:r>
              <a:rPr lang="en-US" sz="3600" b="1" spc="891" dirty="0">
                <a:solidFill>
                  <a:srgbClr val="37435B"/>
                </a:solidFill>
                <a:latin typeface="League Gothic"/>
              </a:rPr>
              <a:t>OPEN HOUSE</a:t>
            </a:r>
          </a:p>
          <a:p>
            <a:pPr algn="ctr" defTabSz="609630">
              <a:lnSpc>
                <a:spcPts val="5202"/>
              </a:lnSpc>
            </a:pPr>
            <a:r>
              <a:rPr lang="en-US" sz="3200" b="1" dirty="0">
                <a:solidFill>
                  <a:srgbClr val="37435B"/>
                </a:solidFill>
                <a:latin typeface="League Gothic"/>
              </a:rPr>
              <a:t>SATURDAY, MARCH 25, 2023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92487" y="2376377"/>
            <a:ext cx="5331991" cy="961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533"/>
              </a:lnSpc>
            </a:pPr>
            <a:r>
              <a:rPr lang="en-US" sz="2459">
                <a:solidFill>
                  <a:srgbClr val="37435B"/>
                </a:solidFill>
                <a:latin typeface="Poppins"/>
              </a:rPr>
              <a:t>Join us and promote your program! Connect with prospective students and highlight your pathway.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80629" y="3917883"/>
            <a:ext cx="3621976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734"/>
              </a:lnSpc>
            </a:pPr>
            <a:r>
              <a:rPr lang="en-US" sz="1953" spc="-74">
                <a:solidFill>
                  <a:srgbClr val="37435B"/>
                </a:solidFill>
                <a:latin typeface="Poppins Bold"/>
              </a:rPr>
              <a:t>EVENT HOURS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83511" y="4190661"/>
            <a:ext cx="169382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71"/>
              </a:lnSpc>
            </a:pPr>
            <a:r>
              <a:rPr lang="en-US" sz="1479">
                <a:solidFill>
                  <a:srgbClr val="37435B"/>
                </a:solidFill>
                <a:latin typeface="Poppins"/>
              </a:rPr>
              <a:t>10 a.m. - 2 p.m. 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77768" y="5716696"/>
            <a:ext cx="4721064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46"/>
              </a:lnSpc>
            </a:pPr>
            <a:r>
              <a:rPr lang="en-US" sz="1953" spc="-148">
                <a:solidFill>
                  <a:srgbClr val="37435B"/>
                </a:solidFill>
                <a:latin typeface="Poppins Bold"/>
              </a:rPr>
              <a:t>PROGRAM SPOTLIGHT AND INFO SESSIONS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733829" y="5080880"/>
            <a:ext cx="2074262" cy="346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734"/>
              </a:lnSpc>
            </a:pPr>
            <a:r>
              <a:rPr lang="en-US" sz="1953" spc="-74">
                <a:solidFill>
                  <a:srgbClr val="37435B"/>
                </a:solidFill>
                <a:latin typeface="Poppins Bold"/>
              </a:rPr>
              <a:t> CAMPUS TOURS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777769" y="4525170"/>
            <a:ext cx="3698743" cy="2821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46"/>
              </a:lnSpc>
            </a:pPr>
            <a:r>
              <a:rPr lang="en-US" sz="1953" spc="-74">
                <a:solidFill>
                  <a:srgbClr val="37435B"/>
                </a:solidFill>
                <a:latin typeface="Poppins Bold"/>
              </a:rPr>
              <a:t>ACADEMIC &amp; RESOURCE FAIR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777768" y="4773451"/>
            <a:ext cx="169382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71"/>
              </a:lnSpc>
            </a:pPr>
            <a:r>
              <a:rPr lang="en-US" sz="1479">
                <a:solidFill>
                  <a:srgbClr val="37435B"/>
                </a:solidFill>
                <a:latin typeface="Poppins"/>
              </a:rPr>
              <a:t>10 a.m. - 1 p.m. 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777768" y="5356798"/>
            <a:ext cx="169382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71"/>
              </a:lnSpc>
            </a:pPr>
            <a:r>
              <a:rPr lang="en-US" sz="1479">
                <a:solidFill>
                  <a:srgbClr val="37435B"/>
                </a:solidFill>
                <a:latin typeface="Poppins"/>
              </a:rPr>
              <a:t>11 a.m. &amp; 1 p.m. 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777768" y="5970399"/>
            <a:ext cx="1693821" cy="269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071"/>
              </a:lnSpc>
            </a:pPr>
            <a:r>
              <a:rPr lang="en-US" sz="1479">
                <a:solidFill>
                  <a:srgbClr val="37435B"/>
                </a:solidFill>
                <a:latin typeface="Poppins"/>
              </a:rPr>
              <a:t>11 a.m. - 1 p.m. </a:t>
            </a:r>
          </a:p>
        </p:txBody>
      </p:sp>
      <p:sp>
        <p:nvSpPr>
          <p:cNvPr id="35" name="TextBox 35"/>
          <p:cNvSpPr txBox="1"/>
          <p:nvPr/>
        </p:nvSpPr>
        <p:spPr>
          <a:xfrm rot="1487628">
            <a:off x="10675232" y="5290653"/>
            <a:ext cx="1284277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67"/>
              </a:lnSpc>
            </a:pPr>
            <a:r>
              <a:rPr lang="en-US" sz="2191">
                <a:solidFill>
                  <a:srgbClr val="FFFFFF"/>
                </a:solidFill>
                <a:latin typeface="Lovelo Bold"/>
              </a:rPr>
              <a:t>Music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5810439" y="5890713"/>
            <a:ext cx="468826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259"/>
              </a:lnSpc>
            </a:pPr>
            <a:r>
              <a:rPr lang="en-US" sz="1613" spc="109" dirty="0">
                <a:solidFill>
                  <a:srgbClr val="700900"/>
                </a:solidFill>
                <a:latin typeface="Poppins Bold"/>
              </a:rPr>
              <a:t>To participate, contact: </a:t>
            </a:r>
          </a:p>
          <a:p>
            <a:pPr defTabSz="609630">
              <a:lnSpc>
                <a:spcPts val="2259"/>
              </a:lnSpc>
              <a:spcBef>
                <a:spcPct val="0"/>
              </a:spcBef>
            </a:pPr>
            <a:r>
              <a:rPr lang="en-US" sz="1613" spc="109" dirty="0">
                <a:solidFill>
                  <a:srgbClr val="700900"/>
                </a:solidFill>
                <a:latin typeface="Poppins Bold"/>
              </a:rPr>
              <a:t>Anne Kennedy, Outreach Specialist </a:t>
            </a:r>
          </a:p>
        </p:txBody>
      </p:sp>
      <p:sp>
        <p:nvSpPr>
          <p:cNvPr id="37" name="TextBox 37"/>
          <p:cNvSpPr txBox="1"/>
          <p:nvPr/>
        </p:nvSpPr>
        <p:spPr>
          <a:xfrm rot="1487628">
            <a:off x="10882296" y="4821851"/>
            <a:ext cx="1284277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3067"/>
              </a:lnSpc>
            </a:pPr>
            <a:r>
              <a:rPr lang="en-US" sz="2191">
                <a:solidFill>
                  <a:srgbClr val="FFFFFF"/>
                </a:solidFill>
                <a:latin typeface="Lovelo"/>
              </a:rPr>
              <a:t>food</a:t>
            </a:r>
          </a:p>
        </p:txBody>
      </p:sp>
      <p:sp>
        <p:nvSpPr>
          <p:cNvPr id="38" name="TextBox 38"/>
          <p:cNvSpPr txBox="1"/>
          <p:nvPr/>
        </p:nvSpPr>
        <p:spPr>
          <a:xfrm rot="1117171">
            <a:off x="8301216" y="2271037"/>
            <a:ext cx="1578292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467"/>
              </a:lnSpc>
            </a:pPr>
            <a:r>
              <a:rPr lang="en-US" sz="1762" spc="119" dirty="0">
                <a:solidFill>
                  <a:srgbClr val="FFFFFF"/>
                </a:solidFill>
                <a:latin typeface="Poppins Bold"/>
              </a:rPr>
              <a:t>Attention </a:t>
            </a:r>
          </a:p>
          <a:p>
            <a:pPr algn="ctr" defTabSz="609630">
              <a:lnSpc>
                <a:spcPts val="2467"/>
              </a:lnSpc>
              <a:spcBef>
                <a:spcPct val="0"/>
              </a:spcBef>
            </a:pPr>
            <a:r>
              <a:rPr lang="en-US" sz="1762" spc="119" dirty="0">
                <a:solidFill>
                  <a:srgbClr val="FFFFFF"/>
                </a:solidFill>
                <a:latin typeface="Poppins Bold"/>
              </a:rPr>
              <a:t>Faculty! </a:t>
            </a:r>
          </a:p>
        </p:txBody>
      </p:sp>
    </p:spTree>
    <p:extLst>
      <p:ext uri="{BB962C8B-B14F-4D97-AF65-F5344CB8AC3E}">
        <p14:creationId xmlns:p14="http://schemas.microsoft.com/office/powerpoint/2010/main" val="1089764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6B052-AC65-42E3-969E-6268772ADFF4}"/>
              </a:ext>
            </a:extLst>
          </p:cNvPr>
          <p:cNvSpPr/>
          <p:nvPr/>
        </p:nvSpPr>
        <p:spPr>
          <a:xfrm>
            <a:off x="0" y="0"/>
            <a:ext cx="12192000" cy="2441644"/>
          </a:xfrm>
          <a:prstGeom prst="rect">
            <a:avLst/>
          </a:prstGeom>
          <a:solidFill>
            <a:srgbClr val="70D6BE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808863" y="226984"/>
            <a:ext cx="14738216" cy="1585609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Arial Black" panose="020B0A04020102020204" pitchFamily="34" charset="0"/>
              </a:rPr>
              <a:t>Say Hello to Libby! </a:t>
            </a:r>
            <a:r>
              <a:rPr lang="en-US" sz="3200" b="1" dirty="0">
                <a:latin typeface="Arial Black" panose="020B0A04020102020204" pitchFamily="34" charset="0"/>
              </a:rPr>
              <a:t/>
            </a:r>
            <a:br>
              <a:rPr lang="en-US" sz="3200" b="1" dirty="0">
                <a:latin typeface="Arial Black" panose="020B0A04020102020204" pitchFamily="34" charset="0"/>
              </a:rPr>
            </a:br>
            <a:r>
              <a:rPr lang="en-US" sz="3200" b="1" dirty="0">
                <a:latin typeface="Arial Black" panose="020B0A04020102020204" pitchFamily="34" charset="0"/>
              </a:rPr>
              <a:t>                                      </a:t>
            </a:r>
            <a:r>
              <a:rPr lang="en-US" sz="3200" b="1">
                <a:latin typeface="Arial Black" panose="020B0A04020102020204" pitchFamily="34" charset="0"/>
              </a:rPr>
              <a:t>…</a:t>
            </a:r>
            <a:r>
              <a:rPr lang="en-US" sz="3200" b="1" i="1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3200" b="1" i="1" dirty="0">
                <a:latin typeface="Arial" panose="020B0604020202020204" pitchFamily="34" charset="0"/>
                <a:cs typeface="Arial" panose="020B0604020202020204" pitchFamily="34" charset="0"/>
              </a:rPr>
              <a:t>goodbye to the Overdrive app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9DAD1B2-FE7E-41FB-8322-FFC8BD268C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308" y="1744499"/>
            <a:ext cx="6568040" cy="3648911"/>
          </a:xfr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40C1AC-7627-4D91-A2B4-9488EA7A3A5C}"/>
              </a:ext>
            </a:extLst>
          </p:cNvPr>
          <p:cNvSpPr/>
          <p:nvPr/>
        </p:nvSpPr>
        <p:spPr>
          <a:xfrm>
            <a:off x="739301" y="5549053"/>
            <a:ext cx="1091605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Overdrive app will be discontinued in early 2023. Continue accessing the LPC Library’s growing collection of ebooks and audiobooks by downloading the free Libby app now.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LPC Literary Festival Books available! “There There”, “Patron Saint of Nothing”, and more</a:t>
            </a:r>
          </a:p>
        </p:txBody>
      </p:sp>
    </p:spTree>
    <p:extLst>
      <p:ext uri="{BB962C8B-B14F-4D97-AF65-F5344CB8AC3E}">
        <p14:creationId xmlns:p14="http://schemas.microsoft.com/office/powerpoint/2010/main" val="1877004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92018" y="391590"/>
            <a:ext cx="82470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</a:rPr>
              <a:t>33</a:t>
            </a:r>
            <a:r>
              <a:rPr lang="en-US" sz="3200" b="1" baseline="30000" dirty="0">
                <a:solidFill>
                  <a:prstClr val="black"/>
                </a:solidFill>
              </a:rPr>
              <a:t>rd</a:t>
            </a:r>
            <a:r>
              <a:rPr lang="en-US" sz="3200" b="1" dirty="0">
                <a:solidFill>
                  <a:prstClr val="black"/>
                </a:solidFill>
              </a:rPr>
              <a:t> Annual Commencement Ceremony</a:t>
            </a:r>
          </a:p>
          <a:p>
            <a:pPr algn="ctr">
              <a:defRPr/>
            </a:pPr>
            <a:r>
              <a:rPr lang="en-US" sz="3200" b="1" dirty="0">
                <a:solidFill>
                  <a:prstClr val="black"/>
                </a:solidFill>
              </a:rPr>
              <a:t>Saturday, May 27</a:t>
            </a:r>
            <a:r>
              <a:rPr lang="en-US" sz="3200" b="1" baseline="30000" dirty="0">
                <a:solidFill>
                  <a:prstClr val="black"/>
                </a:solidFill>
              </a:rPr>
              <a:t>th</a:t>
            </a:r>
            <a:r>
              <a:rPr lang="en-US" sz="3200" b="1" dirty="0">
                <a:solidFill>
                  <a:prstClr val="black"/>
                </a:solidFill>
              </a:rPr>
              <a:t> , 10 a.m. &amp; 12:30 p.m.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8573" y="1448467"/>
            <a:ext cx="8076769" cy="1034642"/>
          </a:xfrm>
          <a:prstGeom prst="rect">
            <a:avLst/>
          </a:prstGeom>
          <a:solidFill>
            <a:srgbClr val="7F0324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3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Faculty Cap and Gown orders DUE to Bookstore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DUE DATES forthcoming in an email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174818" y="2517521"/>
            <a:ext cx="8164286" cy="2334017"/>
          </a:xfrm>
          <a:prstGeom prst="roundRect">
            <a:avLst/>
          </a:prstGeom>
          <a:solidFill>
            <a:schemeClr val="tx1">
              <a:lumMod val="95000"/>
            </a:schemeClr>
          </a:solidFill>
          <a:ln w="317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800" b="1" i="1" dirty="0">
                <a:solidFill>
                  <a:schemeClr val="bg1"/>
                </a:solidFill>
                <a:cs typeface="Arial" panose="020B0604020202020204" pitchFamily="34" charset="0"/>
              </a:rPr>
              <a:t>Volunteer</a:t>
            </a:r>
            <a:r>
              <a:rPr lang="en-US" sz="2800" b="1" i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chemeClr val="bg1"/>
                </a:solidFill>
                <a:cs typeface="Arial" panose="020B0604020202020204" pitchFamily="34" charset="0"/>
              </a:rPr>
              <a:t>opportunities</a:t>
            </a:r>
            <a:r>
              <a:rPr lang="en-US" sz="2800" b="1" i="1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en-US" sz="2800" b="1" i="1" dirty="0">
                <a:solidFill>
                  <a:srgbClr val="7F0324"/>
                </a:solidFill>
                <a:cs typeface="Arial" panose="020B0604020202020204" pitchFamily="34" charset="0"/>
              </a:rPr>
              <a:t>for Faculty/Staff/Students!</a:t>
            </a:r>
            <a:r>
              <a:rPr lang="en-US" sz="2800" b="1" i="1" dirty="0">
                <a:solidFill>
                  <a:srgbClr val="900000">
                    <a:lumMod val="75000"/>
                  </a:srgbClr>
                </a:solidFill>
                <a:cs typeface="Arial" panose="020B0604020202020204" pitchFamily="34" charset="0"/>
              </a:rPr>
              <a:t> </a:t>
            </a:r>
          </a:p>
          <a:p>
            <a:pPr algn="ctr">
              <a:defRPr/>
            </a:pPr>
            <a:endParaRPr lang="en-US" sz="800" b="1" dirty="0">
              <a:solidFill>
                <a:srgbClr val="7F0324"/>
              </a:solidFill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2400" b="1" dirty="0">
                <a:solidFill>
                  <a:srgbClr val="7F0324"/>
                </a:solidFill>
                <a:cs typeface="Arial" panose="020B0604020202020204" pitchFamily="34" charset="0"/>
              </a:rPr>
              <a:t>Event Pre-Prep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:  Week of Ceremony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7F0324"/>
                </a:solidFill>
                <a:cs typeface="Arial" panose="020B0604020202020204" pitchFamily="34" charset="0"/>
              </a:rPr>
              <a:t>Registration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:  Saturday Morning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7F0324"/>
                </a:solidFill>
                <a:cs typeface="Arial" panose="020B0604020202020204" pitchFamily="34" charset="0"/>
              </a:rPr>
              <a:t>Ceremony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:</a:t>
            </a:r>
            <a:r>
              <a:rPr lang="en-US" sz="2400" b="1" dirty="0">
                <a:solidFill>
                  <a:schemeClr val="accent2"/>
                </a:solidFill>
                <a:cs typeface="Arial" panose="020B0604020202020204" pitchFamily="34" charset="0"/>
              </a:rPr>
              <a:t>  </a:t>
            </a:r>
            <a:r>
              <a:rPr lang="en-US" sz="2400" b="1" dirty="0">
                <a:solidFill>
                  <a:schemeClr val="bg1"/>
                </a:solidFill>
                <a:cs typeface="Arial" panose="020B0604020202020204" pitchFamily="34" charset="0"/>
              </a:rPr>
              <a:t>Saturday Morning/Early Afternoon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18573" y="4885950"/>
            <a:ext cx="79892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Please contact Yvette Nahinu @ x1406</a:t>
            </a:r>
          </a:p>
          <a:p>
            <a:pPr algn="ctr"/>
            <a:r>
              <a:rPr lang="en-US" sz="2000" b="1" i="1" dirty="0">
                <a:solidFill>
                  <a:srgbClr val="7F0324"/>
                </a:solidFill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3207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000"/>
    </mc:Choice>
    <mc:Fallback xmlns="">
      <p:transition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78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073" y="152596"/>
            <a:ext cx="4193347" cy="2114743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en-US" sz="6200" b="1" dirty="0" smtClean="0">
                <a:solidFill>
                  <a:schemeClr val="bg1"/>
                </a:solidFill>
              </a:rPr>
              <a:t>MARCH 17-26  </a:t>
            </a:r>
          </a:p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Fri/Sat 8PM &amp; Sun 2PM</a:t>
            </a:r>
          </a:p>
          <a:p>
            <a:pPr algn="l"/>
            <a:r>
              <a:rPr lang="en-US" sz="3600" b="1" dirty="0" smtClean="0">
                <a:solidFill>
                  <a:schemeClr val="bg1"/>
                </a:solidFill>
              </a:rPr>
              <a:t>March 25  Sat 2PM</a:t>
            </a:r>
            <a:endParaRPr lang="en-US" sz="36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892019" y="2549356"/>
            <a:ext cx="9190396" cy="4026626"/>
            <a:chOff x="1873358" y="3429000"/>
            <a:chExt cx="9190396" cy="4026626"/>
          </a:xfrm>
        </p:grpSpPr>
        <p:sp>
          <p:nvSpPr>
            <p:cNvPr id="7" name="Rectangle 6"/>
            <p:cNvSpPr/>
            <p:nvPr/>
          </p:nvSpPr>
          <p:spPr>
            <a:xfrm>
              <a:off x="3230504" y="3816422"/>
              <a:ext cx="6149093" cy="275460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7300" b="1" i="0" u="none" strike="noStrike" kern="1200" cap="none" spc="0" normalizeH="0" baseline="0" noProof="0" dirty="0" smtClean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ANAD</a:t>
              </a:r>
              <a:endParaRPr kumimoji="0" lang="en-US" sz="173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1873358" y="3429000"/>
              <a:ext cx="1951176" cy="39395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0" b="1" i="0" u="none" strike="noStrike" kern="1200" cap="none" spc="0" normalizeH="0" baseline="0" noProof="0" dirty="0" smtClean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X</a:t>
              </a:r>
              <a:endParaRPr kumimoji="0" lang="en-US" sz="25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8785566" y="3516086"/>
              <a:ext cx="2278188" cy="393954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5000" b="1" i="0" u="none" strike="noStrike" kern="1200" cap="none" spc="0" normalizeH="0" baseline="0" noProof="0" dirty="0">
                  <a:ln w="10160">
                    <a:solidFill>
                      <a:srgbClr val="4472C4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U</a:t>
              </a:r>
            </a:p>
          </p:txBody>
        </p:sp>
      </p:grpSp>
      <p:sp>
        <p:nvSpPr>
          <p:cNvPr id="10" name="Subtitle 2"/>
          <p:cNvSpPr txBox="1">
            <a:spLocks/>
          </p:cNvSpPr>
          <p:nvPr/>
        </p:nvSpPr>
        <p:spPr>
          <a:xfrm>
            <a:off x="3600599" y="2922032"/>
            <a:ext cx="5123523" cy="427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MUSICAL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033564" y="5706124"/>
            <a:ext cx="8742784" cy="4275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Tickets 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sale at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www.showtix4u.com/events/LPCArts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541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ED0668-4852-4086-8CC6-A144B4157C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BF7FBC-BDFC-4FE2-8B1E-02FD9639AE2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1CAC61-424E-473C-BCF5-0FC4AFECDF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37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53465">
              <a:srgbClr val="FF5050"/>
            </a:gs>
            <a:gs pos="4000">
              <a:srgbClr val="FF0000"/>
            </a:gs>
            <a:gs pos="37000">
              <a:srgbClr val="FF0000"/>
            </a:gs>
            <a:gs pos="21000">
              <a:schemeClr val="accent1">
                <a:lumMod val="5000"/>
                <a:lumOff val="95000"/>
              </a:schemeClr>
            </a:gs>
            <a:gs pos="19000">
              <a:srgbClr val="FF0000"/>
            </a:gs>
            <a:gs pos="74000">
              <a:srgbClr val="FF0000"/>
            </a:gs>
            <a:gs pos="70000">
              <a:srgbClr val="FF5050"/>
            </a:gs>
            <a:gs pos="96000">
              <a:srgbClr val="FF00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02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</a:rPr>
              <a:t>Talk Hawks win 1</a:t>
            </a:r>
            <a:r>
              <a:rPr lang="en-US" sz="4000" b="1" baseline="30000" dirty="0">
                <a:solidFill>
                  <a:schemeClr val="bg1"/>
                </a:solidFill>
              </a:rPr>
              <a:t>st</a:t>
            </a:r>
            <a:r>
              <a:rPr lang="en-US" sz="4000" b="1" dirty="0">
                <a:solidFill>
                  <a:schemeClr val="bg1"/>
                </a:solidFill>
              </a:rPr>
              <a:t> Place at Nor Cal Champs, Feb 17-19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D68FF86-0B24-4103-90D4-E7DC30EF2C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524" y="1517400"/>
            <a:ext cx="9417725" cy="4351338"/>
          </a:xfr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1F9509B-6B74-43C1-90F1-20FC00734594}"/>
              </a:ext>
            </a:extLst>
          </p:cNvPr>
          <p:cNvSpPr txBox="1">
            <a:spLocks/>
          </p:cNvSpPr>
          <p:nvPr/>
        </p:nvSpPr>
        <p:spPr>
          <a:xfrm>
            <a:off x="123289" y="5655977"/>
            <a:ext cx="119591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3 Days, 25 Schools, 26 Awards…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TOP SCHOOL OVERALL!</a:t>
            </a:r>
          </a:p>
        </p:txBody>
      </p:sp>
    </p:spTree>
    <p:extLst>
      <p:ext uri="{BB962C8B-B14F-4D97-AF65-F5344CB8AC3E}">
        <p14:creationId xmlns:p14="http://schemas.microsoft.com/office/powerpoint/2010/main" val="4180303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7866" y="2894072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sz="5000" b="1" spc="50" dirty="0">
                <a:ln w="0"/>
                <a:solidFill>
                  <a:schemeClr val="bg2"/>
                </a:solidFill>
                <a:effectLst>
                  <a:glow rad="101600">
                    <a:srgbClr val="A03CAD">
                      <a:alpha val="6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ll Sans Ultra Bold" panose="020B0A02020104020203" pitchFamily="34" charset="77"/>
              </a:rPr>
              <a:t/>
            </a:r>
            <a:br>
              <a:rPr lang="en-US" sz="5000" b="1" spc="50" dirty="0">
                <a:ln w="0"/>
                <a:solidFill>
                  <a:schemeClr val="bg2"/>
                </a:solidFill>
                <a:effectLst>
                  <a:glow rad="101600">
                    <a:srgbClr val="A03CAD">
                      <a:alpha val="60000"/>
                    </a:srgbClr>
                  </a:glow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ill Sans Ultra Bold" panose="020B0A02020104020203" pitchFamily="34" charset="77"/>
              </a:rPr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extBox 5" descr="Retired English Professor David Wright at the Havik Ceremony May 14, 2022. (Photo courtesy of The Express).&#10;&#10;">
            <a:extLst>
              <a:ext uri="{FF2B5EF4-FFF2-40B4-BE49-F238E27FC236}">
                <a16:creationId xmlns:a16="http://schemas.microsoft.com/office/drawing/2014/main" id="{7C771EAB-87AE-5C42-AB64-E899580666F9}"/>
              </a:ext>
            </a:extLst>
          </p:cNvPr>
          <p:cNvSpPr txBox="1"/>
          <p:nvPr/>
        </p:nvSpPr>
        <p:spPr>
          <a:xfrm>
            <a:off x="0" y="6147186"/>
            <a:ext cx="3668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Retired English Professor David Wright at the </a:t>
            </a:r>
            <a:r>
              <a:rPr kumimoji="0" lang="en-US" sz="12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Havik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Ceremony May 14, 2022. (Photo courtesy of The Express).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DBCF79-7788-D2D0-B833-6F5E4CEF2FCB}"/>
              </a:ext>
            </a:extLst>
          </p:cNvPr>
          <p:cNvSpPr txBox="1"/>
          <p:nvPr/>
        </p:nvSpPr>
        <p:spPr>
          <a:xfrm>
            <a:off x="329668" y="0"/>
            <a:ext cx="9442980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1" u="none" strike="noStrike" kern="120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1" u="none" strike="noStrike" kern="120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1" u="none" strike="noStrike" kern="1200" cap="none" spc="0" normalizeH="0" baseline="0" noProof="0" dirty="0" err="1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Havik</a:t>
            </a:r>
            <a:r>
              <a:rPr kumimoji="0" lang="en-US" sz="2600" b="1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, </a:t>
            </a:r>
            <a:r>
              <a:rPr kumimoji="0" lang="en-US" sz="2600" b="1" i="1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LPC’s Journal of Arts, Literature, and Academic Writing,</a:t>
            </a:r>
            <a:r>
              <a:rPr kumimoji="0" lang="en-US" sz="2600" b="1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 is accepting student academic essays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for possible publication in May 2023.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9E1E6-6118-D22C-C530-4CEF3309F985}"/>
              </a:ext>
            </a:extLst>
          </p:cNvPr>
          <p:cNvSpPr txBox="1"/>
          <p:nvPr/>
        </p:nvSpPr>
        <p:spPr>
          <a:xfrm>
            <a:off x="1641632" y="395559"/>
            <a:ext cx="9975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F0502020204030204" pitchFamily="34" charset="0"/>
                <a:ea typeface="+mn-ea"/>
                <a:cs typeface="Daytona" panose="020F0502020204030204" pitchFamily="34" charset="0"/>
              </a:rPr>
              <a:t>Read any great student essays lately?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8FF604-352F-76CB-905F-219568D9E4E2}"/>
              </a:ext>
            </a:extLst>
          </p:cNvPr>
          <p:cNvSpPr txBox="1"/>
          <p:nvPr/>
        </p:nvSpPr>
        <p:spPr>
          <a:xfrm>
            <a:off x="3886099" y="3062268"/>
            <a:ext cx="8119029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If you feel strongly about an academic paper or essay written by one of your students in the past year, please submit it to </a:t>
            </a:r>
            <a:r>
              <a:rPr kumimoji="0" lang="en-US" sz="2400" b="1" i="0" u="none" strike="noStrike" kern="120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Havik</a:t>
            </a:r>
            <a:r>
              <a:rPr kumimoji="0" lang="en-US" sz="2400" b="1" i="0" u="none" strike="noStrike" kern="120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 by February 18, 2023.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1" i="0" u="none" strike="noStrike" kern="1200" cap="none" spc="0" normalizeH="0" baseline="0" noProof="0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4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Daytona" panose="020B0604030500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</a:rPr>
              <a:t>To submit, or for more information, contact us: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aytona" panose="020B0604030500040204" pitchFamily="34" charset="0"/>
                <a:ea typeface="+mn-ea"/>
                <a:cs typeface="+mn-cs"/>
                <a:hlinkClick r:id="rId2"/>
              </a:rPr>
              <a:t>Havik@laspositascollege.edu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aytona" panose="020B060403050004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Picture 12" descr="A person standing at a podium&#10;&#10;Description automatically generated with medium confidence">
            <a:extLst>
              <a:ext uri="{FF2B5EF4-FFF2-40B4-BE49-F238E27FC236}">
                <a16:creationId xmlns:a16="http://schemas.microsoft.com/office/drawing/2014/main" id="{E64B768F-8BFA-69EB-8922-520B0BDFE0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68" y="2739368"/>
            <a:ext cx="2809147" cy="3407818"/>
          </a:xfrm>
          <a:prstGeom prst="rect">
            <a:avLst/>
          </a:prstGeom>
        </p:spPr>
      </p:pic>
      <p:pic>
        <p:nvPicPr>
          <p:cNvPr id="17" name="Picture 16" descr="A picture containing text, tool&#10;&#10;Description automatically generated">
            <a:extLst>
              <a:ext uri="{FF2B5EF4-FFF2-40B4-BE49-F238E27FC236}">
                <a16:creationId xmlns:a16="http://schemas.microsoft.com/office/drawing/2014/main" id="{DD35B25E-4F37-7462-02F1-2DA4C4DC43D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1728" y="279221"/>
            <a:ext cx="18034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206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78FF2879-C0BD-499C-8D9F-2DD33BD2B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5984" y="-14630"/>
            <a:ext cx="12277832" cy="68726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4E03862-4CC5-410B-891A-BED8CFF19BAA}"/>
              </a:ext>
            </a:extLst>
          </p:cNvPr>
          <p:cNvSpPr txBox="1"/>
          <p:nvPr/>
        </p:nvSpPr>
        <p:spPr>
          <a:xfrm>
            <a:off x="4320072" y="961053"/>
            <a:ext cx="63168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LPC Scholarship Season is Upon Us!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A52A7F-7684-460F-9E86-7F7F0A1D35F3}"/>
              </a:ext>
            </a:extLst>
          </p:cNvPr>
          <p:cNvSpPr txBox="1"/>
          <p:nvPr/>
        </p:nvSpPr>
        <p:spPr>
          <a:xfrm>
            <a:off x="4357396" y="2821520"/>
            <a:ext cx="63634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Faculty and Staff, please check your mailbox for this scholarship flyer and display it in your classrooms/offices for students.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EA1E21B-0F97-4B6A-8D07-19FF8B14D846}"/>
              </a:ext>
            </a:extLst>
          </p:cNvPr>
          <p:cNvSpPr txBox="1"/>
          <p:nvPr/>
        </p:nvSpPr>
        <p:spPr>
          <a:xfrm>
            <a:off x="4357396" y="4170784"/>
            <a:ext cx="63634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Thank you,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LPC Financial Aid Office</a:t>
            </a:r>
          </a:p>
        </p:txBody>
      </p:sp>
    </p:spTree>
    <p:extLst>
      <p:ext uri="{BB962C8B-B14F-4D97-AF65-F5344CB8AC3E}">
        <p14:creationId xmlns:p14="http://schemas.microsoft.com/office/powerpoint/2010/main" val="12490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13250-58D7-49B4-AC29-3532786DCE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270272" y="278763"/>
            <a:ext cx="10685077" cy="1231111"/>
          </a:xfrm>
        </p:spPr>
        <p:txBody>
          <a:bodyPr>
            <a:normAutofit fontScale="90000"/>
          </a:bodyPr>
          <a:lstStyle/>
          <a:p>
            <a:r>
              <a:rPr lang="en-US" sz="7200" dirty="0"/>
              <a:t>LAS PO FILM FEST: April 13,</a:t>
            </a:r>
            <a:r>
              <a:rPr lang="en-US" sz="7200" baseline="30000" dirty="0"/>
              <a:t> </a:t>
            </a:r>
            <a:r>
              <a:rPr lang="en-US" sz="7200" dirty="0"/>
              <a:t>2023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0D7249-F172-4EE4-BD31-4EDAE70071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778040" y="1661558"/>
            <a:ext cx="9920302" cy="2997161"/>
          </a:xfrm>
        </p:spPr>
        <p:txBody>
          <a:bodyPr/>
          <a:lstStyle/>
          <a:p>
            <a:pPr fontAlgn="base"/>
            <a:r>
              <a:rPr lang="en-US" sz="1800" dirty="0">
                <a:latin typeface="Arial Narrow" panose="020B0606020202030204" pitchFamily="34" charset="0"/>
              </a:rPr>
              <a:t>Presented by the LPC Film Studies And photography Programs:</a:t>
            </a:r>
          </a:p>
          <a:p>
            <a:pPr fontAlgn="base"/>
            <a:r>
              <a:rPr lang="en-US" sz="1800" dirty="0">
                <a:latin typeface="Arial Narrow" panose="020B0606020202030204" pitchFamily="34" charset="0"/>
              </a:rPr>
              <a:t>Las Po Film Fest '23 welcomes </a:t>
            </a:r>
            <a:r>
              <a:rPr lang="en-US" sz="1800" b="1" dirty="0">
                <a:latin typeface="Arial Narrow" panose="020B0606020202030204" pitchFamily="34" charset="0"/>
              </a:rPr>
              <a:t>short LOCAL community college student films</a:t>
            </a:r>
            <a:r>
              <a:rPr lang="en-US" sz="1800" dirty="0">
                <a:latin typeface="Arial Narrow" panose="020B0606020202030204" pitchFamily="34" charset="0"/>
              </a:rPr>
              <a:t>, as well as LPC alumni and local high school student films.</a:t>
            </a:r>
          </a:p>
          <a:p>
            <a:pPr fontAlgn="base"/>
            <a:r>
              <a:rPr lang="en-US" sz="1800" dirty="0">
                <a:latin typeface="Arial Narrow" panose="020B0606020202030204" pitchFamily="34" charset="0"/>
              </a:rPr>
              <a:t>The </a:t>
            </a:r>
            <a:r>
              <a:rPr lang="en-US" sz="1800" b="1" dirty="0">
                <a:latin typeface="Arial Narrow" panose="020B0606020202030204" pitchFamily="34" charset="0"/>
              </a:rPr>
              <a:t>free LPFF screening and awards night</a:t>
            </a:r>
            <a:r>
              <a:rPr lang="en-US" sz="1800" dirty="0">
                <a:latin typeface="Arial Narrow" panose="020B0606020202030204" pitchFamily="34" charset="0"/>
              </a:rPr>
              <a:t> will be held on </a:t>
            </a:r>
            <a:r>
              <a:rPr lang="en-US" sz="1800" b="1" dirty="0">
                <a:latin typeface="Arial Narrow" panose="020B0606020202030204" pitchFamily="34" charset="0"/>
              </a:rPr>
              <a:t>Thursday evening, April 13</a:t>
            </a:r>
            <a:r>
              <a:rPr lang="en-US" sz="1800" b="1" baseline="30000" dirty="0">
                <a:latin typeface="Arial Narrow" panose="020B0606020202030204" pitchFamily="34" charset="0"/>
              </a:rPr>
              <a:t>th  </a:t>
            </a:r>
            <a:r>
              <a:rPr lang="en-US" sz="1800" dirty="0">
                <a:latin typeface="Arial Narrow" panose="020B0606020202030204" pitchFamily="34" charset="0"/>
              </a:rPr>
              <a:t>in the </a:t>
            </a:r>
            <a:r>
              <a:rPr lang="en-US" sz="1800" b="1" dirty="0" err="1">
                <a:latin typeface="Arial Narrow" panose="020B0606020202030204" pitchFamily="34" charset="0"/>
              </a:rPr>
              <a:t>Mertes</a:t>
            </a:r>
            <a:r>
              <a:rPr lang="en-US" sz="1800" b="1" dirty="0">
                <a:latin typeface="Arial Narrow" panose="020B0606020202030204" pitchFamily="34" charset="0"/>
              </a:rPr>
              <a:t> Center for the Arts</a:t>
            </a:r>
            <a:r>
              <a:rPr lang="en-US" sz="1800" dirty="0">
                <a:latin typeface="Arial Narrow" panose="020B0606020202030204" pitchFamily="34" charset="0"/>
              </a:rPr>
              <a:t>.</a:t>
            </a:r>
          </a:p>
          <a:p>
            <a:pPr fontAlgn="base"/>
            <a:r>
              <a:rPr lang="en-US" sz="1800" b="1" dirty="0">
                <a:latin typeface="Arial Narrow" panose="020B0606020202030204" pitchFamily="34" charset="0"/>
              </a:rPr>
              <a:t>Last year, </a:t>
            </a:r>
            <a:r>
              <a:rPr lang="en-US" sz="1800" dirty="0">
                <a:latin typeface="Arial Narrow" panose="020B0606020202030204" pitchFamily="34" charset="0"/>
              </a:rPr>
              <a:t>we screened </a:t>
            </a:r>
            <a:r>
              <a:rPr lang="en-US" sz="1800" b="1" dirty="0">
                <a:latin typeface="Arial Narrow" panose="020B0606020202030204" pitchFamily="34" charset="0"/>
              </a:rPr>
              <a:t>24</a:t>
            </a:r>
            <a:r>
              <a:rPr lang="en-US" sz="1800" dirty="0">
                <a:latin typeface="Arial Narrow" panose="020B0606020202030204" pitchFamily="34" charset="0"/>
              </a:rPr>
              <a:t> student films, had </a:t>
            </a:r>
            <a:r>
              <a:rPr lang="en-US" sz="1800" b="1" dirty="0">
                <a:latin typeface="Arial Narrow" panose="020B0606020202030204" pitchFamily="34" charset="0"/>
              </a:rPr>
              <a:t>5</a:t>
            </a:r>
            <a:r>
              <a:rPr lang="en-US" sz="1800" dirty="0">
                <a:latin typeface="Arial Narrow" panose="020B0606020202030204" pitchFamily="34" charset="0"/>
              </a:rPr>
              <a:t> judges, gave out </a:t>
            </a:r>
            <a:r>
              <a:rPr lang="en-US" sz="1800" b="1" dirty="0">
                <a:latin typeface="Arial Narrow" panose="020B0606020202030204" pitchFamily="34" charset="0"/>
              </a:rPr>
              <a:t>31</a:t>
            </a:r>
            <a:r>
              <a:rPr lang="en-US" sz="1800" dirty="0">
                <a:latin typeface="Arial Narrow" panose="020B0606020202030204" pitchFamily="34" charset="0"/>
              </a:rPr>
              <a:t> awards, and had approximately </a:t>
            </a:r>
            <a:r>
              <a:rPr lang="en-US" sz="1800" b="1" dirty="0">
                <a:latin typeface="Arial Narrow" panose="020B0606020202030204" pitchFamily="34" charset="0"/>
              </a:rPr>
              <a:t>150</a:t>
            </a:r>
            <a:r>
              <a:rPr lang="en-US" sz="1800" dirty="0">
                <a:latin typeface="Arial Narrow" panose="020B0606020202030204" pitchFamily="34" charset="0"/>
              </a:rPr>
              <a:t> people attend the festival! </a:t>
            </a:r>
            <a:r>
              <a:rPr lang="en-US" sz="1800" b="1" dirty="0">
                <a:latin typeface="Arial Narrow" panose="020B0606020202030204" pitchFamily="34" charset="0"/>
              </a:rPr>
              <a:t>we hope to build on That success this year!</a:t>
            </a:r>
            <a:r>
              <a:rPr lang="en-US" sz="1800" dirty="0">
                <a:latin typeface="Arial Narrow" panose="020B0606020202030204" pitchFamily="34" charset="0"/>
              </a:rPr>
              <a:t/>
            </a:r>
            <a:br>
              <a:rPr lang="en-US" sz="1800" dirty="0">
                <a:latin typeface="Arial Narrow" panose="020B0606020202030204" pitchFamily="34" charset="0"/>
              </a:rPr>
            </a:br>
            <a:endParaRPr lang="en-US" sz="1800" dirty="0">
              <a:latin typeface="Arial Narrow" panose="020B0606020202030204" pitchFamily="34" charset="0"/>
            </a:endParaRPr>
          </a:p>
          <a:p>
            <a:pPr fontAlgn="base"/>
            <a:endParaRPr lang="en-US" sz="2400" dirty="0">
              <a:latin typeface="Arial Narrow" panose="020B0606020202030204" pitchFamily="34" charset="0"/>
            </a:endParaRPr>
          </a:p>
          <a:p>
            <a:pPr fontAlgn="base"/>
            <a:r>
              <a:rPr lang="en-US" sz="2400" dirty="0">
                <a:latin typeface="Arial Narrow" panose="020B0606020202030204" pitchFamily="34" charset="0"/>
              </a:rPr>
              <a:t> </a:t>
            </a:r>
            <a:r>
              <a:rPr lang="en-US" sz="2000" b="1" dirty="0">
                <a:latin typeface="Arial Narrow" panose="020B0606020202030204" pitchFamily="34" charset="0"/>
              </a:rPr>
              <a:t>Student film submissions due March 19, 2023</a:t>
            </a:r>
            <a:endParaRPr lang="en-US" sz="24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15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96280" y="2082199"/>
            <a:ext cx="7034981" cy="2286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20000"/>
              </a:lnSpc>
            </a:pPr>
            <a:r>
              <a:rPr lang="en-US" sz="7300" dirty="0">
                <a:ln w="22225">
                  <a:solidFill>
                    <a:schemeClr val="accent1">
                      <a:lumMod val="40000"/>
                      <a:lumOff val="60000"/>
                    </a:schemeClr>
                  </a:solidFill>
                </a:ln>
                <a:effectLst>
                  <a:outerShdw blurRad="114300" dist="38100" dir="5400000" algn="t" rotWithShape="0">
                    <a:schemeClr val="bg1">
                      <a:lumMod val="75000"/>
                      <a:lumOff val="25000"/>
                      <a:alpha val="40000"/>
                    </a:schemeClr>
                  </a:outerShdw>
                </a:effectLst>
                <a:latin typeface="Posterama" panose="020B0504020200020000" pitchFamily="34" charset="0"/>
                <a:cs typeface="Posterama" panose="020B0504020200020000" pitchFamily="34" charset="0"/>
              </a:rPr>
              <a:t>There There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a novel by </a:t>
            </a:r>
            <a:r>
              <a:rPr lang="en-US" sz="4400" dirty="0"/>
              <a:t>Tommy Orange</a:t>
            </a:r>
            <a:r>
              <a:rPr lang="en-US" dirty="0"/>
              <a:t/>
            </a:r>
            <a:br>
              <a:rPr lang="en-US" dirty="0"/>
            </a:br>
            <a:r>
              <a:rPr lang="en-US" sz="2700" i="1" dirty="0"/>
              <a:t>2023 LPC Literary Arts Festival Keynote Speaker* </a:t>
            </a:r>
          </a:p>
        </p:txBody>
      </p:sp>
      <p:pic>
        <p:nvPicPr>
          <p:cNvPr id="1026" name="Picture 2" descr="Tommy Orange (@thommyorange) / Twitter">
            <a:extLst>
              <a:ext uri="{FF2B5EF4-FFF2-40B4-BE49-F238E27FC236}">
                <a16:creationId xmlns:a16="http://schemas.microsoft.com/office/drawing/2014/main" id="{55F14580-0645-9043-5D38-2ABDC63CF54B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37596"/>
            <a:ext cx="3982486" cy="4000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6D9DE89-049D-BFFA-046C-F0C189D86DAC}"/>
              </a:ext>
            </a:extLst>
          </p:cNvPr>
          <p:cNvSpPr txBox="1">
            <a:spLocks/>
          </p:cNvSpPr>
          <p:nvPr/>
        </p:nvSpPr>
        <p:spPr>
          <a:xfrm>
            <a:off x="760739" y="486022"/>
            <a:ext cx="10154910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Spring 2023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all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j-ea"/>
                <a:cs typeface="+mj-cs"/>
              </a:rPr>
              <a:t>campus read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06236A-D006-75BA-4B07-B403405BB395}"/>
              </a:ext>
            </a:extLst>
          </p:cNvPr>
          <p:cNvSpPr txBox="1"/>
          <p:nvPr/>
        </p:nvSpPr>
        <p:spPr>
          <a:xfrm>
            <a:off x="1063842" y="6393763"/>
            <a:ext cx="10012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*In conjunction with the President’s Speaker Series and with support from the LPC Foundation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006E41-011A-F27E-1ADA-2E2F2CCFF121}"/>
              </a:ext>
            </a:extLst>
          </p:cNvPr>
          <p:cNvSpPr txBox="1"/>
          <p:nvPr/>
        </p:nvSpPr>
        <p:spPr>
          <a:xfrm>
            <a:off x="1393316" y="644120"/>
            <a:ext cx="2589170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JOIN us for the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00A627-F349-33F6-8026-0560F04FE427}"/>
              </a:ext>
            </a:extLst>
          </p:cNvPr>
          <p:cNvSpPr txBox="1"/>
          <p:nvPr/>
        </p:nvSpPr>
        <p:spPr>
          <a:xfrm>
            <a:off x="3982486" y="4688338"/>
            <a:ext cx="820951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 w="9525"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Book discussion at FLEX Day, March 16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(pending approval by Professional Development Committee)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164DE-AE76-567C-4F37-972515FDAB63}"/>
              </a:ext>
            </a:extLst>
          </p:cNvPr>
          <p:cNvSpPr txBox="1"/>
          <p:nvPr/>
        </p:nvSpPr>
        <p:spPr>
          <a:xfrm>
            <a:off x="7849441" y="1369443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of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1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Berlin">
  <a:themeElements>
    <a:clrScheme name="Custom 3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A40000"/>
      </a:accent1>
      <a:accent2>
        <a:srgbClr val="C00000"/>
      </a:accent2>
      <a:accent3>
        <a:srgbClr val="C00000"/>
      </a:accent3>
      <a:accent4>
        <a:srgbClr val="A2A2A2"/>
      </a:accent4>
      <a:accent5>
        <a:srgbClr val="7F7F7F"/>
      </a:accent5>
      <a:accent6>
        <a:srgbClr val="C00000"/>
      </a:accent6>
      <a:hlink>
        <a:srgbClr val="EA5A0C"/>
      </a:hlink>
      <a:folHlink>
        <a:srgbClr val="C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ppt/theme/theme4.xml><?xml version="1.0" encoding="utf-8"?>
<a:theme xmlns:a="http://schemas.openxmlformats.org/drawingml/2006/main" name="1_Office Theme">
  <a:themeElements>
    <a:clrScheme name="Custom 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FFFF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543</TotalTime>
  <Words>675</Words>
  <Application>Microsoft Office PowerPoint</Application>
  <PresentationFormat>Widescreen</PresentationFormat>
  <Paragraphs>83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37" baseType="lpstr">
      <vt:lpstr>Arial</vt:lpstr>
      <vt:lpstr>Arial Black</vt:lpstr>
      <vt:lpstr>Arial Narrow</vt:lpstr>
      <vt:lpstr>Calibri</vt:lpstr>
      <vt:lpstr>Calibri Light</vt:lpstr>
      <vt:lpstr>Century Gothic</vt:lpstr>
      <vt:lpstr>Daytona</vt:lpstr>
      <vt:lpstr>Gill Sans Ultra Bold</vt:lpstr>
      <vt:lpstr>Impact</vt:lpstr>
      <vt:lpstr>League Gothic</vt:lpstr>
      <vt:lpstr>Lovelo</vt:lpstr>
      <vt:lpstr>Lovelo Bold</vt:lpstr>
      <vt:lpstr>Poppins</vt:lpstr>
      <vt:lpstr>Poppins Bold</vt:lpstr>
      <vt:lpstr>Posterama</vt:lpstr>
      <vt:lpstr>Times New Roman</vt:lpstr>
      <vt:lpstr>Trebuchet MS</vt:lpstr>
      <vt:lpstr>Berlin</vt:lpstr>
      <vt:lpstr>Office Theme</vt:lpstr>
      <vt:lpstr>1_Berlin</vt:lpstr>
      <vt:lpstr>1_Office Theme</vt:lpstr>
      <vt:lpstr>2_Office Theme</vt:lpstr>
      <vt:lpstr>4_Office Theme</vt:lpstr>
      <vt:lpstr>Main Event</vt:lpstr>
      <vt:lpstr>March Town Meeting </vt:lpstr>
      <vt:lpstr>PowerPoint Presentation</vt:lpstr>
      <vt:lpstr>PowerPoint Presentation</vt:lpstr>
      <vt:lpstr>PowerPoint Presentation</vt:lpstr>
      <vt:lpstr>Talk Hawks win 1st Place at Nor Cal Champs, Feb 17-19</vt:lpstr>
      <vt:lpstr>   </vt:lpstr>
      <vt:lpstr>PowerPoint Presentation</vt:lpstr>
      <vt:lpstr>LAS PO FILM FEST: April 13, 2023</vt:lpstr>
      <vt:lpstr>There There a novel by Tommy Orange 2023 LPC Literary Arts Festival Keynote Speaker* </vt:lpstr>
      <vt:lpstr>PowerPoint Presentation</vt:lpstr>
      <vt:lpstr>PowerPoint Presentation</vt:lpstr>
      <vt:lpstr>PowerPoint Presentation</vt:lpstr>
      <vt:lpstr>Say Hello to Libby!                                        …and goodbye to the Overdrive app</vt:lpstr>
    </vt:vector>
  </TitlesOfParts>
  <Company>Las Positas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February Town Meeting</dc:title>
  <dc:creator>Angelica Cazarez</dc:creator>
  <cp:lastModifiedBy>Angelica Cazarez</cp:lastModifiedBy>
  <cp:revision>11</cp:revision>
  <dcterms:created xsi:type="dcterms:W3CDTF">2023-01-30T18:39:10Z</dcterms:created>
  <dcterms:modified xsi:type="dcterms:W3CDTF">2023-03-01T21:41:30Z</dcterms:modified>
</cp:coreProperties>
</file>