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94" r:id="rId3"/>
    <p:sldId id="346" r:id="rId4"/>
    <p:sldId id="338" r:id="rId5"/>
    <p:sldId id="339" r:id="rId6"/>
    <p:sldId id="303" r:id="rId7"/>
    <p:sldId id="348" r:id="rId8"/>
    <p:sldId id="342" r:id="rId9"/>
    <p:sldId id="341" r:id="rId10"/>
    <p:sldId id="340" r:id="rId11"/>
    <p:sldId id="307" r:id="rId12"/>
    <p:sldId id="334" r:id="rId13"/>
    <p:sldId id="335" r:id="rId14"/>
    <p:sldId id="343" r:id="rId15"/>
    <p:sldId id="344" r:id="rId16"/>
    <p:sldId id="337" r:id="rId17"/>
    <p:sldId id="347" r:id="rId18"/>
    <p:sldId id="302" r:id="rId19"/>
    <p:sldId id="262" r:id="rId20"/>
    <p:sldId id="320" r:id="rId21"/>
    <p:sldId id="327" r:id="rId22"/>
    <p:sldId id="330" r:id="rId23"/>
    <p:sldId id="329" r:id="rId2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5" autoAdjust="0"/>
    <p:restoredTop sz="95467" autoAdjust="0"/>
  </p:normalViewPr>
  <p:slideViewPr>
    <p:cSldViewPr>
      <p:cViewPr varScale="1">
        <p:scale>
          <a:sx n="82" d="100"/>
          <a:sy n="82" d="100"/>
        </p:scale>
        <p:origin x="105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notesViewPr>
    <p:cSldViewPr>
      <p:cViewPr varScale="1">
        <p:scale>
          <a:sx n="54" d="100"/>
          <a:sy n="54" d="100"/>
        </p:scale>
        <p:origin x="-346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6639" tIns="48320" rIns="96639" bIns="483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2963" y="0"/>
            <a:ext cx="3170583" cy="480388"/>
          </a:xfrm>
          <a:prstGeom prst="rect">
            <a:avLst/>
          </a:prstGeom>
        </p:spPr>
        <p:txBody>
          <a:bodyPr vert="horz" lIns="96639" tIns="48320" rIns="96639" bIns="48320" rtlCol="0"/>
          <a:lstStyle>
            <a:lvl1pPr algn="r" eaLnBrk="1" fontAlgn="auto" hangingPunct="1">
              <a:spcBef>
                <a:spcPts val="0"/>
              </a:spcBef>
              <a:spcAft>
                <a:spcPts val="0"/>
              </a:spcAft>
              <a:defRPr sz="1200">
                <a:latin typeface="+mn-lt"/>
              </a:defRPr>
            </a:lvl1pPr>
          </a:lstStyle>
          <a:p>
            <a:pPr>
              <a:defRPr/>
            </a:pPr>
            <a:fld id="{BAC2FCA7-374A-4600-BF49-270B98F50981}" type="datetimeFigureOut">
              <a:rPr lang="en-US"/>
              <a:pPr>
                <a:defRPr/>
              </a:pPr>
              <a:t>10/1/2014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pPr lvl="0"/>
            <a:endParaRPr lang="en-US" noProof="0"/>
          </a:p>
        </p:txBody>
      </p:sp>
      <p:sp>
        <p:nvSpPr>
          <p:cNvPr id="5" name="Notes Placeholder 4"/>
          <p:cNvSpPr>
            <a:spLocks noGrp="1"/>
          </p:cNvSpPr>
          <p:nvPr>
            <p:ph type="body" sz="quarter" idx="3"/>
          </p:nvPr>
        </p:nvSpPr>
        <p:spPr>
          <a:xfrm>
            <a:off x="732184" y="4561227"/>
            <a:ext cx="5850835" cy="4320213"/>
          </a:xfrm>
          <a:prstGeom prst="rect">
            <a:avLst/>
          </a:prstGeom>
        </p:spPr>
        <p:txBody>
          <a:bodyPr vert="horz" lIns="96639" tIns="48320" rIns="96639" bIns="483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119173"/>
            <a:ext cx="3170583" cy="480388"/>
          </a:xfrm>
          <a:prstGeom prst="rect">
            <a:avLst/>
          </a:prstGeom>
        </p:spPr>
        <p:txBody>
          <a:bodyPr vert="horz" lIns="96639" tIns="48320" rIns="96639" bIns="483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2963" y="9119173"/>
            <a:ext cx="3170583" cy="480388"/>
          </a:xfrm>
          <a:prstGeom prst="rect">
            <a:avLst/>
          </a:prstGeom>
        </p:spPr>
        <p:txBody>
          <a:bodyPr vert="horz" wrap="square" lIns="96639" tIns="48320" rIns="96639" bIns="483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89740D3-8681-4E44-8F73-9F73E58FC803}" type="slidenum">
              <a:rPr lang="en-US" altLang="en-US"/>
              <a:pPr>
                <a:defRPr/>
              </a:pPr>
              <a:t>‹#›</a:t>
            </a:fld>
            <a:endParaRPr lang="en-US" altLang="en-US"/>
          </a:p>
        </p:txBody>
      </p:sp>
    </p:spTree>
    <p:extLst>
      <p:ext uri="{BB962C8B-B14F-4D97-AF65-F5344CB8AC3E}">
        <p14:creationId xmlns:p14="http://schemas.microsoft.com/office/powerpoint/2010/main" val="1658465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9740D3-8681-4E44-8F73-9F73E58FC803}" type="slidenum">
              <a:rPr lang="en-US" altLang="en-US" smtClean="0"/>
              <a:pPr>
                <a:defRPr/>
              </a:pPr>
              <a:t>1</a:t>
            </a:fld>
            <a:endParaRPr lang="en-US" altLang="en-US"/>
          </a:p>
        </p:txBody>
      </p:sp>
    </p:spTree>
    <p:extLst>
      <p:ext uri="{BB962C8B-B14F-4D97-AF65-F5344CB8AC3E}">
        <p14:creationId xmlns:p14="http://schemas.microsoft.com/office/powerpoint/2010/main" val="201485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549" indent="-296365">
              <a:defRPr>
                <a:solidFill>
                  <a:schemeClr val="tx1"/>
                </a:solidFill>
                <a:latin typeface="Arial" panose="020B0604020202020204" pitchFamily="34" charset="0"/>
              </a:defRPr>
            </a:lvl2pPr>
            <a:lvl3pPr marL="1185461" indent="-237093">
              <a:defRPr>
                <a:solidFill>
                  <a:schemeClr val="tx1"/>
                </a:solidFill>
                <a:latin typeface="Arial" panose="020B0604020202020204" pitchFamily="34" charset="0"/>
              </a:defRPr>
            </a:lvl3pPr>
            <a:lvl4pPr marL="1659644" indent="-237093">
              <a:defRPr>
                <a:solidFill>
                  <a:schemeClr val="tx1"/>
                </a:solidFill>
                <a:latin typeface="Arial" panose="020B0604020202020204" pitchFamily="34" charset="0"/>
              </a:defRPr>
            </a:lvl4pPr>
            <a:lvl5pPr marL="2133829" indent="-237093">
              <a:defRPr>
                <a:solidFill>
                  <a:schemeClr val="tx1"/>
                </a:solidFill>
                <a:latin typeface="Arial" panose="020B0604020202020204" pitchFamily="34" charset="0"/>
              </a:defRPr>
            </a:lvl5pPr>
            <a:lvl6pPr marL="2608013" indent="-237093" eaLnBrk="0" fontAlgn="base" hangingPunct="0">
              <a:spcBef>
                <a:spcPct val="0"/>
              </a:spcBef>
              <a:spcAft>
                <a:spcPct val="0"/>
              </a:spcAft>
              <a:defRPr>
                <a:solidFill>
                  <a:schemeClr val="tx1"/>
                </a:solidFill>
                <a:latin typeface="Arial" panose="020B0604020202020204" pitchFamily="34" charset="0"/>
              </a:defRPr>
            </a:lvl6pPr>
            <a:lvl7pPr marL="3082196" indent="-237093" eaLnBrk="0" fontAlgn="base" hangingPunct="0">
              <a:spcBef>
                <a:spcPct val="0"/>
              </a:spcBef>
              <a:spcAft>
                <a:spcPct val="0"/>
              </a:spcAft>
              <a:defRPr>
                <a:solidFill>
                  <a:schemeClr val="tx1"/>
                </a:solidFill>
                <a:latin typeface="Arial" panose="020B0604020202020204" pitchFamily="34" charset="0"/>
              </a:defRPr>
            </a:lvl7pPr>
            <a:lvl8pPr marL="3556381" indent="-237093" eaLnBrk="0" fontAlgn="base" hangingPunct="0">
              <a:spcBef>
                <a:spcPct val="0"/>
              </a:spcBef>
              <a:spcAft>
                <a:spcPct val="0"/>
              </a:spcAft>
              <a:defRPr>
                <a:solidFill>
                  <a:schemeClr val="tx1"/>
                </a:solidFill>
                <a:latin typeface="Arial" panose="020B0604020202020204" pitchFamily="34" charset="0"/>
              </a:defRPr>
            </a:lvl8pPr>
            <a:lvl9pPr marL="4030564" indent="-237093" eaLnBrk="0" fontAlgn="base" hangingPunct="0">
              <a:spcBef>
                <a:spcPct val="0"/>
              </a:spcBef>
              <a:spcAft>
                <a:spcPct val="0"/>
              </a:spcAft>
              <a:defRPr>
                <a:solidFill>
                  <a:schemeClr val="tx1"/>
                </a:solidFill>
                <a:latin typeface="Arial" panose="020B0604020202020204" pitchFamily="34" charset="0"/>
              </a:defRPr>
            </a:lvl9pPr>
          </a:lstStyle>
          <a:p>
            <a:fld id="{61A55B23-4EE1-4BC3-92DB-B2C300658C12}" type="slidenum">
              <a:rPr lang="en-US" altLang="en-US" smtClean="0">
                <a:latin typeface="Calibri" panose="020F0502020204030204" pitchFamily="34" charset="0"/>
              </a:rPr>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350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549" indent="-296365">
              <a:defRPr>
                <a:solidFill>
                  <a:schemeClr val="tx1"/>
                </a:solidFill>
                <a:latin typeface="Arial" panose="020B0604020202020204" pitchFamily="34" charset="0"/>
              </a:defRPr>
            </a:lvl2pPr>
            <a:lvl3pPr marL="1185461" indent="-237093">
              <a:defRPr>
                <a:solidFill>
                  <a:schemeClr val="tx1"/>
                </a:solidFill>
                <a:latin typeface="Arial" panose="020B0604020202020204" pitchFamily="34" charset="0"/>
              </a:defRPr>
            </a:lvl3pPr>
            <a:lvl4pPr marL="1659644" indent="-237093">
              <a:defRPr>
                <a:solidFill>
                  <a:schemeClr val="tx1"/>
                </a:solidFill>
                <a:latin typeface="Arial" panose="020B0604020202020204" pitchFamily="34" charset="0"/>
              </a:defRPr>
            </a:lvl4pPr>
            <a:lvl5pPr marL="2133829" indent="-237093">
              <a:defRPr>
                <a:solidFill>
                  <a:schemeClr val="tx1"/>
                </a:solidFill>
                <a:latin typeface="Arial" panose="020B0604020202020204" pitchFamily="34" charset="0"/>
              </a:defRPr>
            </a:lvl5pPr>
            <a:lvl6pPr marL="2608013" indent="-237093" eaLnBrk="0" fontAlgn="base" hangingPunct="0">
              <a:spcBef>
                <a:spcPct val="0"/>
              </a:spcBef>
              <a:spcAft>
                <a:spcPct val="0"/>
              </a:spcAft>
              <a:defRPr>
                <a:solidFill>
                  <a:schemeClr val="tx1"/>
                </a:solidFill>
                <a:latin typeface="Arial" panose="020B0604020202020204" pitchFamily="34" charset="0"/>
              </a:defRPr>
            </a:lvl6pPr>
            <a:lvl7pPr marL="3082196" indent="-237093" eaLnBrk="0" fontAlgn="base" hangingPunct="0">
              <a:spcBef>
                <a:spcPct val="0"/>
              </a:spcBef>
              <a:spcAft>
                <a:spcPct val="0"/>
              </a:spcAft>
              <a:defRPr>
                <a:solidFill>
                  <a:schemeClr val="tx1"/>
                </a:solidFill>
                <a:latin typeface="Arial" panose="020B0604020202020204" pitchFamily="34" charset="0"/>
              </a:defRPr>
            </a:lvl7pPr>
            <a:lvl8pPr marL="3556381" indent="-237093" eaLnBrk="0" fontAlgn="base" hangingPunct="0">
              <a:spcBef>
                <a:spcPct val="0"/>
              </a:spcBef>
              <a:spcAft>
                <a:spcPct val="0"/>
              </a:spcAft>
              <a:defRPr>
                <a:solidFill>
                  <a:schemeClr val="tx1"/>
                </a:solidFill>
                <a:latin typeface="Arial" panose="020B0604020202020204" pitchFamily="34" charset="0"/>
              </a:defRPr>
            </a:lvl8pPr>
            <a:lvl9pPr marL="4030564" indent="-237093" eaLnBrk="0" fontAlgn="base" hangingPunct="0">
              <a:spcBef>
                <a:spcPct val="0"/>
              </a:spcBef>
              <a:spcAft>
                <a:spcPct val="0"/>
              </a:spcAft>
              <a:defRPr>
                <a:solidFill>
                  <a:schemeClr val="tx1"/>
                </a:solidFill>
                <a:latin typeface="Arial" panose="020B0604020202020204" pitchFamily="34" charset="0"/>
              </a:defRPr>
            </a:lvl9pPr>
          </a:lstStyle>
          <a:p>
            <a:fld id="{61A55B23-4EE1-4BC3-92DB-B2C300658C12}" type="slidenum">
              <a:rPr lang="en-US" altLang="en-US" smtClean="0">
                <a:latin typeface="Calibri" panose="020F0502020204030204" pitchFamily="34" charset="0"/>
              </a:rPr>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2942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549" indent="-296365">
              <a:defRPr>
                <a:solidFill>
                  <a:schemeClr val="tx1"/>
                </a:solidFill>
                <a:latin typeface="Arial" panose="020B0604020202020204" pitchFamily="34" charset="0"/>
              </a:defRPr>
            </a:lvl2pPr>
            <a:lvl3pPr marL="1185461" indent="-237093">
              <a:defRPr>
                <a:solidFill>
                  <a:schemeClr val="tx1"/>
                </a:solidFill>
                <a:latin typeface="Arial" panose="020B0604020202020204" pitchFamily="34" charset="0"/>
              </a:defRPr>
            </a:lvl3pPr>
            <a:lvl4pPr marL="1659644" indent="-237093">
              <a:defRPr>
                <a:solidFill>
                  <a:schemeClr val="tx1"/>
                </a:solidFill>
                <a:latin typeface="Arial" panose="020B0604020202020204" pitchFamily="34" charset="0"/>
              </a:defRPr>
            </a:lvl4pPr>
            <a:lvl5pPr marL="2133829" indent="-237093">
              <a:defRPr>
                <a:solidFill>
                  <a:schemeClr val="tx1"/>
                </a:solidFill>
                <a:latin typeface="Arial" panose="020B0604020202020204" pitchFamily="34" charset="0"/>
              </a:defRPr>
            </a:lvl5pPr>
            <a:lvl6pPr marL="2608013" indent="-237093" eaLnBrk="0" fontAlgn="base" hangingPunct="0">
              <a:spcBef>
                <a:spcPct val="0"/>
              </a:spcBef>
              <a:spcAft>
                <a:spcPct val="0"/>
              </a:spcAft>
              <a:defRPr>
                <a:solidFill>
                  <a:schemeClr val="tx1"/>
                </a:solidFill>
                <a:latin typeface="Arial" panose="020B0604020202020204" pitchFamily="34" charset="0"/>
              </a:defRPr>
            </a:lvl6pPr>
            <a:lvl7pPr marL="3082196" indent="-237093" eaLnBrk="0" fontAlgn="base" hangingPunct="0">
              <a:spcBef>
                <a:spcPct val="0"/>
              </a:spcBef>
              <a:spcAft>
                <a:spcPct val="0"/>
              </a:spcAft>
              <a:defRPr>
                <a:solidFill>
                  <a:schemeClr val="tx1"/>
                </a:solidFill>
                <a:latin typeface="Arial" panose="020B0604020202020204" pitchFamily="34" charset="0"/>
              </a:defRPr>
            </a:lvl7pPr>
            <a:lvl8pPr marL="3556381" indent="-237093" eaLnBrk="0" fontAlgn="base" hangingPunct="0">
              <a:spcBef>
                <a:spcPct val="0"/>
              </a:spcBef>
              <a:spcAft>
                <a:spcPct val="0"/>
              </a:spcAft>
              <a:defRPr>
                <a:solidFill>
                  <a:schemeClr val="tx1"/>
                </a:solidFill>
                <a:latin typeface="Arial" panose="020B0604020202020204" pitchFamily="34" charset="0"/>
              </a:defRPr>
            </a:lvl8pPr>
            <a:lvl9pPr marL="4030564" indent="-237093" eaLnBrk="0" fontAlgn="base" hangingPunct="0">
              <a:spcBef>
                <a:spcPct val="0"/>
              </a:spcBef>
              <a:spcAft>
                <a:spcPct val="0"/>
              </a:spcAft>
              <a:defRPr>
                <a:solidFill>
                  <a:schemeClr val="tx1"/>
                </a:solidFill>
                <a:latin typeface="Arial" panose="020B0604020202020204" pitchFamily="34" charset="0"/>
              </a:defRPr>
            </a:lvl9pPr>
          </a:lstStyle>
          <a:p>
            <a:fld id="{61A55B23-4EE1-4BC3-92DB-B2C300658C12}"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4385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0549" indent="-296365">
              <a:defRPr>
                <a:solidFill>
                  <a:schemeClr val="tx1"/>
                </a:solidFill>
                <a:latin typeface="Arial" panose="020B0604020202020204" pitchFamily="34" charset="0"/>
              </a:defRPr>
            </a:lvl2pPr>
            <a:lvl3pPr marL="1185461" indent="-237093">
              <a:defRPr>
                <a:solidFill>
                  <a:schemeClr val="tx1"/>
                </a:solidFill>
                <a:latin typeface="Arial" panose="020B0604020202020204" pitchFamily="34" charset="0"/>
              </a:defRPr>
            </a:lvl3pPr>
            <a:lvl4pPr marL="1659644" indent="-237093">
              <a:defRPr>
                <a:solidFill>
                  <a:schemeClr val="tx1"/>
                </a:solidFill>
                <a:latin typeface="Arial" panose="020B0604020202020204" pitchFamily="34" charset="0"/>
              </a:defRPr>
            </a:lvl4pPr>
            <a:lvl5pPr marL="2133829" indent="-237093">
              <a:defRPr>
                <a:solidFill>
                  <a:schemeClr val="tx1"/>
                </a:solidFill>
                <a:latin typeface="Arial" panose="020B0604020202020204" pitchFamily="34" charset="0"/>
              </a:defRPr>
            </a:lvl5pPr>
            <a:lvl6pPr marL="2608013" indent="-237093" eaLnBrk="0" fontAlgn="base" hangingPunct="0">
              <a:spcBef>
                <a:spcPct val="0"/>
              </a:spcBef>
              <a:spcAft>
                <a:spcPct val="0"/>
              </a:spcAft>
              <a:defRPr>
                <a:solidFill>
                  <a:schemeClr val="tx1"/>
                </a:solidFill>
                <a:latin typeface="Arial" panose="020B0604020202020204" pitchFamily="34" charset="0"/>
              </a:defRPr>
            </a:lvl6pPr>
            <a:lvl7pPr marL="3082196" indent="-237093" eaLnBrk="0" fontAlgn="base" hangingPunct="0">
              <a:spcBef>
                <a:spcPct val="0"/>
              </a:spcBef>
              <a:spcAft>
                <a:spcPct val="0"/>
              </a:spcAft>
              <a:defRPr>
                <a:solidFill>
                  <a:schemeClr val="tx1"/>
                </a:solidFill>
                <a:latin typeface="Arial" panose="020B0604020202020204" pitchFamily="34" charset="0"/>
              </a:defRPr>
            </a:lvl7pPr>
            <a:lvl8pPr marL="3556381" indent="-237093" eaLnBrk="0" fontAlgn="base" hangingPunct="0">
              <a:spcBef>
                <a:spcPct val="0"/>
              </a:spcBef>
              <a:spcAft>
                <a:spcPct val="0"/>
              </a:spcAft>
              <a:defRPr>
                <a:solidFill>
                  <a:schemeClr val="tx1"/>
                </a:solidFill>
                <a:latin typeface="Arial" panose="020B0604020202020204" pitchFamily="34" charset="0"/>
              </a:defRPr>
            </a:lvl8pPr>
            <a:lvl9pPr marL="4030564" indent="-237093" eaLnBrk="0" fontAlgn="base" hangingPunct="0">
              <a:spcBef>
                <a:spcPct val="0"/>
              </a:spcBef>
              <a:spcAft>
                <a:spcPct val="0"/>
              </a:spcAft>
              <a:defRPr>
                <a:solidFill>
                  <a:schemeClr val="tx1"/>
                </a:solidFill>
                <a:latin typeface="Arial" panose="020B0604020202020204" pitchFamily="34" charset="0"/>
              </a:defRPr>
            </a:lvl9pPr>
          </a:lstStyle>
          <a:p>
            <a:fld id="{61A55B23-4EE1-4BC3-92DB-B2C300658C12}"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3211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9740D3-8681-4E44-8F73-9F73E58FC803}" type="slidenum">
              <a:rPr lang="en-US" altLang="en-US" smtClean="0"/>
              <a:pPr>
                <a:defRPr/>
              </a:pPr>
              <a:t>20</a:t>
            </a:fld>
            <a:endParaRPr lang="en-US" altLang="en-US"/>
          </a:p>
        </p:txBody>
      </p:sp>
    </p:spTree>
    <p:extLst>
      <p:ext uri="{BB962C8B-B14F-4D97-AF65-F5344CB8AC3E}">
        <p14:creationId xmlns:p14="http://schemas.microsoft.com/office/powerpoint/2010/main" val="987239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18F9DF15-86B1-478E-9EBC-0D30F4FA2566}" type="datetime1">
              <a:rPr lang="en-US"/>
              <a:pPr>
                <a:defRPr/>
              </a:pPr>
              <a:t>10/1/2014</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F9D94B6-AEC5-49CD-93E8-B73457070FC3}" type="slidenum">
              <a:rPr lang="en-US" altLang="en-US"/>
              <a:pPr>
                <a:defRPr/>
              </a:pPr>
              <a:t>‹#›</a:t>
            </a:fld>
            <a:endParaRPr lang="en-US" altLang="en-US"/>
          </a:p>
        </p:txBody>
      </p:sp>
    </p:spTree>
    <p:extLst>
      <p:ext uri="{BB962C8B-B14F-4D97-AF65-F5344CB8AC3E}">
        <p14:creationId xmlns:p14="http://schemas.microsoft.com/office/powerpoint/2010/main" val="822544886"/>
      </p:ext>
    </p:extLst>
  </p:cSld>
  <p:clrMapOvr>
    <a:overrideClrMapping bg1="dk1" tx1="lt1" bg2="dk2" tx2="lt2" accent1="accent1" accent2="accent2" accent3="accent3" accent4="accent4" accent5="accent5" accent6="accent6" hlink="hlink" folHlink="folHlink"/>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0A5B7F2-F5A2-4EEE-96CE-4B2791E63BD8}" type="datetime1">
              <a:rPr lang="en-US"/>
              <a:pPr>
                <a:defRPr/>
              </a:pPr>
              <a:t>10/1/2014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AB10F97-4411-49C3-9A01-144FFF700214}" type="slidenum">
              <a:rPr lang="en-US" altLang="en-US"/>
              <a:pPr>
                <a:defRPr/>
              </a:pPr>
              <a:t>‹#›</a:t>
            </a:fld>
            <a:endParaRPr lang="en-US" altLang="en-US"/>
          </a:p>
        </p:txBody>
      </p:sp>
    </p:spTree>
    <p:extLst>
      <p:ext uri="{BB962C8B-B14F-4D97-AF65-F5344CB8AC3E}">
        <p14:creationId xmlns:p14="http://schemas.microsoft.com/office/powerpoint/2010/main" val="3330870454"/>
      </p:ext>
    </p:extLst>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6726B103-C6A3-45C5-93AF-F051310304E2}" type="datetime1">
              <a:rPr lang="en-US"/>
              <a:pPr>
                <a:defRPr/>
              </a:pPr>
              <a:t>10/1/2014</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697332DF-42C8-4849-A05E-3D2E4DCF2D32}" type="slidenum">
              <a:rPr lang="en-US" altLang="en-US"/>
              <a:pPr>
                <a:defRPr/>
              </a:pPr>
              <a:t>‹#›</a:t>
            </a:fld>
            <a:endParaRPr lang="en-US" altLang="en-US"/>
          </a:p>
        </p:txBody>
      </p:sp>
    </p:spTree>
    <p:extLst>
      <p:ext uri="{BB962C8B-B14F-4D97-AF65-F5344CB8AC3E}">
        <p14:creationId xmlns:p14="http://schemas.microsoft.com/office/powerpoint/2010/main" val="384656302"/>
      </p:ext>
    </p:extLst>
  </p:cSld>
  <p:clrMapOvr>
    <a:overrideClrMapping bg1="lt1" tx1="dk1" bg2="lt2" tx2="dk2" accent1="accent1" accent2="accent2" accent3="accent3" accent4="accent4" accent5="accent5" accent6="accent6" hlink="hlink" folHlink="folHlink"/>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FE6AAD-92E9-4FDE-B69E-4CAC9B17D9EB}" type="datetime1">
              <a:rPr lang="en-US"/>
              <a:pPr>
                <a:defRPr/>
              </a:pPr>
              <a:t>10/1/2014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00B6B2-9F0D-4A47-8765-00B958D89475}" type="slidenum">
              <a:rPr lang="en-US" altLang="en-US"/>
              <a:pPr>
                <a:defRPr/>
              </a:pPr>
              <a:t>‹#›</a:t>
            </a:fld>
            <a:endParaRPr lang="en-US" altLang="en-US"/>
          </a:p>
        </p:txBody>
      </p:sp>
    </p:spTree>
    <p:extLst>
      <p:ext uri="{BB962C8B-B14F-4D97-AF65-F5344CB8AC3E}">
        <p14:creationId xmlns:p14="http://schemas.microsoft.com/office/powerpoint/2010/main" val="335155970"/>
      </p:ext>
    </p:extLst>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B70DBDF5-9F66-4018-B372-2C1FA1F8E483}" type="datetime1">
              <a:rPr lang="en-US"/>
              <a:pPr>
                <a:defRPr/>
              </a:pPr>
              <a:t>10/1/2014</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E1764147-62E4-49F8-9DCA-49E7B9BFC7CD}" type="slidenum">
              <a:rPr lang="en-US" altLang="en-US"/>
              <a:pPr>
                <a:defRPr/>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91622150"/>
      </p:ext>
    </p:extLst>
  </p:cSld>
  <p:clrMapOvr>
    <a:overrideClrMapping bg1="lt1" tx1="dk1" bg2="lt2" tx2="dk2" accent1="accent1" accent2="accent2" accent3="accent3" accent4="accent4" accent5="accent5" accent6="accent6" hlink="hlink" folHlink="folHlink"/>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5D231BF3-BF4E-421C-B7E1-E76D483DF1BB}" type="datetime1">
              <a:rPr lang="en-US"/>
              <a:pPr>
                <a:defRPr/>
              </a:pPr>
              <a:t>10/1/2014</a:t>
            </a:fld>
            <a:endParaRPr lang="en-US"/>
          </a:p>
        </p:txBody>
      </p:sp>
      <p:sp>
        <p:nvSpPr>
          <p:cNvPr id="6" name="Slide Number Placeholder 9"/>
          <p:cNvSpPr>
            <a:spLocks noGrp="1"/>
          </p:cNvSpPr>
          <p:nvPr>
            <p:ph type="sldNum" sz="quarter" idx="11"/>
          </p:nvPr>
        </p:nvSpPr>
        <p:spPr/>
        <p:txBody>
          <a:bodyPr/>
          <a:lstStyle>
            <a:lvl1pPr>
              <a:defRPr/>
            </a:lvl1pPr>
          </a:lstStyle>
          <a:p>
            <a:pPr>
              <a:defRPr/>
            </a:pPr>
            <a:fld id="{84A7B247-089F-4507-A2FB-BE66258B8C4F}" type="slidenum">
              <a:rPr lang="en-US" altLang="en-US"/>
              <a:pPr>
                <a:defRPr/>
              </a:pPr>
              <a:t>‹#›</a:t>
            </a:fld>
            <a:endParaRPr lang="en-US" alt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577857049"/>
      </p:ext>
    </p:extLst>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45B94E2B-3406-4EB8-A701-A43F260397EB}" type="datetime1">
              <a:rPr lang="en-US"/>
              <a:pPr>
                <a:defRPr/>
              </a:pPr>
              <a:t>10/1/2014</a:t>
            </a:fld>
            <a:endParaRPr lang="en-US"/>
          </a:p>
        </p:txBody>
      </p:sp>
      <p:sp>
        <p:nvSpPr>
          <p:cNvPr id="8" name="Slide Number Placeholder 11"/>
          <p:cNvSpPr>
            <a:spLocks noGrp="1"/>
          </p:cNvSpPr>
          <p:nvPr>
            <p:ph type="sldNum" sz="quarter" idx="11"/>
          </p:nvPr>
        </p:nvSpPr>
        <p:spPr/>
        <p:txBody>
          <a:bodyPr/>
          <a:lstStyle>
            <a:lvl1pPr>
              <a:defRPr/>
            </a:lvl1pPr>
          </a:lstStyle>
          <a:p>
            <a:pPr>
              <a:defRPr/>
            </a:pPr>
            <a:fld id="{F1FDA7D5-8E64-4B42-90B3-02AF72BAD656}" type="slidenum">
              <a:rPr lang="en-US" altLang="en-US"/>
              <a:pPr>
                <a:defRPr/>
              </a:pPr>
              <a:t>‹#›</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67011396"/>
      </p:ext>
    </p:extLst>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D2A4AC1-950E-4616-B6B2-B4C2A2973C92}" type="datetime1">
              <a:rPr lang="en-US"/>
              <a:pPr>
                <a:defRPr/>
              </a:pPr>
              <a:t>10/1/2014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64513BE-F38A-4961-BF03-F040C4FDA035}" type="slidenum">
              <a:rPr lang="en-US" altLang="en-US"/>
              <a:pPr>
                <a:defRPr/>
              </a:pPr>
              <a:t>‹#›</a:t>
            </a:fld>
            <a:endParaRPr lang="en-US" altLang="en-US"/>
          </a:p>
        </p:txBody>
      </p:sp>
    </p:spTree>
    <p:extLst>
      <p:ext uri="{BB962C8B-B14F-4D97-AF65-F5344CB8AC3E}">
        <p14:creationId xmlns:p14="http://schemas.microsoft.com/office/powerpoint/2010/main" val="3154856286"/>
      </p:ext>
    </p:extLst>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FE7A963-E9E9-4553-859C-AD7B3A3F46E9}" type="datetime1">
              <a:rPr lang="en-US"/>
              <a:pPr>
                <a:defRPr/>
              </a:pPr>
              <a:t>10/1/2014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73332F6-4730-401E-B5C3-BA61AC674CE7}" type="slidenum">
              <a:rPr lang="en-US" altLang="en-US"/>
              <a:pPr>
                <a:defRPr/>
              </a:pPr>
              <a:t>‹#›</a:t>
            </a:fld>
            <a:endParaRPr lang="en-US" altLang="en-US"/>
          </a:p>
        </p:txBody>
      </p:sp>
    </p:spTree>
    <p:extLst>
      <p:ext uri="{BB962C8B-B14F-4D97-AF65-F5344CB8AC3E}">
        <p14:creationId xmlns:p14="http://schemas.microsoft.com/office/powerpoint/2010/main" val="761914178"/>
      </p:ext>
    </p:extLst>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8F5D206-8919-4578-8C67-E5B78CECEF53}" type="datetime1">
              <a:rPr lang="en-US"/>
              <a:pPr>
                <a:defRPr/>
              </a:pPr>
              <a:t>10/1/2014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0BB0BA5-9464-4348-91D5-D96AF5509B6F}" type="slidenum">
              <a:rPr lang="en-US" altLang="en-US"/>
              <a:pPr>
                <a:defRPr/>
              </a:pPr>
              <a:t>‹#›</a:t>
            </a:fld>
            <a:endParaRPr lang="en-US" altLang="en-US"/>
          </a:p>
        </p:txBody>
      </p:sp>
    </p:spTree>
    <p:extLst>
      <p:ext uri="{BB962C8B-B14F-4D97-AF65-F5344CB8AC3E}">
        <p14:creationId xmlns:p14="http://schemas.microsoft.com/office/powerpoint/2010/main" val="3163312011"/>
      </p:ext>
    </p:extLst>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9FA01157-29E5-4C88-931F-4F31F4C0B639}" type="datetime1">
              <a:rPr lang="en-US"/>
              <a:pPr>
                <a:defRPr/>
              </a:pPr>
              <a:t>10/1/2014</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F7370A4C-A8B0-4B5C-997A-A3EECBDA9E66}" type="slidenum">
              <a:rPr lang="en-US" altLang="en-US"/>
              <a:pPr>
                <a:defRPr/>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374861892"/>
      </p:ext>
    </p:extLst>
  </p:cSld>
  <p:clrMapOvr>
    <a:overrideClrMapping bg1="lt1" tx1="dk1" bg2="lt2" tx2="dk2" accent1="accent1" accent2="accent2" accent3="accent3" accent4="accent4" accent5="accent5" accent6="accent6" hlink="hlink" folHlink="folHlink"/>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C1CBCA0A-0F3F-43D0-8277-1F11A6D60294}" type="datetime1">
              <a:rPr lang="en-US"/>
              <a:pPr>
                <a:defRPr/>
              </a:pPr>
              <a:t>10/1/2014</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0"/>
              </a:defRPr>
            </a:lvl1pPr>
          </a:lstStyle>
          <a:p>
            <a:pPr>
              <a:defRPr/>
            </a:pPr>
            <a:fld id="{E4B8521E-E51A-4EDE-9B3C-EB5627A4D4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0" r:id="rId1"/>
    <p:sldLayoutId id="2147483866" r:id="rId2"/>
    <p:sldLayoutId id="2147483871" r:id="rId3"/>
    <p:sldLayoutId id="2147483872" r:id="rId4"/>
    <p:sldLayoutId id="2147483873" r:id="rId5"/>
    <p:sldLayoutId id="2147483867" r:id="rId6"/>
    <p:sldLayoutId id="2147483874" r:id="rId7"/>
    <p:sldLayoutId id="2147483868" r:id="rId8"/>
    <p:sldLayoutId id="2147483875" r:id="rId9"/>
    <p:sldLayoutId id="2147483869" r:id="rId10"/>
    <p:sldLayoutId id="2147483876" r:id="rId11"/>
  </p:sldLayoutIdLst>
  <p:transition advTm="5000"/>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1B587C"/>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4E854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redcrossblood.or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hyperlink" Target="http://www.laspositascollege.edu/birt/index.php"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LPCEnglishTutor@gmail.com"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laspositascollege.edu/staffdevelopment/workshops.php"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up.co/communities/usa/east-bay/startup-weekend/4177"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0243" name="Picture 3" descr="LP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Town Meeting</a:t>
            </a:r>
          </a:p>
        </p:txBody>
      </p:sp>
      <p:sp>
        <p:nvSpPr>
          <p:cNvPr id="10245"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5A64FE-2741-4132-BA38-0B32EB6117B8}" type="slidenum">
              <a:rPr lang="en-US" altLang="en-US" smtClean="0">
                <a:solidFill>
                  <a:schemeClr val="tx2"/>
                </a:solidFill>
                <a:latin typeface="Tw Cen MT" panose="020B0602020104020603" pitchFamily="34" charset="0"/>
              </a:rPr>
              <a:pPr/>
              <a:t>1</a:t>
            </a:fld>
            <a:endParaRPr lang="en-US" altLang="en-US" smtClean="0">
              <a:solidFill>
                <a:schemeClr val="tx2"/>
              </a:solidFill>
              <a:latin typeface="Tw Cen MT" panose="020B0602020104020603" pitchFamily="34" charset="0"/>
            </a:endParaRPr>
          </a:p>
        </p:txBody>
      </p:sp>
      <p:sp>
        <p:nvSpPr>
          <p:cNvPr id="10247" name="Rectangle 11"/>
          <p:cNvSpPr>
            <a:spLocks noChangeArrowheads="1"/>
          </p:cNvSpPr>
          <p:nvPr/>
        </p:nvSpPr>
        <p:spPr bwMode="auto">
          <a:xfrm>
            <a:off x="381000" y="1504216"/>
            <a:ext cx="84582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9725" indent="-280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01637" indent="-342900" eaLnBrk="1" hangingPunct="1">
              <a:spcAft>
                <a:spcPts val="1200"/>
              </a:spcAft>
              <a:buClr>
                <a:srgbClr val="000000"/>
              </a:buClr>
              <a:buSzPct val="75000"/>
              <a:buFont typeface="Wingdings" panose="05000000000000000000" pitchFamily="2" charset="2"/>
              <a:buChar char="v"/>
            </a:pPr>
            <a:r>
              <a:rPr lang="en-US" altLang="en-US" sz="2400" b="1" dirty="0" smtClean="0">
                <a:solidFill>
                  <a:srgbClr val="000000"/>
                </a:solidFill>
                <a:latin typeface="Franklin Gothic Medium" panose="020B0603020102020204" pitchFamily="34" charset="0"/>
              </a:rPr>
              <a:t>Welcome					Diana Rodriguez</a:t>
            </a:r>
          </a:p>
          <a:p>
            <a:pPr marL="401637" indent="-342900" eaLnBrk="1" hangingPunct="1">
              <a:spcAft>
                <a:spcPts val="1200"/>
              </a:spcAft>
              <a:buClr>
                <a:srgbClr val="000000"/>
              </a:buClr>
              <a:buSzPct val="75000"/>
              <a:buFont typeface="Wingdings" panose="05000000000000000000" pitchFamily="2" charset="2"/>
              <a:buChar char="v"/>
            </a:pPr>
            <a:r>
              <a:rPr lang="en-US" altLang="en-US" sz="2400" b="1" dirty="0" smtClean="0">
                <a:solidFill>
                  <a:srgbClr val="000000"/>
                </a:solidFill>
                <a:latin typeface="Franklin Gothic Medium" panose="020B0603020102020204" pitchFamily="34" charset="0"/>
              </a:rPr>
              <a:t>Announcements 				</a:t>
            </a:r>
            <a:r>
              <a:rPr lang="en-US" altLang="en-US" sz="2400" b="1" dirty="0">
                <a:solidFill>
                  <a:srgbClr val="000000"/>
                </a:solidFill>
                <a:latin typeface="Franklin Gothic Medium" panose="020B0603020102020204" pitchFamily="34" charset="0"/>
              </a:rPr>
              <a:t>Diana Rodriguez</a:t>
            </a:r>
          </a:p>
          <a:p>
            <a:pPr marL="401637" indent="-342900" eaLnBrk="1" hangingPunct="1">
              <a:spcAft>
                <a:spcPts val="1200"/>
              </a:spcAft>
              <a:buClr>
                <a:srgbClr val="000000"/>
              </a:buClr>
              <a:buSzPct val="75000"/>
              <a:buFont typeface="Wingdings" panose="05000000000000000000" pitchFamily="2" charset="2"/>
              <a:buChar char="v"/>
            </a:pPr>
            <a:r>
              <a:rPr lang="en-US" altLang="en-US" sz="2400" b="1" dirty="0" smtClean="0">
                <a:solidFill>
                  <a:srgbClr val="000000"/>
                </a:solidFill>
                <a:latin typeface="Franklin Gothic Medium" panose="020B0603020102020204" pitchFamily="34" charset="0"/>
              </a:rPr>
              <a:t>Space Allocation Update			Doug Horner</a:t>
            </a:r>
            <a:endParaRPr lang="en-US" altLang="en-US" sz="2400" b="1" dirty="0">
              <a:solidFill>
                <a:srgbClr val="000000"/>
              </a:solidFill>
              <a:latin typeface="Franklin Gothic Medium" panose="020B0603020102020204" pitchFamily="34" charset="0"/>
            </a:endParaRPr>
          </a:p>
          <a:p>
            <a:pPr marL="401637" indent="-342900" eaLnBrk="1" hangingPunct="1">
              <a:spcAft>
                <a:spcPts val="1200"/>
              </a:spcAft>
              <a:buClr>
                <a:srgbClr val="000000"/>
              </a:buClr>
              <a:buSzPct val="75000"/>
              <a:buFont typeface="Wingdings" panose="05000000000000000000" pitchFamily="2" charset="2"/>
              <a:buChar char="v"/>
            </a:pPr>
            <a:r>
              <a:rPr lang="en-US" altLang="en-US" sz="2400" b="1" smtClean="0">
                <a:solidFill>
                  <a:srgbClr val="000000"/>
                </a:solidFill>
                <a:latin typeface="Franklin Gothic Medium" panose="020B0603020102020204" pitchFamily="34" charset="0"/>
              </a:rPr>
              <a:t>Adoption </a:t>
            </a:r>
            <a:r>
              <a:rPr lang="en-US" altLang="en-US" sz="2400" b="1" dirty="0" smtClean="0">
                <a:solidFill>
                  <a:srgbClr val="000000"/>
                </a:solidFill>
                <a:latin typeface="Franklin Gothic Medium" panose="020B0603020102020204" pitchFamily="34" charset="0"/>
              </a:rPr>
              <a:t>Budget 2014-2015</a:t>
            </a:r>
            <a:r>
              <a:rPr lang="en-US" altLang="en-US" sz="2400" b="1" smtClean="0">
                <a:solidFill>
                  <a:srgbClr val="000000"/>
                </a:solidFill>
                <a:latin typeface="Franklin Gothic Medium" panose="020B0603020102020204" pitchFamily="34" charset="0"/>
              </a:rPr>
              <a:t>	</a:t>
            </a:r>
            <a:r>
              <a:rPr lang="en-US" altLang="en-US" sz="2400" b="1" dirty="0" smtClean="0">
                <a:solidFill>
                  <a:srgbClr val="000000"/>
                </a:solidFill>
                <a:latin typeface="Franklin Gothic Medium" panose="020B0603020102020204" pitchFamily="34" charset="0"/>
              </a:rPr>
              <a:t>	Jeff Kingston</a:t>
            </a:r>
          </a:p>
          <a:p>
            <a:pPr marL="401637" indent="-342900" eaLnBrk="1" hangingPunct="1">
              <a:spcAft>
                <a:spcPts val="1200"/>
              </a:spcAft>
              <a:buClr>
                <a:srgbClr val="000000"/>
              </a:buClr>
              <a:buSzPct val="75000"/>
              <a:buFont typeface="Wingdings" panose="05000000000000000000" pitchFamily="2" charset="2"/>
              <a:buChar char="v"/>
            </a:pPr>
            <a:r>
              <a:rPr lang="en-US" altLang="en-US" sz="2400" b="1" dirty="0" smtClean="0">
                <a:solidFill>
                  <a:schemeClr val="bg1"/>
                </a:solidFill>
                <a:latin typeface="Franklin Gothic Medium" panose="020B0603020102020204" pitchFamily="34" charset="0"/>
              </a:rPr>
              <a:t>SLO Update				Dr. Tina </a:t>
            </a:r>
            <a:r>
              <a:rPr lang="en-US" altLang="en-US" sz="2400" b="1" dirty="0" err="1" smtClean="0">
                <a:solidFill>
                  <a:schemeClr val="bg1"/>
                </a:solidFill>
                <a:latin typeface="Franklin Gothic Medium" panose="020B0603020102020204" pitchFamily="34" charset="0"/>
              </a:rPr>
              <a:t>Inzerilla</a:t>
            </a:r>
            <a:endParaRPr lang="en-US" altLang="en-US" sz="2400" b="1" dirty="0" smtClean="0">
              <a:solidFill>
                <a:schemeClr val="bg1"/>
              </a:solidFill>
              <a:latin typeface="Franklin Gothic Medium" panose="020B0603020102020204" pitchFamily="34" charset="0"/>
            </a:endParaRPr>
          </a:p>
          <a:p>
            <a:pPr marL="401637" indent="-342900" eaLnBrk="1" hangingPunct="1">
              <a:spcAft>
                <a:spcPts val="1200"/>
              </a:spcAft>
              <a:buClr>
                <a:srgbClr val="000000"/>
              </a:buClr>
              <a:buSzPct val="75000"/>
              <a:buFont typeface="Wingdings" panose="05000000000000000000" pitchFamily="2" charset="2"/>
              <a:buChar char="v"/>
            </a:pPr>
            <a:r>
              <a:rPr lang="en-US" altLang="en-US" sz="2400" b="1" dirty="0" smtClean="0">
                <a:solidFill>
                  <a:srgbClr val="000000"/>
                </a:solidFill>
                <a:latin typeface="Franklin Gothic Medium" panose="020B0603020102020204" pitchFamily="34" charset="0"/>
              </a:rPr>
              <a:t>SSSP					Diana Rodriguez</a:t>
            </a:r>
          </a:p>
          <a:p>
            <a:pPr marL="401637" indent="-342900" eaLnBrk="1" hangingPunct="1">
              <a:spcAft>
                <a:spcPts val="1200"/>
              </a:spcAft>
              <a:buClr>
                <a:srgbClr val="000000"/>
              </a:buClr>
              <a:buSzPct val="75000"/>
              <a:buFont typeface="Wingdings" panose="05000000000000000000" pitchFamily="2" charset="2"/>
              <a:buChar char="v"/>
            </a:pPr>
            <a:r>
              <a:rPr lang="en-US" altLang="en-US" sz="2400" b="1" dirty="0" smtClean="0">
                <a:solidFill>
                  <a:srgbClr val="000000"/>
                </a:solidFill>
                <a:latin typeface="Franklin Gothic Medium" panose="020B0603020102020204" pitchFamily="34" charset="0"/>
              </a:rPr>
              <a:t>Town Meeting Breakout Sessions 	Diana Rodriguez</a:t>
            </a:r>
          </a:p>
        </p:txBody>
      </p:sp>
    </p:spTree>
  </p:cSld>
  <p:clrMapOvr>
    <a:masterClrMapping/>
  </p:clrMapOvr>
  <p:transition advTm="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9459" name="Picture 3" descr="LP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748" y="72232"/>
            <a:ext cx="7162851" cy="769938"/>
          </a:xfrm>
          <a:prstGeom prst="rect">
            <a:avLst/>
          </a:prstGeom>
          <a:noFill/>
        </p:spPr>
        <p:txBody>
          <a:bodyPr wrap="square">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Performing Arts : </a:t>
            </a:r>
            <a:r>
              <a:rPr lang="en-US" sz="4400" b="1" dirty="0" smtClean="0">
                <a:solidFill>
                  <a:schemeClr val="accent2">
                    <a:lumMod val="75000"/>
                  </a:schemeClr>
                </a:solidFill>
                <a:latin typeface="Franklin Gothic Medium" pitchFamily="34" charset="0"/>
              </a:rPr>
              <a:t>October</a:t>
            </a:r>
            <a:endParaRPr lang="en-US" sz="4400" b="1" dirty="0">
              <a:solidFill>
                <a:schemeClr val="accent2">
                  <a:lumMod val="75000"/>
                </a:schemeClr>
              </a:solidFill>
              <a:latin typeface="Franklin Gothic Medium" pitchFamily="34" charset="0"/>
            </a:endParaRPr>
          </a:p>
        </p:txBody>
      </p:sp>
      <p:sp>
        <p:nvSpPr>
          <p:cNvPr id="19461"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C6689E-AF76-4710-A9AF-9AD93D6A4EB6}" type="slidenum">
              <a:rPr lang="en-US" altLang="en-US" smtClean="0">
                <a:solidFill>
                  <a:schemeClr val="tx2"/>
                </a:solidFill>
                <a:latin typeface="Tw Cen MT" panose="020B0602020104020603" pitchFamily="34" charset="0"/>
              </a:rPr>
              <a:pPr/>
              <a:t>10</a:t>
            </a:fld>
            <a:endParaRPr lang="en-US" altLang="en-US" smtClean="0">
              <a:solidFill>
                <a:schemeClr val="tx2"/>
              </a:solidFill>
              <a:latin typeface="Tw Cen MT" panose="020B0602020104020603" pitchFamily="34" charset="0"/>
            </a:endParaRPr>
          </a:p>
        </p:txBody>
      </p:sp>
      <p:pic>
        <p:nvPicPr>
          <p:cNvPr id="2" name="Picture 1"/>
          <p:cNvPicPr>
            <a:picLocks noChangeAspect="1"/>
          </p:cNvPicPr>
          <p:nvPr/>
        </p:nvPicPr>
        <p:blipFill>
          <a:blip r:embed="rId4"/>
          <a:stretch>
            <a:fillRect/>
          </a:stretch>
        </p:blipFill>
        <p:spPr>
          <a:xfrm>
            <a:off x="0" y="1"/>
            <a:ext cx="9144000" cy="6858000"/>
          </a:xfrm>
          <a:prstGeom prst="rect">
            <a:avLst/>
          </a:prstGeom>
        </p:spPr>
      </p:pic>
    </p:spTree>
    <p:extLst>
      <p:ext uri="{BB962C8B-B14F-4D97-AF65-F5344CB8AC3E}">
        <p14:creationId xmlns:p14="http://schemas.microsoft.com/office/powerpoint/2010/main" val="367811026"/>
      </p:ext>
    </p:extLst>
  </p:cSld>
  <p:clrMapOvr>
    <a:masterClrMapping/>
  </p:clrMapOvr>
  <mc:AlternateContent xmlns:mc="http://schemas.openxmlformats.org/markup-compatibility/2006" xmlns:p14="http://schemas.microsoft.com/office/powerpoint/2010/main">
    <mc:Choice Requires="p14">
      <p:transition spd="slow" p14:dur="800" advTm="9500">
        <p:circle/>
      </p:transition>
    </mc:Choice>
    <mc:Fallback xmlns="">
      <p:transition spd="slow" advTm="9500">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9459" name="Picture 3" descr="LP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748" y="72232"/>
            <a:ext cx="7162851" cy="769938"/>
          </a:xfrm>
          <a:prstGeom prst="rect">
            <a:avLst/>
          </a:prstGeom>
          <a:noFill/>
        </p:spPr>
        <p:txBody>
          <a:bodyPr wrap="square">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Performing Arts : </a:t>
            </a:r>
            <a:r>
              <a:rPr lang="en-US" sz="4400" b="1" dirty="0" smtClean="0">
                <a:solidFill>
                  <a:schemeClr val="accent2">
                    <a:lumMod val="75000"/>
                  </a:schemeClr>
                </a:solidFill>
                <a:latin typeface="Franklin Gothic Medium" pitchFamily="34" charset="0"/>
              </a:rPr>
              <a:t>October</a:t>
            </a:r>
            <a:endParaRPr lang="en-US" sz="4400" b="1" dirty="0">
              <a:solidFill>
                <a:schemeClr val="accent2">
                  <a:lumMod val="75000"/>
                </a:schemeClr>
              </a:solidFill>
              <a:latin typeface="Franklin Gothic Medium" pitchFamily="34" charset="0"/>
            </a:endParaRPr>
          </a:p>
        </p:txBody>
      </p:sp>
      <p:sp>
        <p:nvSpPr>
          <p:cNvPr id="19461"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C6689E-AF76-4710-A9AF-9AD93D6A4EB6}" type="slidenum">
              <a:rPr lang="en-US" altLang="en-US" smtClean="0">
                <a:solidFill>
                  <a:schemeClr val="tx2"/>
                </a:solidFill>
                <a:latin typeface="Tw Cen MT" panose="020B0602020104020603" pitchFamily="34" charset="0"/>
              </a:rPr>
              <a:pPr/>
              <a:t>11</a:t>
            </a:fld>
            <a:endParaRPr lang="en-US" altLang="en-US" smtClean="0">
              <a:solidFill>
                <a:schemeClr val="tx2"/>
              </a:solidFill>
              <a:latin typeface="Tw Cen MT" panose="020B0602020104020603" pitchFamily="34" charset="0"/>
            </a:endParaRPr>
          </a:p>
        </p:txBody>
      </p:sp>
      <p:sp>
        <p:nvSpPr>
          <p:cNvPr id="19463" name="TextBox 9"/>
          <p:cNvSpPr txBox="1">
            <a:spLocks noChangeArrowheads="1"/>
          </p:cNvSpPr>
          <p:nvPr/>
        </p:nvSpPr>
        <p:spPr bwMode="auto">
          <a:xfrm>
            <a:off x="685800" y="13716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p:txBody>
      </p:sp>
      <p:sp>
        <p:nvSpPr>
          <p:cNvPr id="11" name="TextBox 10"/>
          <p:cNvSpPr txBox="1"/>
          <p:nvPr/>
        </p:nvSpPr>
        <p:spPr>
          <a:xfrm>
            <a:off x="228600" y="1815305"/>
            <a:ext cx="8610600" cy="4407719"/>
          </a:xfrm>
          <a:prstGeom prst="rect">
            <a:avLst/>
          </a:prstGeom>
          <a:noFill/>
        </p:spPr>
        <p:txBody>
          <a:bodyPr wrap="square">
            <a:spAutoFit/>
          </a:bodyPr>
          <a:lstStyle/>
          <a:p>
            <a:pPr eaLnBrk="1" fontAlgn="auto" hangingPunct="1">
              <a:spcBef>
                <a:spcPts val="0"/>
              </a:spcBef>
              <a:spcAft>
                <a:spcPts val="600"/>
              </a:spcAft>
              <a:defRPr/>
            </a:pPr>
            <a:r>
              <a:rPr lang="en-US" sz="2400" strike="sngStrike" dirty="0" smtClean="0">
                <a:solidFill>
                  <a:schemeClr val="bg1"/>
                </a:solidFill>
                <a:latin typeface="+mn-lt"/>
              </a:rPr>
              <a:t>October 1, Wed.</a:t>
            </a:r>
            <a:r>
              <a:rPr lang="en-US" sz="2400" dirty="0" smtClean="0">
                <a:solidFill>
                  <a:schemeClr val="bg1"/>
                </a:solidFill>
                <a:latin typeface="+mn-lt"/>
              </a:rPr>
              <a:t>	</a:t>
            </a:r>
            <a:r>
              <a:rPr lang="en-US" sz="2400" b="1" dirty="0" smtClean="0">
                <a:solidFill>
                  <a:schemeClr val="bg1"/>
                </a:solidFill>
                <a:latin typeface="+mn-lt"/>
              </a:rPr>
              <a:t>Brian Copeland</a:t>
            </a:r>
            <a:r>
              <a:rPr lang="en-US" sz="2400" dirty="0" smtClean="0">
                <a:solidFill>
                  <a:schemeClr val="bg1"/>
                </a:solidFill>
                <a:latin typeface="+mn-lt"/>
              </a:rPr>
              <a:t>, </a:t>
            </a:r>
            <a:r>
              <a:rPr lang="en-US" sz="2400" strike="sngStrike" dirty="0" smtClean="0">
                <a:solidFill>
                  <a:schemeClr val="bg1"/>
                </a:solidFill>
                <a:latin typeface="+mn-lt"/>
              </a:rPr>
              <a:t>8:00pm</a:t>
            </a:r>
            <a:r>
              <a:rPr lang="en-US" sz="2400" dirty="0" smtClean="0">
                <a:solidFill>
                  <a:schemeClr val="bg1"/>
                </a:solidFill>
                <a:latin typeface="+mn-lt"/>
              </a:rPr>
              <a:t> </a:t>
            </a:r>
            <a:r>
              <a:rPr lang="en-US" sz="2400" b="1" dirty="0" smtClean="0">
                <a:solidFill>
                  <a:schemeClr val="accent2"/>
                </a:solidFill>
                <a:latin typeface="+mn-lt"/>
              </a:rPr>
              <a:t>POSTPONED</a:t>
            </a:r>
            <a:endParaRPr lang="en-US" sz="2400" b="1" dirty="0">
              <a:solidFill>
                <a:schemeClr val="accent2"/>
              </a:solidFill>
              <a:latin typeface="+mn-lt"/>
            </a:endParaRPr>
          </a:p>
          <a:p>
            <a:pPr eaLnBrk="1" fontAlgn="auto" hangingPunct="1">
              <a:spcBef>
                <a:spcPts val="0"/>
              </a:spcBef>
              <a:spcAft>
                <a:spcPts val="600"/>
              </a:spcAft>
              <a:defRPr/>
            </a:pPr>
            <a:r>
              <a:rPr lang="en-US" sz="2400" dirty="0" smtClean="0">
                <a:solidFill>
                  <a:schemeClr val="accent2">
                    <a:lumMod val="75000"/>
                  </a:schemeClr>
                </a:solidFill>
                <a:latin typeface="+mn-lt"/>
              </a:rPr>
              <a:t>October 9, Thurs.	</a:t>
            </a:r>
            <a:r>
              <a:rPr lang="en-US" sz="2400" b="1" dirty="0" err="1" smtClean="0">
                <a:solidFill>
                  <a:schemeClr val="accent2">
                    <a:lumMod val="75000"/>
                  </a:schemeClr>
                </a:solidFill>
                <a:latin typeface="+mn-lt"/>
              </a:rPr>
              <a:t>Tres</a:t>
            </a:r>
            <a:r>
              <a:rPr lang="en-US" sz="2400" b="1" dirty="0" smtClean="0">
                <a:solidFill>
                  <a:schemeClr val="accent2">
                    <a:lumMod val="75000"/>
                  </a:schemeClr>
                </a:solidFill>
                <a:latin typeface="+mn-lt"/>
              </a:rPr>
              <a:t> </a:t>
            </a:r>
            <a:r>
              <a:rPr lang="en-US" sz="2400" b="1" dirty="0" err="1" smtClean="0">
                <a:solidFill>
                  <a:schemeClr val="accent2">
                    <a:lumMod val="75000"/>
                  </a:schemeClr>
                </a:solidFill>
                <a:latin typeface="+mn-lt"/>
              </a:rPr>
              <a:t>Vidas</a:t>
            </a:r>
            <a:r>
              <a:rPr lang="en-US" sz="2400" dirty="0" smtClean="0">
                <a:solidFill>
                  <a:schemeClr val="accent2">
                    <a:lumMod val="75000"/>
                  </a:schemeClr>
                </a:solidFill>
                <a:latin typeface="+mn-lt"/>
              </a:rPr>
              <a:t>, 8:00pm</a:t>
            </a:r>
            <a:endParaRPr lang="en-US" sz="2400" dirty="0">
              <a:solidFill>
                <a:schemeClr val="accent2">
                  <a:lumMod val="75000"/>
                </a:schemeClr>
              </a:solidFill>
              <a:latin typeface="+mn-lt"/>
            </a:endParaRPr>
          </a:p>
          <a:p>
            <a:pPr eaLnBrk="1" fontAlgn="auto" hangingPunct="1">
              <a:spcBef>
                <a:spcPts val="0"/>
              </a:spcBef>
              <a:spcAft>
                <a:spcPts val="600"/>
              </a:spcAft>
              <a:defRPr/>
            </a:pPr>
            <a:r>
              <a:rPr lang="en-US" sz="2400" dirty="0" smtClean="0">
                <a:solidFill>
                  <a:schemeClr val="bg1"/>
                </a:solidFill>
                <a:latin typeface="+mn-lt"/>
              </a:rPr>
              <a:t>October 24, Fri.	</a:t>
            </a:r>
            <a:r>
              <a:rPr lang="en-US" sz="2400" b="1" dirty="0" smtClean="0">
                <a:solidFill>
                  <a:schemeClr val="bg1"/>
                </a:solidFill>
                <a:latin typeface="+mn-lt"/>
              </a:rPr>
              <a:t>Children’s Theater Aesop’s Fables</a:t>
            </a:r>
            <a:r>
              <a:rPr lang="en-US" sz="2400" dirty="0" smtClean="0">
                <a:solidFill>
                  <a:schemeClr val="bg1"/>
                </a:solidFill>
                <a:latin typeface="+mn-lt"/>
              </a:rPr>
              <a:t>, 7:00pm 				Black Box </a:t>
            </a:r>
            <a:r>
              <a:rPr lang="en-US" sz="2400" i="1" dirty="0" smtClean="0">
                <a:solidFill>
                  <a:schemeClr val="bg1"/>
                </a:solidFill>
                <a:latin typeface="+mn-lt"/>
              </a:rPr>
              <a:t>– (free)</a:t>
            </a:r>
          </a:p>
          <a:p>
            <a:pPr eaLnBrk="1" fontAlgn="auto" hangingPunct="1">
              <a:spcBef>
                <a:spcPts val="0"/>
              </a:spcBef>
              <a:spcAft>
                <a:spcPts val="600"/>
              </a:spcAft>
              <a:defRPr/>
            </a:pPr>
            <a:r>
              <a:rPr lang="en-US" sz="2400" dirty="0" smtClean="0">
                <a:solidFill>
                  <a:schemeClr val="bg1"/>
                </a:solidFill>
                <a:latin typeface="+mn-lt"/>
              </a:rPr>
              <a:t>October 25, Sat.	</a:t>
            </a:r>
            <a:r>
              <a:rPr lang="en-US" sz="2400" b="1" dirty="0" smtClean="0">
                <a:solidFill>
                  <a:schemeClr val="bg1"/>
                </a:solidFill>
                <a:latin typeface="+mn-lt"/>
              </a:rPr>
              <a:t>Children’s </a:t>
            </a:r>
            <a:r>
              <a:rPr lang="en-US" sz="2400" b="1" dirty="0">
                <a:solidFill>
                  <a:schemeClr val="bg1"/>
                </a:solidFill>
                <a:latin typeface="+mn-lt"/>
              </a:rPr>
              <a:t>Theater Aesop’s Fables</a:t>
            </a:r>
            <a:r>
              <a:rPr lang="en-US" sz="2400" dirty="0">
                <a:solidFill>
                  <a:schemeClr val="bg1"/>
                </a:solidFill>
                <a:latin typeface="+mn-lt"/>
              </a:rPr>
              <a:t>, </a:t>
            </a:r>
            <a:r>
              <a:rPr lang="en-US" sz="2400" dirty="0" smtClean="0">
                <a:solidFill>
                  <a:schemeClr val="bg1"/>
                </a:solidFill>
                <a:latin typeface="+mn-lt"/>
              </a:rPr>
              <a:t>2:00pm 				Black Box </a:t>
            </a:r>
            <a:r>
              <a:rPr lang="en-US" sz="2400" i="1" dirty="0" smtClean="0">
                <a:solidFill>
                  <a:schemeClr val="bg1"/>
                </a:solidFill>
                <a:latin typeface="+mn-lt"/>
              </a:rPr>
              <a:t>– (free)</a:t>
            </a:r>
            <a:endParaRPr lang="en-US" sz="2400" i="1" dirty="0">
              <a:solidFill>
                <a:schemeClr val="bg1"/>
              </a:solidFill>
            </a:endParaRPr>
          </a:p>
          <a:p>
            <a:pPr eaLnBrk="1" fontAlgn="auto" hangingPunct="1">
              <a:spcBef>
                <a:spcPts val="0"/>
              </a:spcBef>
              <a:spcAft>
                <a:spcPts val="600"/>
              </a:spcAft>
              <a:defRPr/>
            </a:pPr>
            <a:r>
              <a:rPr lang="en-US" sz="2400" dirty="0" smtClean="0">
                <a:solidFill>
                  <a:schemeClr val="accent2">
                    <a:lumMod val="75000"/>
                  </a:schemeClr>
                </a:solidFill>
                <a:latin typeface="+mn-lt"/>
              </a:rPr>
              <a:t>October 29, Wed.</a:t>
            </a:r>
            <a:r>
              <a:rPr lang="en-US" sz="2400" dirty="0">
                <a:solidFill>
                  <a:schemeClr val="accent2">
                    <a:lumMod val="75000"/>
                  </a:schemeClr>
                </a:solidFill>
                <a:latin typeface="+mn-lt"/>
              </a:rPr>
              <a:t>	</a:t>
            </a:r>
            <a:r>
              <a:rPr lang="en-US" sz="2400" b="1" dirty="0" smtClean="0">
                <a:solidFill>
                  <a:schemeClr val="accent2">
                    <a:lumMod val="75000"/>
                  </a:schemeClr>
                </a:solidFill>
                <a:latin typeface="+mn-lt"/>
              </a:rPr>
              <a:t>Rehearsal Orchestra Concert</a:t>
            </a:r>
            <a:r>
              <a:rPr lang="en-US" sz="2400" dirty="0" smtClean="0">
                <a:solidFill>
                  <a:schemeClr val="accent2">
                    <a:lumMod val="75000"/>
                  </a:schemeClr>
                </a:solidFill>
                <a:latin typeface="+mn-lt"/>
              </a:rPr>
              <a:t>, 6-9:30pm</a:t>
            </a:r>
            <a:r>
              <a:rPr lang="en-US" sz="2400" i="1" dirty="0" smtClean="0">
                <a:solidFill>
                  <a:schemeClr val="accent2">
                    <a:lumMod val="75000"/>
                  </a:schemeClr>
                </a:solidFill>
                <a:latin typeface="+mn-lt"/>
              </a:rPr>
              <a:t> </a:t>
            </a:r>
            <a:endParaRPr lang="en-US" sz="2400" dirty="0">
              <a:solidFill>
                <a:schemeClr val="accent2">
                  <a:lumMod val="75000"/>
                </a:schemeClr>
              </a:solidFill>
              <a:latin typeface="+mn-lt"/>
            </a:endParaRPr>
          </a:p>
          <a:p>
            <a:pPr eaLnBrk="1" fontAlgn="auto" hangingPunct="1">
              <a:spcBef>
                <a:spcPts val="0"/>
              </a:spcBef>
              <a:spcAft>
                <a:spcPts val="600"/>
              </a:spcAft>
              <a:defRPr/>
            </a:pPr>
            <a:r>
              <a:rPr lang="en-US" sz="2400" dirty="0">
                <a:solidFill>
                  <a:schemeClr val="accent2">
                    <a:lumMod val="75000"/>
                  </a:schemeClr>
                </a:solidFill>
                <a:latin typeface="+mn-lt"/>
              </a:rPr>
              <a:t>October </a:t>
            </a:r>
            <a:r>
              <a:rPr lang="en-US" sz="2400" dirty="0" smtClean="0">
                <a:solidFill>
                  <a:schemeClr val="accent2">
                    <a:lumMod val="75000"/>
                  </a:schemeClr>
                </a:solidFill>
                <a:latin typeface="+mn-lt"/>
              </a:rPr>
              <a:t>30, Thurs.</a:t>
            </a:r>
            <a:r>
              <a:rPr lang="en-US" sz="2400" dirty="0">
                <a:solidFill>
                  <a:schemeClr val="accent2">
                    <a:lumMod val="75000"/>
                  </a:schemeClr>
                </a:solidFill>
                <a:latin typeface="+mn-lt"/>
              </a:rPr>
              <a:t>	</a:t>
            </a:r>
            <a:r>
              <a:rPr lang="en-US" sz="2400" b="1" dirty="0" smtClean="0">
                <a:solidFill>
                  <a:schemeClr val="accent2">
                    <a:lumMod val="75000"/>
                  </a:schemeClr>
                </a:solidFill>
                <a:latin typeface="+mn-lt"/>
              </a:rPr>
              <a:t>Orchestra “Canned” Concert, </a:t>
            </a:r>
            <a:r>
              <a:rPr lang="en-US" sz="2400" dirty="0" smtClean="0">
                <a:solidFill>
                  <a:schemeClr val="accent2">
                    <a:lumMod val="75000"/>
                  </a:schemeClr>
                </a:solidFill>
                <a:latin typeface="+mn-lt"/>
              </a:rPr>
              <a:t>7:30pm</a:t>
            </a:r>
            <a:endParaRPr lang="en-US" sz="2400" dirty="0">
              <a:solidFill>
                <a:schemeClr val="accent2">
                  <a:lumMod val="75000"/>
                </a:schemeClr>
              </a:solidFill>
              <a:latin typeface="+mn-lt"/>
            </a:endParaRPr>
          </a:p>
          <a:p>
            <a:pPr marL="341313" indent="-341313" algn="r" eaLnBrk="1" fontAlgn="auto" hangingPunct="1">
              <a:spcBef>
                <a:spcPts val="0"/>
              </a:spcBef>
              <a:spcAft>
                <a:spcPts val="600"/>
              </a:spcAft>
              <a:defRPr/>
            </a:pPr>
            <a:endParaRPr lang="en-US" sz="2200" b="1" dirty="0">
              <a:solidFill>
                <a:schemeClr val="bg1"/>
              </a:solidFill>
              <a:latin typeface="+mn-lt"/>
            </a:endParaRPr>
          </a:p>
          <a:p>
            <a:pPr marL="341313" indent="-341313" algn="r" eaLnBrk="1" fontAlgn="auto" hangingPunct="1">
              <a:spcBef>
                <a:spcPts val="0"/>
              </a:spcBef>
              <a:spcAft>
                <a:spcPts val="600"/>
              </a:spcAft>
              <a:defRPr/>
            </a:pPr>
            <a:r>
              <a:rPr lang="en-US" sz="2400" b="1" dirty="0">
                <a:solidFill>
                  <a:schemeClr val="bg1"/>
                </a:solidFill>
                <a:latin typeface="+mn-lt"/>
              </a:rPr>
              <a:t>All performances in the Main Stage Theater, unless noted </a:t>
            </a:r>
            <a:endParaRPr lang="en-US" sz="2400" dirty="0">
              <a:solidFill>
                <a:schemeClr val="bg1"/>
              </a:solidFill>
              <a:latin typeface="+mn-lt"/>
            </a:endParaRPr>
          </a:p>
        </p:txBody>
      </p:sp>
      <p:sp>
        <p:nvSpPr>
          <p:cNvPr id="13" name="Rounded Rectangle 12"/>
          <p:cNvSpPr/>
          <p:nvPr/>
        </p:nvSpPr>
        <p:spPr>
          <a:xfrm rot="214617">
            <a:off x="4970463" y="1150938"/>
            <a:ext cx="3983037" cy="685800"/>
          </a:xfrm>
          <a:prstGeom prst="roundRect">
            <a:avLst/>
          </a:prstGeom>
          <a:solidFill>
            <a:schemeClr val="bg2">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Tickets: www.brownpapertickets.com </a:t>
            </a:r>
          </a:p>
        </p:txBody>
      </p:sp>
    </p:spTree>
  </p:cSld>
  <p:clrMapOvr>
    <a:masterClrMapping/>
  </p:clrMapOvr>
  <mc:AlternateContent xmlns:mc="http://schemas.openxmlformats.org/markup-compatibility/2006" xmlns:p14="http://schemas.microsoft.com/office/powerpoint/2010/main">
    <mc:Choice Requires="p14">
      <p:transition spd="slow" p14:dur="900" advTm="9500">
        <p14:warp dir="in"/>
      </p:transition>
    </mc:Choice>
    <mc:Fallback xmlns="">
      <p:transition spd="slow" advTm="95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9459" name="Picture 3" descr="LP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748" y="72232"/>
            <a:ext cx="7162851" cy="769938"/>
          </a:xfrm>
          <a:prstGeom prst="rect">
            <a:avLst/>
          </a:prstGeom>
          <a:noFill/>
        </p:spPr>
        <p:txBody>
          <a:bodyPr wrap="square">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Performing Arts : </a:t>
            </a:r>
            <a:r>
              <a:rPr lang="en-US" sz="4400" b="1" dirty="0" smtClean="0">
                <a:solidFill>
                  <a:schemeClr val="accent2">
                    <a:lumMod val="75000"/>
                  </a:schemeClr>
                </a:solidFill>
                <a:latin typeface="Franklin Gothic Medium" pitchFamily="34" charset="0"/>
              </a:rPr>
              <a:t>November</a:t>
            </a:r>
            <a:endParaRPr lang="en-US" sz="4400" b="1" dirty="0">
              <a:solidFill>
                <a:schemeClr val="accent2">
                  <a:lumMod val="75000"/>
                </a:schemeClr>
              </a:solidFill>
              <a:latin typeface="Franklin Gothic Medium" pitchFamily="34" charset="0"/>
            </a:endParaRPr>
          </a:p>
        </p:txBody>
      </p:sp>
      <p:sp>
        <p:nvSpPr>
          <p:cNvPr id="19461"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C6689E-AF76-4710-A9AF-9AD93D6A4EB6}" type="slidenum">
              <a:rPr lang="en-US" altLang="en-US" smtClean="0">
                <a:solidFill>
                  <a:schemeClr val="tx2"/>
                </a:solidFill>
                <a:latin typeface="Tw Cen MT" panose="020B0602020104020603" pitchFamily="34" charset="0"/>
              </a:rPr>
              <a:pPr/>
              <a:t>12</a:t>
            </a:fld>
            <a:endParaRPr lang="en-US" altLang="en-US" dirty="0" smtClean="0">
              <a:solidFill>
                <a:schemeClr val="tx2"/>
              </a:solidFill>
              <a:latin typeface="Tw Cen MT" panose="020B0602020104020603" pitchFamily="34" charset="0"/>
            </a:endParaRPr>
          </a:p>
        </p:txBody>
      </p:sp>
      <p:sp>
        <p:nvSpPr>
          <p:cNvPr id="19463" name="TextBox 9"/>
          <p:cNvSpPr txBox="1">
            <a:spLocks noChangeArrowheads="1"/>
          </p:cNvSpPr>
          <p:nvPr/>
        </p:nvSpPr>
        <p:spPr bwMode="auto">
          <a:xfrm>
            <a:off x="685800" y="13716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p:txBody>
      </p:sp>
      <p:sp>
        <p:nvSpPr>
          <p:cNvPr id="11" name="TextBox 10"/>
          <p:cNvSpPr txBox="1"/>
          <p:nvPr/>
        </p:nvSpPr>
        <p:spPr>
          <a:xfrm>
            <a:off x="228600" y="1815305"/>
            <a:ext cx="8610600" cy="4031873"/>
          </a:xfrm>
          <a:prstGeom prst="rect">
            <a:avLst/>
          </a:prstGeom>
          <a:noFill/>
        </p:spPr>
        <p:txBody>
          <a:bodyPr wrap="square">
            <a:spAutoFit/>
          </a:bodyPr>
          <a:lstStyle/>
          <a:p>
            <a:pPr eaLnBrk="1" fontAlgn="auto" hangingPunct="1">
              <a:spcBef>
                <a:spcPts val="0"/>
              </a:spcBef>
              <a:spcAft>
                <a:spcPts val="600"/>
              </a:spcAft>
              <a:defRPr/>
            </a:pPr>
            <a:r>
              <a:rPr lang="en-US" sz="2400" dirty="0" smtClean="0">
                <a:solidFill>
                  <a:schemeClr val="bg1"/>
                </a:solidFill>
                <a:latin typeface="+mn-lt"/>
              </a:rPr>
              <a:t>November 6, Thurs.	</a:t>
            </a:r>
            <a:r>
              <a:rPr lang="en-US" sz="2400" b="1" dirty="0" smtClean="0">
                <a:solidFill>
                  <a:schemeClr val="bg1"/>
                </a:solidFill>
                <a:latin typeface="+mn-lt"/>
              </a:rPr>
              <a:t>Veteran’s Affairs</a:t>
            </a:r>
            <a:r>
              <a:rPr lang="en-US" sz="2400" dirty="0" smtClean="0">
                <a:solidFill>
                  <a:schemeClr val="bg1"/>
                </a:solidFill>
                <a:latin typeface="+mn-lt"/>
              </a:rPr>
              <a:t>, 10:00 a.m.</a:t>
            </a:r>
            <a:endParaRPr lang="en-US" sz="2400" dirty="0">
              <a:solidFill>
                <a:schemeClr val="bg1"/>
              </a:solidFill>
              <a:latin typeface="+mn-lt"/>
            </a:endParaRPr>
          </a:p>
          <a:p>
            <a:pPr eaLnBrk="1" fontAlgn="auto" hangingPunct="1">
              <a:spcBef>
                <a:spcPts val="0"/>
              </a:spcBef>
              <a:spcAft>
                <a:spcPts val="600"/>
              </a:spcAft>
              <a:defRPr/>
            </a:pPr>
            <a:r>
              <a:rPr lang="en-US" sz="2400" dirty="0" smtClean="0">
                <a:solidFill>
                  <a:schemeClr val="accent2">
                    <a:lumMod val="75000"/>
                  </a:schemeClr>
                </a:solidFill>
                <a:latin typeface="+mn-lt"/>
              </a:rPr>
              <a:t>November 13, Thurs.	</a:t>
            </a:r>
            <a:r>
              <a:rPr lang="en-US" sz="2400" b="1" dirty="0" smtClean="0">
                <a:solidFill>
                  <a:schemeClr val="accent2">
                    <a:lumMod val="75000"/>
                  </a:schemeClr>
                </a:solidFill>
                <a:latin typeface="+mn-lt"/>
              </a:rPr>
              <a:t>The Comedy of Errors </a:t>
            </a:r>
            <a:r>
              <a:rPr lang="en-US" sz="2400" dirty="0" smtClean="0">
                <a:solidFill>
                  <a:schemeClr val="accent2">
                    <a:lumMod val="75000"/>
                  </a:schemeClr>
                </a:solidFill>
                <a:latin typeface="+mn-lt"/>
              </a:rPr>
              <a:t>(Rehearsal), 8:00 p.m.</a:t>
            </a:r>
            <a:endParaRPr lang="en-US" sz="2400" dirty="0">
              <a:solidFill>
                <a:schemeClr val="accent2">
                  <a:lumMod val="75000"/>
                </a:schemeClr>
              </a:solidFill>
              <a:latin typeface="+mn-lt"/>
            </a:endParaRPr>
          </a:p>
          <a:p>
            <a:pPr eaLnBrk="1" fontAlgn="auto" hangingPunct="1">
              <a:spcBef>
                <a:spcPts val="0"/>
              </a:spcBef>
              <a:spcAft>
                <a:spcPts val="600"/>
              </a:spcAft>
              <a:defRPr/>
            </a:pPr>
            <a:r>
              <a:rPr lang="en-US" sz="2400" dirty="0" smtClean="0">
                <a:solidFill>
                  <a:schemeClr val="accent2">
                    <a:lumMod val="75000"/>
                  </a:schemeClr>
                </a:solidFill>
                <a:latin typeface="+mn-lt"/>
              </a:rPr>
              <a:t>November 14, Fri.</a:t>
            </a:r>
            <a:r>
              <a:rPr lang="en-US" sz="2400" dirty="0">
                <a:solidFill>
                  <a:schemeClr val="accent2">
                    <a:lumMod val="75000"/>
                  </a:schemeClr>
                </a:solidFill>
                <a:latin typeface="+mn-lt"/>
              </a:rPr>
              <a:t>	</a:t>
            </a:r>
            <a:r>
              <a:rPr lang="en-US" sz="2400" b="1" dirty="0">
                <a:solidFill>
                  <a:schemeClr val="accent2">
                    <a:lumMod val="75000"/>
                  </a:schemeClr>
                </a:solidFill>
                <a:latin typeface="+mn-lt"/>
              </a:rPr>
              <a:t>The Comedy of </a:t>
            </a:r>
            <a:r>
              <a:rPr lang="en-US" sz="2400" b="1" dirty="0" smtClean="0">
                <a:solidFill>
                  <a:schemeClr val="accent2">
                    <a:lumMod val="75000"/>
                  </a:schemeClr>
                </a:solidFill>
                <a:latin typeface="+mn-lt"/>
              </a:rPr>
              <a:t>Errors, </a:t>
            </a:r>
            <a:r>
              <a:rPr lang="en-US" sz="2400" dirty="0" smtClean="0">
                <a:solidFill>
                  <a:schemeClr val="accent2">
                    <a:lumMod val="75000"/>
                  </a:schemeClr>
                </a:solidFill>
                <a:latin typeface="+mn-lt"/>
              </a:rPr>
              <a:t>8:00 p.m. </a:t>
            </a:r>
          </a:p>
          <a:p>
            <a:pPr eaLnBrk="1" fontAlgn="auto" hangingPunct="1">
              <a:spcBef>
                <a:spcPts val="0"/>
              </a:spcBef>
              <a:spcAft>
                <a:spcPts val="600"/>
              </a:spcAft>
              <a:defRPr/>
            </a:pPr>
            <a:r>
              <a:rPr lang="en-US" sz="2400" dirty="0">
                <a:solidFill>
                  <a:schemeClr val="accent2">
                    <a:lumMod val="75000"/>
                  </a:schemeClr>
                </a:solidFill>
                <a:latin typeface="+mn-lt"/>
              </a:rPr>
              <a:t>November </a:t>
            </a:r>
            <a:r>
              <a:rPr lang="en-US" sz="2400" dirty="0" smtClean="0">
                <a:solidFill>
                  <a:schemeClr val="accent2">
                    <a:lumMod val="75000"/>
                  </a:schemeClr>
                </a:solidFill>
                <a:latin typeface="+mn-lt"/>
              </a:rPr>
              <a:t>15, Sat.</a:t>
            </a:r>
            <a:r>
              <a:rPr lang="en-US" sz="2400" dirty="0">
                <a:solidFill>
                  <a:schemeClr val="accent2">
                    <a:lumMod val="75000"/>
                  </a:schemeClr>
                </a:solidFill>
                <a:latin typeface="+mn-lt"/>
              </a:rPr>
              <a:t>	</a:t>
            </a:r>
            <a:r>
              <a:rPr lang="en-US" sz="2400" b="1" dirty="0">
                <a:solidFill>
                  <a:schemeClr val="accent2">
                    <a:lumMod val="75000"/>
                  </a:schemeClr>
                </a:solidFill>
                <a:latin typeface="+mn-lt"/>
              </a:rPr>
              <a:t>The Comedy of </a:t>
            </a:r>
            <a:r>
              <a:rPr lang="en-US" sz="2400" b="1" dirty="0" smtClean="0">
                <a:solidFill>
                  <a:schemeClr val="accent2">
                    <a:lumMod val="75000"/>
                  </a:schemeClr>
                </a:solidFill>
                <a:latin typeface="+mn-lt"/>
              </a:rPr>
              <a:t>Errors, </a:t>
            </a:r>
            <a:r>
              <a:rPr lang="en-US" sz="2400" dirty="0" smtClean="0">
                <a:solidFill>
                  <a:schemeClr val="accent2">
                    <a:lumMod val="75000"/>
                  </a:schemeClr>
                </a:solidFill>
                <a:latin typeface="+mn-lt"/>
              </a:rPr>
              <a:t>8:00 p.m. </a:t>
            </a:r>
            <a:endParaRPr lang="en-US" sz="2400" dirty="0">
              <a:solidFill>
                <a:schemeClr val="accent2">
                  <a:lumMod val="75000"/>
                </a:schemeClr>
              </a:solidFill>
              <a:latin typeface="+mn-lt"/>
            </a:endParaRPr>
          </a:p>
          <a:p>
            <a:pPr eaLnBrk="1" fontAlgn="auto" hangingPunct="1">
              <a:spcBef>
                <a:spcPts val="0"/>
              </a:spcBef>
              <a:spcAft>
                <a:spcPts val="600"/>
              </a:spcAft>
              <a:defRPr/>
            </a:pPr>
            <a:r>
              <a:rPr lang="en-US" sz="2400" dirty="0">
                <a:solidFill>
                  <a:schemeClr val="accent2">
                    <a:lumMod val="75000"/>
                  </a:schemeClr>
                </a:solidFill>
                <a:latin typeface="+mn-lt"/>
              </a:rPr>
              <a:t>November </a:t>
            </a:r>
            <a:r>
              <a:rPr lang="en-US" sz="2400" dirty="0" smtClean="0">
                <a:solidFill>
                  <a:schemeClr val="accent2">
                    <a:lumMod val="75000"/>
                  </a:schemeClr>
                </a:solidFill>
                <a:latin typeface="+mn-lt"/>
              </a:rPr>
              <a:t>16, Sun.</a:t>
            </a:r>
            <a:r>
              <a:rPr lang="en-US" sz="2400" dirty="0">
                <a:solidFill>
                  <a:schemeClr val="accent2">
                    <a:lumMod val="75000"/>
                  </a:schemeClr>
                </a:solidFill>
                <a:latin typeface="+mn-lt"/>
              </a:rPr>
              <a:t>	</a:t>
            </a:r>
            <a:r>
              <a:rPr lang="en-US" sz="2400" b="1" dirty="0">
                <a:solidFill>
                  <a:schemeClr val="accent2">
                    <a:lumMod val="75000"/>
                  </a:schemeClr>
                </a:solidFill>
                <a:latin typeface="+mn-lt"/>
              </a:rPr>
              <a:t>The Comedy of </a:t>
            </a:r>
            <a:r>
              <a:rPr lang="en-US" sz="2400" b="1" dirty="0" smtClean="0">
                <a:solidFill>
                  <a:schemeClr val="accent2">
                    <a:lumMod val="75000"/>
                  </a:schemeClr>
                </a:solidFill>
                <a:latin typeface="+mn-lt"/>
              </a:rPr>
              <a:t>Errors, </a:t>
            </a:r>
            <a:r>
              <a:rPr lang="en-US" sz="2400" dirty="0" smtClean="0">
                <a:solidFill>
                  <a:schemeClr val="accent2">
                    <a:lumMod val="75000"/>
                  </a:schemeClr>
                </a:solidFill>
                <a:latin typeface="+mn-lt"/>
              </a:rPr>
              <a:t>2:00 p.m.</a:t>
            </a:r>
            <a:endParaRPr lang="en-US" sz="2400" dirty="0">
              <a:solidFill>
                <a:schemeClr val="accent2">
                  <a:lumMod val="75000"/>
                </a:schemeClr>
              </a:solidFill>
              <a:latin typeface="+mn-lt"/>
            </a:endParaRPr>
          </a:p>
          <a:p>
            <a:pPr eaLnBrk="1" fontAlgn="auto" hangingPunct="1">
              <a:spcBef>
                <a:spcPts val="0"/>
              </a:spcBef>
              <a:spcAft>
                <a:spcPts val="600"/>
              </a:spcAft>
              <a:defRPr/>
            </a:pPr>
            <a:r>
              <a:rPr lang="en-US" sz="2400" dirty="0">
                <a:solidFill>
                  <a:schemeClr val="accent2">
                    <a:lumMod val="75000"/>
                  </a:schemeClr>
                </a:solidFill>
                <a:latin typeface="+mn-lt"/>
              </a:rPr>
              <a:t>November </a:t>
            </a:r>
            <a:r>
              <a:rPr lang="en-US" sz="2400" dirty="0" smtClean="0">
                <a:solidFill>
                  <a:schemeClr val="accent2">
                    <a:lumMod val="75000"/>
                  </a:schemeClr>
                </a:solidFill>
                <a:latin typeface="+mn-lt"/>
              </a:rPr>
              <a:t>21, </a:t>
            </a:r>
            <a:r>
              <a:rPr lang="en-US" sz="2400" dirty="0">
                <a:solidFill>
                  <a:schemeClr val="accent2">
                    <a:lumMod val="75000"/>
                  </a:schemeClr>
                </a:solidFill>
                <a:latin typeface="+mn-lt"/>
              </a:rPr>
              <a:t>Fri.	</a:t>
            </a:r>
            <a:r>
              <a:rPr lang="en-US" sz="2400" b="1" dirty="0">
                <a:solidFill>
                  <a:schemeClr val="accent2">
                    <a:lumMod val="75000"/>
                  </a:schemeClr>
                </a:solidFill>
                <a:latin typeface="+mn-lt"/>
              </a:rPr>
              <a:t>The Comedy of </a:t>
            </a:r>
            <a:r>
              <a:rPr lang="en-US" sz="2400" b="1" dirty="0" smtClean="0">
                <a:solidFill>
                  <a:schemeClr val="accent2">
                    <a:lumMod val="75000"/>
                  </a:schemeClr>
                </a:solidFill>
                <a:latin typeface="+mn-lt"/>
              </a:rPr>
              <a:t>Errors, </a:t>
            </a:r>
            <a:r>
              <a:rPr lang="en-US" sz="2400" dirty="0" smtClean="0">
                <a:solidFill>
                  <a:schemeClr val="accent2">
                    <a:lumMod val="75000"/>
                  </a:schemeClr>
                </a:solidFill>
                <a:latin typeface="+mn-lt"/>
              </a:rPr>
              <a:t>8:00 p.m. </a:t>
            </a:r>
            <a:endParaRPr lang="en-US" sz="2400" dirty="0">
              <a:solidFill>
                <a:schemeClr val="accent2">
                  <a:lumMod val="75000"/>
                </a:schemeClr>
              </a:solidFill>
              <a:latin typeface="+mn-lt"/>
            </a:endParaRPr>
          </a:p>
          <a:p>
            <a:pPr eaLnBrk="1" fontAlgn="auto" hangingPunct="1">
              <a:spcBef>
                <a:spcPts val="0"/>
              </a:spcBef>
              <a:spcAft>
                <a:spcPts val="600"/>
              </a:spcAft>
              <a:defRPr/>
            </a:pPr>
            <a:r>
              <a:rPr lang="en-US" sz="2400" dirty="0">
                <a:solidFill>
                  <a:schemeClr val="accent2">
                    <a:lumMod val="75000"/>
                  </a:schemeClr>
                </a:solidFill>
                <a:latin typeface="+mn-lt"/>
              </a:rPr>
              <a:t>November </a:t>
            </a:r>
            <a:r>
              <a:rPr lang="en-US" sz="2400" dirty="0" smtClean="0">
                <a:solidFill>
                  <a:schemeClr val="accent2">
                    <a:lumMod val="75000"/>
                  </a:schemeClr>
                </a:solidFill>
                <a:latin typeface="+mn-lt"/>
              </a:rPr>
              <a:t>22, Sat.</a:t>
            </a:r>
            <a:r>
              <a:rPr lang="en-US" sz="2400" dirty="0">
                <a:solidFill>
                  <a:schemeClr val="accent2">
                    <a:lumMod val="75000"/>
                  </a:schemeClr>
                </a:solidFill>
                <a:latin typeface="+mn-lt"/>
              </a:rPr>
              <a:t>	</a:t>
            </a:r>
            <a:r>
              <a:rPr lang="en-US" sz="2400" b="1" dirty="0">
                <a:solidFill>
                  <a:schemeClr val="accent2">
                    <a:lumMod val="75000"/>
                  </a:schemeClr>
                </a:solidFill>
                <a:latin typeface="+mn-lt"/>
              </a:rPr>
              <a:t>The Comedy of </a:t>
            </a:r>
            <a:r>
              <a:rPr lang="en-US" sz="2400" b="1" dirty="0" smtClean="0">
                <a:solidFill>
                  <a:schemeClr val="accent2">
                    <a:lumMod val="75000"/>
                  </a:schemeClr>
                </a:solidFill>
                <a:latin typeface="+mn-lt"/>
              </a:rPr>
              <a:t>Errors</a:t>
            </a:r>
            <a:r>
              <a:rPr lang="en-US" sz="2400" b="1" dirty="0">
                <a:solidFill>
                  <a:schemeClr val="accent2">
                    <a:lumMod val="75000"/>
                  </a:schemeClr>
                </a:solidFill>
              </a:rPr>
              <a:t>, </a:t>
            </a:r>
            <a:r>
              <a:rPr lang="en-US" sz="2400" dirty="0">
                <a:solidFill>
                  <a:schemeClr val="accent2">
                    <a:lumMod val="75000"/>
                  </a:schemeClr>
                </a:solidFill>
                <a:latin typeface="+mn-lt"/>
              </a:rPr>
              <a:t>8:00 p.m. </a:t>
            </a:r>
          </a:p>
          <a:p>
            <a:pPr eaLnBrk="1" fontAlgn="auto" hangingPunct="1">
              <a:spcBef>
                <a:spcPts val="0"/>
              </a:spcBef>
              <a:spcAft>
                <a:spcPts val="600"/>
              </a:spcAft>
              <a:defRPr/>
            </a:pPr>
            <a:r>
              <a:rPr lang="en-US" sz="2400" dirty="0" smtClean="0">
                <a:solidFill>
                  <a:schemeClr val="accent2">
                    <a:lumMod val="75000"/>
                  </a:schemeClr>
                </a:solidFill>
                <a:latin typeface="+mn-lt"/>
              </a:rPr>
              <a:t>November 23, Sun.</a:t>
            </a:r>
            <a:r>
              <a:rPr lang="en-US" sz="2400" dirty="0">
                <a:solidFill>
                  <a:schemeClr val="accent2">
                    <a:lumMod val="75000"/>
                  </a:schemeClr>
                </a:solidFill>
                <a:latin typeface="+mn-lt"/>
              </a:rPr>
              <a:t>	</a:t>
            </a:r>
            <a:r>
              <a:rPr lang="en-US" sz="2400" b="1" dirty="0">
                <a:solidFill>
                  <a:schemeClr val="accent2">
                    <a:lumMod val="75000"/>
                  </a:schemeClr>
                </a:solidFill>
                <a:latin typeface="+mn-lt"/>
              </a:rPr>
              <a:t>The Comedy of </a:t>
            </a:r>
            <a:r>
              <a:rPr lang="en-US" sz="2400" b="1" dirty="0" smtClean="0">
                <a:solidFill>
                  <a:schemeClr val="accent2">
                    <a:lumMod val="75000"/>
                  </a:schemeClr>
                </a:solidFill>
                <a:latin typeface="+mn-lt"/>
              </a:rPr>
              <a:t>Errors</a:t>
            </a:r>
            <a:r>
              <a:rPr lang="en-US" sz="2400" b="1" dirty="0">
                <a:solidFill>
                  <a:schemeClr val="accent2">
                    <a:lumMod val="75000"/>
                  </a:schemeClr>
                </a:solidFill>
                <a:latin typeface="+mn-lt"/>
              </a:rPr>
              <a:t>, </a:t>
            </a:r>
            <a:r>
              <a:rPr lang="en-US" sz="2400" dirty="0">
                <a:solidFill>
                  <a:schemeClr val="accent2">
                    <a:lumMod val="75000"/>
                  </a:schemeClr>
                </a:solidFill>
                <a:latin typeface="+mn-lt"/>
              </a:rPr>
              <a:t>2</a:t>
            </a:r>
            <a:r>
              <a:rPr lang="en-US" sz="2400" dirty="0" smtClean="0">
                <a:solidFill>
                  <a:schemeClr val="accent2">
                    <a:lumMod val="75000"/>
                  </a:schemeClr>
                </a:solidFill>
                <a:latin typeface="+mn-lt"/>
              </a:rPr>
              <a:t>:00 </a:t>
            </a:r>
            <a:r>
              <a:rPr lang="en-US" sz="2400" dirty="0">
                <a:solidFill>
                  <a:schemeClr val="accent2">
                    <a:lumMod val="75000"/>
                  </a:schemeClr>
                </a:solidFill>
                <a:latin typeface="+mn-lt"/>
              </a:rPr>
              <a:t>p.m. </a:t>
            </a:r>
          </a:p>
          <a:p>
            <a:pPr algn="r" eaLnBrk="1" fontAlgn="auto" hangingPunct="1">
              <a:spcBef>
                <a:spcPts val="0"/>
              </a:spcBef>
              <a:spcAft>
                <a:spcPts val="600"/>
              </a:spcAft>
              <a:defRPr/>
            </a:pPr>
            <a:r>
              <a:rPr lang="en-US" sz="2400" b="1" dirty="0" smtClean="0">
                <a:solidFill>
                  <a:schemeClr val="accent2">
                    <a:lumMod val="75000"/>
                  </a:schemeClr>
                </a:solidFill>
                <a:latin typeface="+mn-lt"/>
              </a:rPr>
              <a:t> </a:t>
            </a:r>
            <a:r>
              <a:rPr lang="en-US" sz="2400" b="1" dirty="0" smtClean="0">
                <a:solidFill>
                  <a:schemeClr val="bg1"/>
                </a:solidFill>
                <a:latin typeface="+mn-lt"/>
              </a:rPr>
              <a:t>All </a:t>
            </a:r>
            <a:r>
              <a:rPr lang="en-US" sz="2400" b="1" dirty="0">
                <a:solidFill>
                  <a:schemeClr val="bg1"/>
                </a:solidFill>
                <a:latin typeface="+mn-lt"/>
              </a:rPr>
              <a:t>performances in the Main Stage Theater, unless noted </a:t>
            </a:r>
            <a:endParaRPr lang="en-US" sz="2400" dirty="0">
              <a:solidFill>
                <a:schemeClr val="bg1"/>
              </a:solidFill>
              <a:latin typeface="+mn-lt"/>
            </a:endParaRPr>
          </a:p>
        </p:txBody>
      </p:sp>
      <p:sp>
        <p:nvSpPr>
          <p:cNvPr id="13" name="Rounded Rectangle 12"/>
          <p:cNvSpPr/>
          <p:nvPr/>
        </p:nvSpPr>
        <p:spPr>
          <a:xfrm rot="214617">
            <a:off x="4970463" y="1150938"/>
            <a:ext cx="3983037" cy="685800"/>
          </a:xfrm>
          <a:prstGeom prst="roundRect">
            <a:avLst/>
          </a:prstGeom>
          <a:solidFill>
            <a:schemeClr val="bg2">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Tickets: www.brownpapertickets.com </a:t>
            </a:r>
          </a:p>
        </p:txBody>
      </p:sp>
    </p:spTree>
    <p:extLst>
      <p:ext uri="{BB962C8B-B14F-4D97-AF65-F5344CB8AC3E}">
        <p14:creationId xmlns:p14="http://schemas.microsoft.com/office/powerpoint/2010/main" val="4248581370"/>
      </p:ext>
    </p:extLst>
  </p:cSld>
  <p:clrMapOvr>
    <a:masterClrMapping/>
  </p:clrMapOvr>
  <p:transition spd="slow" advTm="950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9459" name="Picture 3" descr="LP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748" y="72232"/>
            <a:ext cx="7162851" cy="769938"/>
          </a:xfrm>
          <a:prstGeom prst="rect">
            <a:avLst/>
          </a:prstGeom>
          <a:noFill/>
        </p:spPr>
        <p:txBody>
          <a:bodyPr wrap="square">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Performing Arts : </a:t>
            </a:r>
            <a:r>
              <a:rPr lang="en-US" sz="4400" b="1" dirty="0" smtClean="0">
                <a:solidFill>
                  <a:schemeClr val="accent2">
                    <a:lumMod val="75000"/>
                  </a:schemeClr>
                </a:solidFill>
                <a:latin typeface="Franklin Gothic Medium" pitchFamily="34" charset="0"/>
              </a:rPr>
              <a:t>December</a:t>
            </a:r>
            <a:endParaRPr lang="en-US" sz="4400" b="1" dirty="0">
              <a:solidFill>
                <a:schemeClr val="accent2">
                  <a:lumMod val="75000"/>
                </a:schemeClr>
              </a:solidFill>
              <a:latin typeface="Franklin Gothic Medium" pitchFamily="34" charset="0"/>
            </a:endParaRPr>
          </a:p>
        </p:txBody>
      </p:sp>
      <p:sp>
        <p:nvSpPr>
          <p:cNvPr id="19461"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C6689E-AF76-4710-A9AF-9AD93D6A4EB6}" type="slidenum">
              <a:rPr lang="en-US" altLang="en-US" smtClean="0">
                <a:solidFill>
                  <a:schemeClr val="tx2"/>
                </a:solidFill>
                <a:latin typeface="Tw Cen MT" panose="020B0602020104020603" pitchFamily="34" charset="0"/>
              </a:rPr>
              <a:pPr/>
              <a:t>13</a:t>
            </a:fld>
            <a:endParaRPr lang="en-US" altLang="en-US" smtClean="0">
              <a:solidFill>
                <a:schemeClr val="tx2"/>
              </a:solidFill>
              <a:latin typeface="Tw Cen MT" panose="020B0602020104020603" pitchFamily="34" charset="0"/>
            </a:endParaRPr>
          </a:p>
        </p:txBody>
      </p:sp>
      <p:sp>
        <p:nvSpPr>
          <p:cNvPr id="19463" name="TextBox 9"/>
          <p:cNvSpPr txBox="1">
            <a:spLocks noChangeArrowheads="1"/>
          </p:cNvSpPr>
          <p:nvPr/>
        </p:nvSpPr>
        <p:spPr bwMode="auto">
          <a:xfrm>
            <a:off x="685800" y="13716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p:txBody>
      </p:sp>
      <p:sp>
        <p:nvSpPr>
          <p:cNvPr id="11" name="TextBox 10"/>
          <p:cNvSpPr txBox="1"/>
          <p:nvPr/>
        </p:nvSpPr>
        <p:spPr>
          <a:xfrm>
            <a:off x="146538" y="2145506"/>
            <a:ext cx="8921262" cy="3462486"/>
          </a:xfrm>
          <a:prstGeom prst="rect">
            <a:avLst/>
          </a:prstGeom>
          <a:noFill/>
        </p:spPr>
        <p:txBody>
          <a:bodyPr wrap="square">
            <a:spAutoFit/>
          </a:bodyPr>
          <a:lstStyle/>
          <a:p>
            <a:pPr eaLnBrk="1" fontAlgn="auto" hangingPunct="1">
              <a:spcBef>
                <a:spcPts val="0"/>
              </a:spcBef>
              <a:spcAft>
                <a:spcPts val="600"/>
              </a:spcAft>
              <a:defRPr/>
            </a:pPr>
            <a:r>
              <a:rPr lang="en-US" sz="2300" dirty="0" smtClean="0">
                <a:solidFill>
                  <a:schemeClr val="bg1"/>
                </a:solidFill>
                <a:latin typeface="+mn-lt"/>
              </a:rPr>
              <a:t>December 3, Wed.	</a:t>
            </a:r>
            <a:r>
              <a:rPr lang="en-US" sz="2300" b="1" dirty="0" smtClean="0">
                <a:solidFill>
                  <a:schemeClr val="bg1"/>
                </a:solidFill>
                <a:latin typeface="+mn-lt"/>
              </a:rPr>
              <a:t>Music Department Recital</a:t>
            </a:r>
            <a:r>
              <a:rPr lang="en-US" sz="2300" dirty="0" smtClean="0">
                <a:solidFill>
                  <a:schemeClr val="bg1"/>
                </a:solidFill>
                <a:latin typeface="+mn-lt"/>
              </a:rPr>
              <a:t>, 12:30 p.m.</a:t>
            </a:r>
            <a:endParaRPr lang="en-US" sz="2300" dirty="0">
              <a:solidFill>
                <a:schemeClr val="bg1"/>
              </a:solidFill>
              <a:latin typeface="+mn-lt"/>
            </a:endParaRPr>
          </a:p>
          <a:p>
            <a:pPr eaLnBrk="1" fontAlgn="auto" hangingPunct="1">
              <a:spcBef>
                <a:spcPts val="0"/>
              </a:spcBef>
              <a:spcAft>
                <a:spcPts val="600"/>
              </a:spcAft>
              <a:defRPr/>
            </a:pPr>
            <a:r>
              <a:rPr lang="en-US" sz="2300" dirty="0" smtClean="0">
                <a:solidFill>
                  <a:schemeClr val="accent2">
                    <a:lumMod val="75000"/>
                  </a:schemeClr>
                </a:solidFill>
                <a:latin typeface="+mn-lt"/>
              </a:rPr>
              <a:t>December 6, Sat.	</a:t>
            </a:r>
            <a:r>
              <a:rPr lang="en-US" sz="2300" b="1" dirty="0" smtClean="0">
                <a:solidFill>
                  <a:schemeClr val="accent2">
                    <a:lumMod val="75000"/>
                  </a:schemeClr>
                </a:solidFill>
                <a:latin typeface="+mn-lt"/>
              </a:rPr>
              <a:t>Dance</a:t>
            </a:r>
            <a:r>
              <a:rPr lang="en-US" sz="2300" dirty="0" smtClean="0">
                <a:solidFill>
                  <a:schemeClr val="accent2">
                    <a:lumMod val="75000"/>
                  </a:schemeClr>
                </a:solidFill>
                <a:latin typeface="+mn-lt"/>
              </a:rPr>
              <a:t>, 8:00 p.m.</a:t>
            </a:r>
            <a:endParaRPr lang="en-US" sz="2300" dirty="0">
              <a:solidFill>
                <a:schemeClr val="accent2">
                  <a:lumMod val="75000"/>
                </a:schemeClr>
              </a:solidFill>
              <a:latin typeface="+mn-lt"/>
            </a:endParaRPr>
          </a:p>
          <a:p>
            <a:pPr eaLnBrk="1" fontAlgn="auto" hangingPunct="1">
              <a:spcBef>
                <a:spcPts val="0"/>
              </a:spcBef>
              <a:spcAft>
                <a:spcPts val="600"/>
              </a:spcAft>
              <a:defRPr/>
            </a:pPr>
            <a:r>
              <a:rPr lang="en-US" sz="2300" dirty="0" smtClean="0">
                <a:solidFill>
                  <a:schemeClr val="bg1"/>
                </a:solidFill>
                <a:latin typeface="+mn-lt"/>
              </a:rPr>
              <a:t>December 7, Sun.	</a:t>
            </a:r>
            <a:r>
              <a:rPr lang="en-US" sz="2200" b="1" dirty="0" smtClean="0">
                <a:solidFill>
                  <a:schemeClr val="bg1"/>
                </a:solidFill>
                <a:latin typeface="+mn-lt"/>
              </a:rPr>
              <a:t>Chamber Choir, Orchestra, Wind Ensemble</a:t>
            </a:r>
            <a:r>
              <a:rPr lang="en-US" sz="2200" dirty="0" smtClean="0">
                <a:solidFill>
                  <a:schemeClr val="bg1"/>
                </a:solidFill>
                <a:latin typeface="+mn-lt"/>
              </a:rPr>
              <a:t>, 3 p.m. </a:t>
            </a:r>
          </a:p>
          <a:p>
            <a:pPr eaLnBrk="1" fontAlgn="auto" hangingPunct="1">
              <a:spcBef>
                <a:spcPts val="0"/>
              </a:spcBef>
              <a:spcAft>
                <a:spcPts val="600"/>
              </a:spcAft>
              <a:defRPr/>
            </a:pPr>
            <a:r>
              <a:rPr lang="en-US" sz="2300" dirty="0" smtClean="0">
                <a:solidFill>
                  <a:schemeClr val="accent2"/>
                </a:solidFill>
                <a:latin typeface="+mn-lt"/>
              </a:rPr>
              <a:t>December 11, Thurs. 	</a:t>
            </a:r>
            <a:r>
              <a:rPr lang="en-US" sz="2300" b="1" dirty="0" smtClean="0">
                <a:solidFill>
                  <a:schemeClr val="accent2"/>
                </a:solidFill>
                <a:latin typeface="+mn-lt"/>
              </a:rPr>
              <a:t>Stories &amp; Speeches</a:t>
            </a:r>
            <a:r>
              <a:rPr lang="en-US" sz="2300" dirty="0" smtClean="0">
                <a:solidFill>
                  <a:schemeClr val="accent2"/>
                </a:solidFill>
                <a:latin typeface="+mn-lt"/>
              </a:rPr>
              <a:t>, </a:t>
            </a:r>
            <a:r>
              <a:rPr lang="en-US" sz="2300" dirty="0">
                <a:solidFill>
                  <a:schemeClr val="accent2"/>
                </a:solidFill>
                <a:latin typeface="+mn-lt"/>
              </a:rPr>
              <a:t>7</a:t>
            </a:r>
            <a:r>
              <a:rPr lang="en-US" sz="2300" dirty="0" smtClean="0">
                <a:solidFill>
                  <a:schemeClr val="accent2"/>
                </a:solidFill>
                <a:latin typeface="+mn-lt"/>
              </a:rPr>
              <a:t>:00pm </a:t>
            </a:r>
            <a:r>
              <a:rPr lang="en-US" sz="2300" dirty="0" smtClean="0">
                <a:solidFill>
                  <a:schemeClr val="bg1"/>
                </a:solidFill>
                <a:latin typeface="+mn-lt"/>
              </a:rPr>
              <a:t>		</a:t>
            </a:r>
            <a:endParaRPr lang="en-US" sz="2300" dirty="0">
              <a:solidFill>
                <a:schemeClr val="bg1"/>
              </a:solidFill>
              <a:latin typeface="+mn-lt"/>
            </a:endParaRPr>
          </a:p>
          <a:p>
            <a:pPr eaLnBrk="1" fontAlgn="auto" hangingPunct="1">
              <a:spcBef>
                <a:spcPts val="0"/>
              </a:spcBef>
              <a:spcAft>
                <a:spcPts val="600"/>
              </a:spcAft>
              <a:defRPr/>
            </a:pPr>
            <a:r>
              <a:rPr lang="en-US" sz="2300" dirty="0" smtClean="0">
                <a:solidFill>
                  <a:schemeClr val="bg1"/>
                </a:solidFill>
                <a:latin typeface="+mn-lt"/>
              </a:rPr>
              <a:t>December 12, Fri.</a:t>
            </a:r>
            <a:r>
              <a:rPr lang="en-US" sz="2300" dirty="0">
                <a:solidFill>
                  <a:schemeClr val="bg1"/>
                </a:solidFill>
                <a:latin typeface="+mn-lt"/>
              </a:rPr>
              <a:t>	</a:t>
            </a:r>
            <a:r>
              <a:rPr lang="en-US" sz="2300" b="1" dirty="0" smtClean="0">
                <a:solidFill>
                  <a:schemeClr val="bg1"/>
                </a:solidFill>
                <a:latin typeface="+mn-lt"/>
              </a:rPr>
              <a:t>Winter Jazz Night </a:t>
            </a:r>
            <a:r>
              <a:rPr lang="en-US" sz="2300" dirty="0" smtClean="0">
                <a:solidFill>
                  <a:schemeClr val="bg1"/>
                </a:solidFill>
                <a:latin typeface="+mn-lt"/>
              </a:rPr>
              <a:t>– feat. Mimi Fox (</a:t>
            </a:r>
            <a:r>
              <a:rPr lang="en-US" sz="2300" dirty="0">
                <a:solidFill>
                  <a:schemeClr val="bg1"/>
                </a:solidFill>
                <a:latin typeface="+mn-lt"/>
              </a:rPr>
              <a:t>g</a:t>
            </a:r>
            <a:r>
              <a:rPr lang="en-US" sz="2300" dirty="0" smtClean="0">
                <a:solidFill>
                  <a:schemeClr val="bg1"/>
                </a:solidFill>
                <a:latin typeface="+mn-lt"/>
              </a:rPr>
              <a:t>uitar), 8 p.m.</a:t>
            </a:r>
            <a:r>
              <a:rPr lang="en-US" sz="2300" i="1" dirty="0" smtClean="0">
                <a:solidFill>
                  <a:schemeClr val="bg1"/>
                </a:solidFill>
                <a:latin typeface="+mn-lt"/>
              </a:rPr>
              <a:t> </a:t>
            </a:r>
            <a:endParaRPr lang="en-US" sz="2300" dirty="0">
              <a:solidFill>
                <a:schemeClr val="bg1"/>
              </a:solidFill>
              <a:latin typeface="+mn-lt"/>
            </a:endParaRPr>
          </a:p>
          <a:p>
            <a:pPr eaLnBrk="1" fontAlgn="auto" hangingPunct="1">
              <a:spcBef>
                <a:spcPts val="0"/>
              </a:spcBef>
              <a:spcAft>
                <a:spcPts val="600"/>
              </a:spcAft>
              <a:defRPr/>
            </a:pPr>
            <a:r>
              <a:rPr lang="en-US" sz="2300" dirty="0" smtClean="0">
                <a:solidFill>
                  <a:schemeClr val="accent2"/>
                </a:solidFill>
                <a:latin typeface="+mn-lt"/>
              </a:rPr>
              <a:t>December 16, 17, 18</a:t>
            </a:r>
            <a:r>
              <a:rPr lang="en-US" sz="2300" dirty="0">
                <a:solidFill>
                  <a:schemeClr val="accent2"/>
                </a:solidFill>
                <a:latin typeface="+mn-lt"/>
              </a:rPr>
              <a:t>	</a:t>
            </a:r>
            <a:r>
              <a:rPr lang="en-US" sz="2300" b="1" dirty="0" smtClean="0">
                <a:solidFill>
                  <a:schemeClr val="accent2"/>
                </a:solidFill>
                <a:latin typeface="+mn-lt"/>
              </a:rPr>
              <a:t>Auditions and Call back for </a:t>
            </a:r>
            <a:r>
              <a:rPr lang="en-US" sz="2300" i="1" dirty="0" smtClean="0">
                <a:solidFill>
                  <a:schemeClr val="accent2"/>
                </a:solidFill>
                <a:latin typeface="+mn-lt"/>
              </a:rPr>
              <a:t>MUSICAL</a:t>
            </a:r>
            <a:r>
              <a:rPr lang="en-US" sz="2300" b="1" dirty="0" smtClean="0">
                <a:solidFill>
                  <a:schemeClr val="accent2"/>
                </a:solidFill>
                <a:latin typeface="+mn-lt"/>
              </a:rPr>
              <a:t>, </a:t>
            </a:r>
            <a:r>
              <a:rPr lang="en-US" sz="2300" dirty="0" smtClean="0">
                <a:solidFill>
                  <a:schemeClr val="accent2"/>
                </a:solidFill>
                <a:latin typeface="+mn-lt"/>
              </a:rPr>
              <a:t>6:30 p.m.</a:t>
            </a:r>
            <a:endParaRPr lang="en-US" sz="2300" dirty="0">
              <a:solidFill>
                <a:schemeClr val="accent2"/>
              </a:solidFill>
              <a:latin typeface="+mn-lt"/>
            </a:endParaRPr>
          </a:p>
          <a:p>
            <a:pPr marL="341313" indent="-341313" algn="r" eaLnBrk="1" fontAlgn="auto" hangingPunct="1">
              <a:spcBef>
                <a:spcPts val="0"/>
              </a:spcBef>
              <a:spcAft>
                <a:spcPts val="600"/>
              </a:spcAft>
              <a:defRPr/>
            </a:pPr>
            <a:endParaRPr lang="en-US" sz="2200" b="1" dirty="0">
              <a:solidFill>
                <a:schemeClr val="bg1"/>
              </a:solidFill>
              <a:latin typeface="+mn-lt"/>
            </a:endParaRPr>
          </a:p>
          <a:p>
            <a:pPr marL="341313" indent="-341313" algn="r" eaLnBrk="1" fontAlgn="auto" hangingPunct="1">
              <a:spcBef>
                <a:spcPts val="0"/>
              </a:spcBef>
              <a:spcAft>
                <a:spcPts val="600"/>
              </a:spcAft>
              <a:defRPr/>
            </a:pPr>
            <a:r>
              <a:rPr lang="en-US" sz="2400" b="1" dirty="0">
                <a:solidFill>
                  <a:schemeClr val="bg1"/>
                </a:solidFill>
                <a:latin typeface="+mn-lt"/>
              </a:rPr>
              <a:t>All performances in the Main Stage Theater, unless noted </a:t>
            </a:r>
            <a:endParaRPr lang="en-US" sz="2400" dirty="0">
              <a:solidFill>
                <a:schemeClr val="bg1"/>
              </a:solidFill>
              <a:latin typeface="+mn-lt"/>
            </a:endParaRPr>
          </a:p>
        </p:txBody>
      </p:sp>
      <p:sp>
        <p:nvSpPr>
          <p:cNvPr id="13" name="Rounded Rectangle 12"/>
          <p:cNvSpPr/>
          <p:nvPr/>
        </p:nvSpPr>
        <p:spPr>
          <a:xfrm rot="214617">
            <a:off x="4970463" y="1150938"/>
            <a:ext cx="3983037" cy="685800"/>
          </a:xfrm>
          <a:prstGeom prst="roundRect">
            <a:avLst/>
          </a:prstGeom>
          <a:solidFill>
            <a:schemeClr val="bg2">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Tickets: www.brownpapertickets.com </a:t>
            </a:r>
          </a:p>
        </p:txBody>
      </p:sp>
    </p:spTree>
    <p:extLst>
      <p:ext uri="{BB962C8B-B14F-4D97-AF65-F5344CB8AC3E}">
        <p14:creationId xmlns:p14="http://schemas.microsoft.com/office/powerpoint/2010/main" val="981463433"/>
      </p:ext>
    </p:extLst>
  </p:cSld>
  <p:clrMapOvr>
    <a:masterClrMapping/>
  </p:clrMapOvr>
  <mc:AlternateContent xmlns:mc="http://schemas.openxmlformats.org/markup-compatibility/2006" xmlns:p14="http://schemas.microsoft.com/office/powerpoint/2010/main">
    <mc:Choice Requires="p14">
      <p:transition spd="slow" p14:dur="3400" advTm="9500">
        <p14:reveal/>
      </p:transition>
    </mc:Choice>
    <mc:Fallback xmlns="">
      <p:transition spd="slow" advTm="95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23555"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23557"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52E5D4-FCBF-460D-A075-15E65F1DCD26}" type="slidenum">
              <a:rPr lang="en-US" altLang="en-US" smtClean="0">
                <a:solidFill>
                  <a:schemeClr val="tx2"/>
                </a:solidFill>
                <a:latin typeface="Tw Cen MT" panose="020B0602020104020603" pitchFamily="34" charset="0"/>
              </a:rPr>
              <a:pPr/>
              <a:t>14</a:t>
            </a:fld>
            <a:endParaRPr lang="en-US" altLang="en-US" smtClean="0">
              <a:solidFill>
                <a:schemeClr val="tx2"/>
              </a:solidFill>
              <a:latin typeface="Tw Cen MT" panose="020B0602020104020603" pitchFamily="34" charset="0"/>
            </a:endParaRPr>
          </a:p>
        </p:txBody>
      </p:sp>
      <p:sp>
        <p:nvSpPr>
          <p:cNvPr id="23559" name="TextBox 9"/>
          <p:cNvSpPr txBox="1">
            <a:spLocks noChangeArrowheads="1"/>
          </p:cNvSpPr>
          <p:nvPr/>
        </p:nvSpPr>
        <p:spPr bwMode="auto">
          <a:xfrm>
            <a:off x="685800" y="13716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a:p>
            <a:pPr eaLnBrk="1" hangingPunct="1"/>
            <a:endParaRPr lang="en-US" altLang="en-US" sz="3600">
              <a:solidFill>
                <a:schemeClr val="bg1"/>
              </a:solidFill>
              <a:latin typeface="Tw Cen MT" panose="020B0602020104020603" pitchFamily="34" charset="0"/>
            </a:endParaRPr>
          </a:p>
        </p:txBody>
      </p:sp>
      <p:sp>
        <p:nvSpPr>
          <p:cNvPr id="12" name="TextBox 11"/>
          <p:cNvSpPr txBox="1"/>
          <p:nvPr/>
        </p:nvSpPr>
        <p:spPr>
          <a:xfrm>
            <a:off x="137652" y="1141291"/>
            <a:ext cx="8777748" cy="2492990"/>
          </a:xfrm>
          <a:prstGeom prst="rect">
            <a:avLst/>
          </a:prstGeom>
          <a:noFill/>
        </p:spPr>
        <p:txBody>
          <a:bodyPr wrap="square">
            <a:spAutoFit/>
          </a:bodyPr>
          <a:lstStyle/>
          <a:p>
            <a:pPr algn="ctr" eaLnBrk="1" fontAlgn="auto" hangingPunct="1">
              <a:spcBef>
                <a:spcPts val="0"/>
              </a:spcBef>
              <a:spcAft>
                <a:spcPts val="0"/>
              </a:spcAft>
              <a:defRPr/>
            </a:pPr>
            <a:r>
              <a:rPr lang="en-US" sz="2800" b="1" dirty="0" smtClean="0">
                <a:solidFill>
                  <a:schemeClr val="accent2"/>
                </a:solidFill>
                <a:latin typeface="+mn-lt"/>
              </a:rPr>
              <a:t>LPC’s American Red Cross Blood Drive</a:t>
            </a:r>
          </a:p>
          <a:p>
            <a:pPr algn="ctr" eaLnBrk="1" fontAlgn="auto" hangingPunct="1">
              <a:spcBef>
                <a:spcPts val="0"/>
              </a:spcBef>
              <a:spcAft>
                <a:spcPts val="0"/>
              </a:spcAft>
              <a:defRPr/>
            </a:pPr>
            <a:endParaRPr lang="en-US" sz="2200" b="1" dirty="0">
              <a:solidFill>
                <a:schemeClr val="accent2"/>
              </a:solidFill>
              <a:latin typeface="+mn-lt"/>
            </a:endParaRPr>
          </a:p>
          <a:p>
            <a:pPr eaLnBrk="1" fontAlgn="auto" hangingPunct="1">
              <a:spcBef>
                <a:spcPts val="0"/>
              </a:spcBef>
              <a:spcAft>
                <a:spcPts val="0"/>
              </a:spcAft>
              <a:defRPr/>
            </a:pPr>
            <a:endParaRPr lang="en-US" sz="1000" b="1" dirty="0">
              <a:solidFill>
                <a:schemeClr val="accent2">
                  <a:lumMod val="75000"/>
                </a:schemeClr>
              </a:solidFill>
              <a:latin typeface="+mn-lt"/>
            </a:endParaRPr>
          </a:p>
          <a:p>
            <a:pPr algn="r"/>
            <a:endParaRPr lang="en-US" sz="2400" b="1" dirty="0" smtClean="0">
              <a:solidFill>
                <a:schemeClr val="accent2"/>
              </a:solidFill>
              <a:latin typeface="+mn-lt"/>
            </a:endParaRPr>
          </a:p>
          <a:p>
            <a:pPr algn="r"/>
            <a:endParaRPr lang="en-US" sz="2400" b="1" dirty="0">
              <a:solidFill>
                <a:schemeClr val="accent2"/>
              </a:solidFill>
              <a:latin typeface="+mn-lt"/>
            </a:endParaRPr>
          </a:p>
          <a:p>
            <a:pPr algn="r"/>
            <a:endParaRPr lang="en-US" sz="2400" b="1" dirty="0" smtClean="0">
              <a:solidFill>
                <a:schemeClr val="accent2"/>
              </a:solidFill>
              <a:latin typeface="+mn-lt"/>
            </a:endParaRPr>
          </a:p>
          <a:p>
            <a:pPr algn="r"/>
            <a:endParaRPr lang="en-US" sz="2400" b="1" dirty="0">
              <a:solidFill>
                <a:schemeClr val="accent2"/>
              </a:solidFill>
              <a:latin typeface="+mn-lt"/>
            </a:endParaRPr>
          </a:p>
        </p:txBody>
      </p:sp>
      <p:sp>
        <p:nvSpPr>
          <p:cNvPr id="2" name="Rounded Rectangle 1"/>
          <p:cNvSpPr/>
          <p:nvPr/>
        </p:nvSpPr>
        <p:spPr>
          <a:xfrm>
            <a:off x="241740" y="1713859"/>
            <a:ext cx="5778059" cy="4719560"/>
          </a:xfrm>
          <a:prstGeom prst="roundRect">
            <a:avLst/>
          </a:prstGeom>
          <a:solidFill>
            <a:schemeClr val="tx1">
              <a:lumMod val="7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bg1"/>
                </a:solidFill>
              </a:rPr>
              <a:t>FACTS about blood needs:</a:t>
            </a:r>
          </a:p>
          <a:p>
            <a:pPr marL="285750" indent="-285750">
              <a:buFont typeface="Arial" panose="020B0604020202020204" pitchFamily="34" charset="0"/>
              <a:buChar char="•"/>
            </a:pPr>
            <a:r>
              <a:rPr lang="en-US" sz="1500" b="1" i="1" dirty="0">
                <a:solidFill>
                  <a:schemeClr val="bg1"/>
                </a:solidFill>
              </a:rPr>
              <a:t>Every two seconds someone in the U.S. needs blood. </a:t>
            </a:r>
          </a:p>
          <a:p>
            <a:pPr marL="285750" indent="-285750">
              <a:buFont typeface="Arial" panose="020B0604020202020204" pitchFamily="34" charset="0"/>
              <a:buChar char="•"/>
            </a:pPr>
            <a:r>
              <a:rPr lang="en-US" sz="1500" b="1" i="1" dirty="0">
                <a:solidFill>
                  <a:schemeClr val="bg1"/>
                </a:solidFill>
              </a:rPr>
              <a:t>More than 41,000 blood donations are needed every day. </a:t>
            </a:r>
          </a:p>
          <a:p>
            <a:pPr marL="285750" indent="-285750">
              <a:buFont typeface="Arial" panose="020B0604020202020204" pitchFamily="34" charset="0"/>
              <a:buChar char="•"/>
            </a:pPr>
            <a:r>
              <a:rPr lang="en-US" sz="1500" b="1" i="1" dirty="0">
                <a:solidFill>
                  <a:schemeClr val="bg1"/>
                </a:solidFill>
              </a:rPr>
              <a:t>A total of 30 million blood components are transfused each year in the U.S. </a:t>
            </a:r>
          </a:p>
          <a:p>
            <a:pPr marL="285750" indent="-285750">
              <a:buFont typeface="Arial" panose="020B0604020202020204" pitchFamily="34" charset="0"/>
              <a:buChar char="•"/>
            </a:pPr>
            <a:r>
              <a:rPr lang="en-US" sz="1500" b="1" i="1" dirty="0">
                <a:solidFill>
                  <a:schemeClr val="bg1"/>
                </a:solidFill>
              </a:rPr>
              <a:t>The average red blood cell transfusion is approximately 3 pints. </a:t>
            </a:r>
          </a:p>
          <a:p>
            <a:pPr marL="285750" indent="-285750">
              <a:buFont typeface="Arial" panose="020B0604020202020204" pitchFamily="34" charset="0"/>
              <a:buChar char="•"/>
            </a:pPr>
            <a:r>
              <a:rPr lang="en-US" sz="1500" b="1" i="1" dirty="0">
                <a:solidFill>
                  <a:schemeClr val="bg1"/>
                </a:solidFill>
              </a:rPr>
              <a:t>The blood type most often requested by hospitals is Type O. </a:t>
            </a:r>
          </a:p>
          <a:p>
            <a:pPr marL="285750" indent="-285750">
              <a:buFont typeface="Arial" panose="020B0604020202020204" pitchFamily="34" charset="0"/>
              <a:buChar char="•"/>
            </a:pPr>
            <a:r>
              <a:rPr lang="en-US" sz="1500" b="1" i="1" dirty="0">
                <a:solidFill>
                  <a:schemeClr val="bg1"/>
                </a:solidFill>
              </a:rPr>
              <a:t>The blood used in an emergency is already on the shelves before the event occurs. </a:t>
            </a:r>
          </a:p>
          <a:p>
            <a:pPr marL="285750" indent="-285750">
              <a:buFont typeface="Arial" panose="020B0604020202020204" pitchFamily="34" charset="0"/>
              <a:buChar char="•"/>
            </a:pPr>
            <a:r>
              <a:rPr lang="en-US" sz="1500" b="1" i="1" dirty="0">
                <a:solidFill>
                  <a:schemeClr val="bg1"/>
                </a:solidFill>
              </a:rPr>
              <a:t>Sickle cell disease affects more than 70,000 people in the U.S. About 1,000 babies are born with the disease each year. Sickle cell patients can require frequent blood transfusions throughout their lives. </a:t>
            </a:r>
          </a:p>
          <a:p>
            <a:pPr marL="285750" indent="-285750">
              <a:buFont typeface="Arial" panose="020B0604020202020204" pitchFamily="34" charset="0"/>
              <a:buChar char="•"/>
            </a:pPr>
            <a:r>
              <a:rPr lang="en-US" sz="1500" b="1" i="1" dirty="0">
                <a:solidFill>
                  <a:schemeClr val="bg1"/>
                </a:solidFill>
              </a:rPr>
              <a:t>More than 1.6 million people were diagnosed with cancer last year. Many of them will need blood, sometimes daily, during their chemotherapy treatment. </a:t>
            </a:r>
          </a:p>
          <a:p>
            <a:pPr marL="285750" indent="-285750">
              <a:buFont typeface="Arial" panose="020B0604020202020204" pitchFamily="34" charset="0"/>
              <a:buChar char="•"/>
            </a:pPr>
            <a:r>
              <a:rPr lang="en-US" sz="1500" b="1" i="1" dirty="0">
                <a:solidFill>
                  <a:schemeClr val="bg1"/>
                </a:solidFill>
              </a:rPr>
              <a:t>A single car accident victim can require as many as 100 pints of blood.</a:t>
            </a:r>
          </a:p>
          <a:p>
            <a:pPr algn="ctr"/>
            <a:endParaRPr lang="en-US" sz="1500" b="1" i="1" dirty="0" smtClean="0">
              <a:solidFill>
                <a:schemeClr val="bg1"/>
              </a:solidFill>
            </a:endParaRPr>
          </a:p>
        </p:txBody>
      </p:sp>
      <p:sp>
        <p:nvSpPr>
          <p:cNvPr id="3" name="TextBox 2"/>
          <p:cNvSpPr txBox="1"/>
          <p:nvPr/>
        </p:nvSpPr>
        <p:spPr>
          <a:xfrm>
            <a:off x="6123887" y="4491631"/>
            <a:ext cx="2932190" cy="1508105"/>
          </a:xfrm>
          <a:prstGeom prst="rect">
            <a:avLst/>
          </a:prstGeom>
          <a:noFill/>
        </p:spPr>
        <p:txBody>
          <a:bodyPr wrap="square" rtlCol="0">
            <a:spAutoFit/>
          </a:bodyPr>
          <a:lstStyle/>
          <a:p>
            <a:pPr algn="ctr"/>
            <a:r>
              <a:rPr lang="en-US" sz="2300" b="1" dirty="0" smtClean="0">
                <a:solidFill>
                  <a:schemeClr val="accent2"/>
                </a:solidFill>
                <a:latin typeface="+mn-lt"/>
              </a:rPr>
              <a:t>Student Dining Hall</a:t>
            </a:r>
            <a:endParaRPr lang="en-US" sz="2300" b="1" dirty="0">
              <a:solidFill>
                <a:schemeClr val="accent2"/>
              </a:solidFill>
              <a:latin typeface="+mn-lt"/>
            </a:endParaRPr>
          </a:p>
          <a:p>
            <a:pPr algn="ctr" eaLnBrk="1" fontAlgn="auto" hangingPunct="1">
              <a:spcBef>
                <a:spcPts val="0"/>
              </a:spcBef>
              <a:spcAft>
                <a:spcPts val="0"/>
              </a:spcAft>
              <a:defRPr/>
            </a:pPr>
            <a:r>
              <a:rPr lang="en-US" sz="2300" b="1" dirty="0" smtClean="0">
                <a:solidFill>
                  <a:schemeClr val="accent2"/>
                </a:solidFill>
                <a:latin typeface="+mn-lt"/>
              </a:rPr>
              <a:t>Tues., </a:t>
            </a:r>
            <a:r>
              <a:rPr lang="en-US" sz="2300" b="1" dirty="0">
                <a:solidFill>
                  <a:schemeClr val="accent2"/>
                </a:solidFill>
                <a:latin typeface="+mn-lt"/>
              </a:rPr>
              <a:t>October </a:t>
            </a:r>
            <a:r>
              <a:rPr lang="en-US" sz="2300" b="1" dirty="0" smtClean="0">
                <a:solidFill>
                  <a:schemeClr val="accent2"/>
                </a:solidFill>
                <a:latin typeface="+mn-lt"/>
              </a:rPr>
              <a:t>14</a:t>
            </a:r>
            <a:r>
              <a:rPr lang="en-US" sz="2300" b="1" baseline="30000" dirty="0" smtClean="0">
                <a:solidFill>
                  <a:schemeClr val="accent2"/>
                </a:solidFill>
                <a:latin typeface="+mn-lt"/>
              </a:rPr>
              <a:t>th</a:t>
            </a:r>
            <a:r>
              <a:rPr lang="en-US" sz="2300" b="1" dirty="0" smtClean="0">
                <a:solidFill>
                  <a:schemeClr val="accent2"/>
                </a:solidFill>
                <a:latin typeface="+mn-lt"/>
              </a:rPr>
              <a:t> </a:t>
            </a:r>
            <a:endParaRPr lang="en-US" sz="2300" b="1" dirty="0">
              <a:solidFill>
                <a:schemeClr val="accent2"/>
              </a:solidFill>
              <a:latin typeface="+mn-lt"/>
            </a:endParaRPr>
          </a:p>
          <a:p>
            <a:pPr algn="ctr" eaLnBrk="1" fontAlgn="auto" hangingPunct="1">
              <a:spcBef>
                <a:spcPts val="0"/>
              </a:spcBef>
              <a:spcAft>
                <a:spcPts val="0"/>
              </a:spcAft>
              <a:defRPr/>
            </a:pPr>
            <a:r>
              <a:rPr lang="en-US" sz="2300" b="1" dirty="0" smtClean="0">
                <a:solidFill>
                  <a:schemeClr val="accent2"/>
                </a:solidFill>
                <a:latin typeface="+mn-lt"/>
              </a:rPr>
              <a:t>10:00 AM to 4:00 PM</a:t>
            </a:r>
            <a:endParaRPr lang="en-US" sz="2300" dirty="0">
              <a:solidFill>
                <a:schemeClr val="accent2"/>
              </a:solidFill>
              <a:latin typeface="+mn-lt"/>
            </a:endParaRPr>
          </a:p>
          <a:p>
            <a:endParaRPr lang="en-US" sz="2300" dirty="0">
              <a:latin typeface="+mn-lt"/>
            </a:endParaRPr>
          </a:p>
        </p:txBody>
      </p:sp>
      <p:sp>
        <p:nvSpPr>
          <p:cNvPr id="4" name="TextBox 3"/>
          <p:cNvSpPr txBox="1"/>
          <p:nvPr/>
        </p:nvSpPr>
        <p:spPr>
          <a:xfrm>
            <a:off x="6123887" y="1976651"/>
            <a:ext cx="2895601" cy="2523768"/>
          </a:xfrm>
          <a:prstGeom prst="rect">
            <a:avLst/>
          </a:prstGeom>
          <a:noFill/>
        </p:spPr>
        <p:txBody>
          <a:bodyPr wrap="square" rtlCol="0">
            <a:spAutoFit/>
          </a:bodyPr>
          <a:lstStyle/>
          <a:p>
            <a:pPr algn="ctr"/>
            <a:r>
              <a:rPr lang="en-US" sz="2000" dirty="0" smtClean="0">
                <a:solidFill>
                  <a:schemeClr val="bg1"/>
                </a:solidFill>
                <a:latin typeface="+mn-lt"/>
              </a:rPr>
              <a:t>To schedule your appointment </a:t>
            </a:r>
          </a:p>
          <a:p>
            <a:pPr algn="ctr"/>
            <a:r>
              <a:rPr lang="en-US" sz="2000" dirty="0" smtClean="0">
                <a:solidFill>
                  <a:schemeClr val="bg1"/>
                </a:solidFill>
                <a:latin typeface="+mn-lt"/>
              </a:rPr>
              <a:t>or for more info, contact: 1-800-RED-CROSS or </a:t>
            </a:r>
            <a:r>
              <a:rPr lang="en-US" sz="2000" dirty="0" smtClean="0">
                <a:solidFill>
                  <a:schemeClr val="bg1"/>
                </a:solidFill>
                <a:latin typeface="+mn-lt"/>
                <a:hlinkClick r:id="rId3"/>
              </a:rPr>
              <a:t>www.redcrossblood.org</a:t>
            </a:r>
            <a:r>
              <a:rPr lang="en-US" sz="2000" dirty="0" smtClean="0">
                <a:solidFill>
                  <a:schemeClr val="bg1"/>
                </a:solidFill>
                <a:latin typeface="+mn-lt"/>
              </a:rPr>
              <a:t> </a:t>
            </a:r>
          </a:p>
          <a:p>
            <a:pPr algn="ctr"/>
            <a:r>
              <a:rPr lang="en-US" sz="2000" dirty="0" smtClean="0">
                <a:solidFill>
                  <a:schemeClr val="bg1"/>
                </a:solidFill>
                <a:latin typeface="+mn-lt"/>
              </a:rPr>
              <a:t>and enter sponsor code: </a:t>
            </a:r>
            <a:r>
              <a:rPr lang="en-US" sz="2000" b="1" dirty="0" err="1" smtClean="0">
                <a:solidFill>
                  <a:schemeClr val="bg1"/>
                </a:solidFill>
                <a:latin typeface="+mn-lt"/>
              </a:rPr>
              <a:t>LasPositas</a:t>
            </a:r>
            <a:endParaRPr lang="en-US" sz="2000" b="1" dirty="0" smtClean="0">
              <a:solidFill>
                <a:schemeClr val="bg1"/>
              </a:solidFill>
              <a:latin typeface="+mn-lt"/>
            </a:endParaRPr>
          </a:p>
          <a:p>
            <a:pPr algn="ctr"/>
            <a:endParaRPr lang="en-US" dirty="0">
              <a:solidFill>
                <a:schemeClr val="bg1"/>
              </a:solidFill>
            </a:endParaRPr>
          </a:p>
        </p:txBody>
      </p:sp>
    </p:spTree>
    <p:extLst>
      <p:ext uri="{BB962C8B-B14F-4D97-AF65-F5344CB8AC3E}">
        <p14:creationId xmlns:p14="http://schemas.microsoft.com/office/powerpoint/2010/main" val="3574903745"/>
      </p:ext>
    </p:extLst>
  </p:cSld>
  <p:clrMapOvr>
    <a:masterClrMapping/>
  </p:clrMapOvr>
  <mc:AlternateContent xmlns:mc="http://schemas.openxmlformats.org/markup-compatibility/2006" xmlns:p14="http://schemas.microsoft.com/office/powerpoint/2010/main">
    <mc:Choice Requires="p14">
      <p:transition spd="slow" p14:dur="1500" advTm="8000">
        <p14:window dir="vert"/>
      </p:transition>
    </mc:Choice>
    <mc:Fallback xmlns="">
      <p:transition spd="slow" advTm="8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23555"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23557"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52E5D4-FCBF-460D-A075-15E65F1DCD26}" type="slidenum">
              <a:rPr lang="en-US" altLang="en-US" smtClean="0">
                <a:solidFill>
                  <a:schemeClr val="tx2"/>
                </a:solidFill>
                <a:latin typeface="Tw Cen MT" panose="020B0602020104020603" pitchFamily="34" charset="0"/>
              </a:rPr>
              <a:pPr/>
              <a:t>15</a:t>
            </a:fld>
            <a:endParaRPr lang="en-US" altLang="en-US" smtClean="0">
              <a:solidFill>
                <a:schemeClr val="tx2"/>
              </a:solidFill>
              <a:latin typeface="Tw Cen MT" panose="020B0602020104020603" pitchFamily="34" charset="0"/>
            </a:endParaRPr>
          </a:p>
        </p:txBody>
      </p:sp>
      <p:pic>
        <p:nvPicPr>
          <p:cNvPr id="7" name="Picture 6"/>
          <p:cNvPicPr>
            <a:picLocks noChangeAspect="1"/>
          </p:cNvPicPr>
          <p:nvPr/>
        </p:nvPicPr>
        <p:blipFill rotWithShape="1">
          <a:blip r:embed="rId3"/>
          <a:srcRect b="55369"/>
          <a:stretch/>
        </p:blipFill>
        <p:spPr>
          <a:xfrm>
            <a:off x="2133600" y="1022559"/>
            <a:ext cx="6705600" cy="3625642"/>
          </a:xfrm>
          <a:prstGeom prst="rect">
            <a:avLst/>
          </a:prstGeom>
        </p:spPr>
      </p:pic>
      <p:pic>
        <p:nvPicPr>
          <p:cNvPr id="10" name="Picture 9"/>
          <p:cNvPicPr>
            <a:picLocks noChangeAspect="1"/>
          </p:cNvPicPr>
          <p:nvPr/>
        </p:nvPicPr>
        <p:blipFill rotWithShape="1">
          <a:blip r:embed="rId4"/>
          <a:srcRect l="10096" t="78122" r="10098"/>
          <a:stretch/>
        </p:blipFill>
        <p:spPr>
          <a:xfrm>
            <a:off x="0" y="6158120"/>
            <a:ext cx="5181600" cy="469485"/>
          </a:xfrm>
          <a:prstGeom prst="rect">
            <a:avLst/>
          </a:prstGeom>
        </p:spPr>
      </p:pic>
      <p:pic>
        <p:nvPicPr>
          <p:cNvPr id="6" name="Picture 5"/>
          <p:cNvPicPr>
            <a:picLocks noChangeAspect="1"/>
          </p:cNvPicPr>
          <p:nvPr/>
        </p:nvPicPr>
        <p:blipFill rotWithShape="1">
          <a:blip r:embed="rId3"/>
          <a:srcRect l="21131" t="73754" r="20172" b="6214"/>
          <a:stretch/>
        </p:blipFill>
        <p:spPr>
          <a:xfrm>
            <a:off x="3581400" y="4281104"/>
            <a:ext cx="3810000" cy="1676400"/>
          </a:xfrm>
          <a:prstGeom prst="rect">
            <a:avLst/>
          </a:prstGeom>
        </p:spPr>
      </p:pic>
      <p:pic>
        <p:nvPicPr>
          <p:cNvPr id="13" name="Picture 12"/>
          <p:cNvPicPr>
            <a:picLocks noChangeAspect="1"/>
          </p:cNvPicPr>
          <p:nvPr/>
        </p:nvPicPr>
        <p:blipFill>
          <a:blip r:embed="rId5"/>
          <a:stretch>
            <a:fillRect/>
          </a:stretch>
        </p:blipFill>
        <p:spPr>
          <a:xfrm rot="20483196">
            <a:off x="132769" y="2329293"/>
            <a:ext cx="2100195" cy="1176109"/>
          </a:xfrm>
          <a:prstGeom prst="rect">
            <a:avLst/>
          </a:prstGeom>
        </p:spPr>
      </p:pic>
    </p:spTree>
    <p:extLst>
      <p:ext uri="{BB962C8B-B14F-4D97-AF65-F5344CB8AC3E}">
        <p14:creationId xmlns:p14="http://schemas.microsoft.com/office/powerpoint/2010/main" val="2503933216"/>
      </p:ext>
    </p:extLst>
  </p:cSld>
  <p:clrMapOvr>
    <a:masterClrMapping/>
  </p:clrMapOvr>
  <mc:AlternateContent xmlns:mc="http://schemas.openxmlformats.org/markup-compatibility/2006" xmlns:p14="http://schemas.microsoft.com/office/powerpoint/2010/main">
    <mc:Choice Requires="p14">
      <p:transition spd="slow" p14:dur="2500" advTm="8000">
        <p:checker/>
      </p:transition>
    </mc:Choice>
    <mc:Fallback xmlns="">
      <p:transition spd="slow" advTm="8000">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23555"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235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52E5D4-FCBF-460D-A075-15E65F1DCD26}" type="slidenum">
              <a:rPr lang="en-US" altLang="en-US" smtClean="0">
                <a:solidFill>
                  <a:schemeClr val="tx2"/>
                </a:solidFill>
                <a:latin typeface="Tw Cen MT" panose="020B0602020104020603" pitchFamily="34" charset="0"/>
              </a:rPr>
              <a:pPr/>
              <a:t>16</a:t>
            </a:fld>
            <a:endParaRPr lang="en-US" altLang="en-US" smtClean="0">
              <a:solidFill>
                <a:schemeClr val="tx2"/>
              </a:solidFill>
              <a:latin typeface="Tw Cen MT" panose="020B0602020104020603" pitchFamily="34" charset="0"/>
            </a:endParaRPr>
          </a:p>
        </p:txBody>
      </p:sp>
      <p:pic>
        <p:nvPicPr>
          <p:cNvPr id="4" name="Picture 3"/>
          <p:cNvPicPr>
            <a:picLocks noChangeAspect="1"/>
          </p:cNvPicPr>
          <p:nvPr/>
        </p:nvPicPr>
        <p:blipFill>
          <a:blip r:embed="rId3"/>
          <a:stretch>
            <a:fillRect/>
          </a:stretch>
        </p:blipFill>
        <p:spPr>
          <a:xfrm>
            <a:off x="2795954" y="0"/>
            <a:ext cx="6324600" cy="6003071"/>
          </a:xfrm>
          <a:prstGeom prst="rect">
            <a:avLst/>
          </a:prstGeom>
        </p:spPr>
      </p:pic>
      <p:pic>
        <p:nvPicPr>
          <p:cNvPr id="7" name="Picture 6"/>
          <p:cNvPicPr>
            <a:picLocks noChangeAspect="1"/>
          </p:cNvPicPr>
          <p:nvPr/>
        </p:nvPicPr>
        <p:blipFill>
          <a:blip r:embed="rId4"/>
          <a:stretch>
            <a:fillRect/>
          </a:stretch>
        </p:blipFill>
        <p:spPr>
          <a:xfrm>
            <a:off x="1" y="1369651"/>
            <a:ext cx="3521738" cy="1830750"/>
          </a:xfrm>
          <a:prstGeom prst="rect">
            <a:avLst/>
          </a:prstGeom>
        </p:spPr>
      </p:pic>
      <p:pic>
        <p:nvPicPr>
          <p:cNvPr id="8" name="Picture 7"/>
          <p:cNvPicPr>
            <a:picLocks noChangeAspect="1"/>
          </p:cNvPicPr>
          <p:nvPr/>
        </p:nvPicPr>
        <p:blipFill rotWithShape="1">
          <a:blip r:embed="rId5"/>
          <a:srcRect l="4249" t="29343" r="4231"/>
          <a:stretch/>
        </p:blipFill>
        <p:spPr>
          <a:xfrm>
            <a:off x="-3796" y="3452302"/>
            <a:ext cx="3774831" cy="781920"/>
          </a:xfrm>
          <a:prstGeom prst="rect">
            <a:avLst/>
          </a:prstGeom>
        </p:spPr>
      </p:pic>
      <p:sp>
        <p:nvSpPr>
          <p:cNvPr id="10" name="Rectangle 9"/>
          <p:cNvSpPr/>
          <p:nvPr/>
        </p:nvSpPr>
        <p:spPr>
          <a:xfrm>
            <a:off x="2124834" y="609600"/>
            <a:ext cx="3134191" cy="369332"/>
          </a:xfrm>
          <a:prstGeom prst="rect">
            <a:avLst/>
          </a:prstGeom>
        </p:spPr>
        <p:txBody>
          <a:bodyPr wrap="none">
            <a:spAutoFit/>
          </a:bodyPr>
          <a:lstStyle/>
          <a:p>
            <a:r>
              <a:rPr lang="en-US" b="1" dirty="0">
                <a:solidFill>
                  <a:srgbClr val="006600"/>
                </a:solidFill>
                <a:latin typeface="AvenirNextCondensed-DemiBold"/>
              </a:rPr>
              <a:t>Bidding ends October 29th</a:t>
            </a:r>
            <a:endParaRPr lang="en-US" dirty="0"/>
          </a:p>
        </p:txBody>
      </p:sp>
      <p:pic>
        <p:nvPicPr>
          <p:cNvPr id="11" name="Picture 10"/>
          <p:cNvPicPr>
            <a:picLocks noChangeAspect="1"/>
          </p:cNvPicPr>
          <p:nvPr/>
        </p:nvPicPr>
        <p:blipFill rotWithShape="1">
          <a:blip r:embed="rId6"/>
          <a:srcRect t="10930" r="3687"/>
          <a:stretch/>
        </p:blipFill>
        <p:spPr>
          <a:xfrm>
            <a:off x="-17530" y="4876800"/>
            <a:ext cx="3701420" cy="1963614"/>
          </a:xfrm>
          <a:prstGeom prst="rect">
            <a:avLst/>
          </a:prstGeom>
        </p:spPr>
      </p:pic>
    </p:spTree>
    <p:extLst>
      <p:ext uri="{BB962C8B-B14F-4D97-AF65-F5344CB8AC3E}">
        <p14:creationId xmlns:p14="http://schemas.microsoft.com/office/powerpoint/2010/main" val="1690515894"/>
      </p:ext>
    </p:extLst>
  </p:cSld>
  <p:clrMapOvr>
    <a:masterClrMapping/>
  </p:clrMapOvr>
  <mc:AlternateContent xmlns:mc="http://schemas.openxmlformats.org/markup-compatibility/2006" xmlns:p14="http://schemas.microsoft.com/office/powerpoint/2010/main">
    <mc:Choice Requires="p14">
      <p:transition spd="slow" p14:dur="1500" advTm="8000">
        <p14:window dir="vert"/>
      </p:transition>
    </mc:Choice>
    <mc:Fallback xmlns="">
      <p:transition spd="slow" advTm="8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26627"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26629"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6EA1AE-21D7-4442-A5E6-8073060F9F83}" type="slidenum">
              <a:rPr lang="en-US" altLang="en-US" smtClean="0">
                <a:solidFill>
                  <a:schemeClr val="tx2"/>
                </a:solidFill>
                <a:latin typeface="Tw Cen MT" panose="020B0602020104020603" pitchFamily="34" charset="0"/>
              </a:rPr>
              <a:pPr/>
              <a:t>17</a:t>
            </a:fld>
            <a:endParaRPr lang="en-US" altLang="en-US" smtClean="0">
              <a:solidFill>
                <a:schemeClr val="tx2"/>
              </a:solidFill>
              <a:latin typeface="Tw Cen MT" panose="020B0602020104020603" pitchFamily="34" charset="0"/>
            </a:endParaRPr>
          </a:p>
        </p:txBody>
      </p:sp>
      <p:sp>
        <p:nvSpPr>
          <p:cNvPr id="26631" name="TextBox 9"/>
          <p:cNvSpPr txBox="1">
            <a:spLocks noChangeArrowheads="1"/>
          </p:cNvSpPr>
          <p:nvPr/>
        </p:nvSpPr>
        <p:spPr bwMode="auto">
          <a:xfrm>
            <a:off x="457200" y="1219200"/>
            <a:ext cx="845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solidFill>
                <a:schemeClr val="bg1"/>
              </a:solidFill>
              <a:latin typeface="Tw Cen MT" panose="020B0602020104020603" pitchFamily="34" charset="0"/>
            </a:endParaRPr>
          </a:p>
        </p:txBody>
      </p:sp>
      <p:sp>
        <p:nvSpPr>
          <p:cNvPr id="11" name="Content Placeholder 2"/>
          <p:cNvSpPr txBox="1">
            <a:spLocks/>
          </p:cNvSpPr>
          <p:nvPr/>
        </p:nvSpPr>
        <p:spPr bwMode="auto">
          <a:xfrm>
            <a:off x="685800" y="1219200"/>
            <a:ext cx="7864475" cy="4648200"/>
          </a:xfrm>
          <a:prstGeom prst="rect">
            <a:avLst/>
          </a:prstGeom>
          <a:noFill/>
          <a:ln w="9525">
            <a:noFill/>
            <a:miter lim="800000"/>
            <a:headEnd/>
            <a:tailEnd/>
          </a:ln>
        </p:spPr>
        <p:txBody>
          <a:bodyPr anchor="ctr">
            <a:normAutofit/>
          </a:bodyPr>
          <a:lstStyle/>
          <a:p>
            <a:pPr algn="ctr" eaLnBrk="1" hangingPunct="1">
              <a:spcBef>
                <a:spcPts val="0"/>
              </a:spcBef>
              <a:buClr>
                <a:schemeClr val="accent2"/>
              </a:buClr>
              <a:buSzPct val="60000"/>
              <a:buFont typeface="Wingdings" pitchFamily="2" charset="2"/>
              <a:buNone/>
              <a:defRPr/>
            </a:pPr>
            <a:r>
              <a:rPr lang="en-US" altLang="en-US" sz="3200" b="1" i="1" dirty="0" smtClean="0">
                <a:solidFill>
                  <a:schemeClr val="accent2"/>
                </a:solidFill>
                <a:latin typeface="+mn-lt"/>
              </a:rPr>
              <a:t>LPC’s Behavioral Intervention Resource Webpage:</a:t>
            </a:r>
          </a:p>
          <a:p>
            <a:pPr algn="ctr" eaLnBrk="1" hangingPunct="1">
              <a:spcBef>
                <a:spcPts val="0"/>
              </a:spcBef>
              <a:buClr>
                <a:schemeClr val="accent2"/>
              </a:buClr>
              <a:buSzPct val="60000"/>
              <a:buFont typeface="Wingdings" pitchFamily="2" charset="2"/>
              <a:buNone/>
              <a:defRPr/>
            </a:pPr>
            <a:r>
              <a:rPr lang="en-US" sz="2700" dirty="0">
                <a:hlinkClick r:id="rId3"/>
              </a:rPr>
              <a:t>http://</a:t>
            </a:r>
            <a:r>
              <a:rPr lang="en-US" sz="2700" dirty="0" smtClean="0">
                <a:hlinkClick r:id="rId3"/>
              </a:rPr>
              <a:t>www.laspositascollege.edu/birt/index.php</a:t>
            </a:r>
            <a:endParaRPr lang="en-US" sz="2700" dirty="0" smtClean="0"/>
          </a:p>
          <a:p>
            <a:pPr algn="ctr" eaLnBrk="1" hangingPunct="1">
              <a:spcBef>
                <a:spcPts val="0"/>
              </a:spcBef>
              <a:buClr>
                <a:schemeClr val="accent2"/>
              </a:buClr>
              <a:buSzPct val="60000"/>
              <a:buFont typeface="Wingdings" pitchFamily="2" charset="2"/>
              <a:buNone/>
              <a:defRPr/>
            </a:pPr>
            <a:r>
              <a:rPr lang="en-US" sz="1000" dirty="0" smtClean="0"/>
              <a:t/>
            </a:r>
            <a:br>
              <a:rPr lang="en-US" sz="1000" dirty="0" smtClean="0"/>
            </a:br>
            <a:r>
              <a:rPr lang="en-US" altLang="en-US" sz="2500" b="1" dirty="0" smtClean="0">
                <a:solidFill>
                  <a:schemeClr val="bg1"/>
                </a:solidFill>
                <a:latin typeface="+mn-lt"/>
              </a:rPr>
              <a:t>The BIRT webpage is designed to provide you with info, tools and resources to best handle dealing with difficult, disruptive, or dangerous situations involving students including: </a:t>
            </a:r>
          </a:p>
          <a:p>
            <a:pPr marL="914400" lvl="1" indent="-457200" eaLnBrk="1" hangingPunct="1">
              <a:spcBef>
                <a:spcPts val="0"/>
              </a:spcBef>
              <a:buClr>
                <a:schemeClr val="accent2"/>
              </a:buClr>
              <a:buSzPct val="60000"/>
              <a:buFont typeface="Wingdings" pitchFamily="2" charset="2"/>
              <a:buAutoNum type="arabicPeriod"/>
              <a:defRPr/>
            </a:pPr>
            <a:r>
              <a:rPr lang="en-US" altLang="en-US" sz="2500" b="1" dirty="0" smtClean="0">
                <a:solidFill>
                  <a:schemeClr val="accent2"/>
                </a:solidFill>
                <a:latin typeface="+mn-lt"/>
              </a:rPr>
              <a:t>Recognizing a student in need and guidelines</a:t>
            </a:r>
          </a:p>
          <a:p>
            <a:pPr marL="914400" lvl="1" indent="-457200" eaLnBrk="1" hangingPunct="1">
              <a:spcBef>
                <a:spcPts val="0"/>
              </a:spcBef>
              <a:buClr>
                <a:schemeClr val="accent2"/>
              </a:buClr>
              <a:buSzPct val="60000"/>
              <a:buFont typeface="Wingdings" pitchFamily="2" charset="2"/>
              <a:buAutoNum type="arabicPeriod"/>
              <a:defRPr/>
            </a:pPr>
            <a:r>
              <a:rPr lang="en-US" altLang="en-US" sz="2500" b="1" dirty="0" smtClean="0">
                <a:solidFill>
                  <a:schemeClr val="accent2"/>
                </a:solidFill>
                <a:latin typeface="+mn-lt"/>
              </a:rPr>
              <a:t>Reporting a student of concern</a:t>
            </a:r>
          </a:p>
          <a:p>
            <a:pPr marL="914400" lvl="1" indent="-457200" eaLnBrk="1" hangingPunct="1">
              <a:spcBef>
                <a:spcPts val="0"/>
              </a:spcBef>
              <a:buClr>
                <a:schemeClr val="accent2"/>
              </a:buClr>
              <a:buSzPct val="60000"/>
              <a:buFont typeface="Wingdings" pitchFamily="2" charset="2"/>
              <a:buAutoNum type="arabicPeriod"/>
              <a:defRPr/>
            </a:pPr>
            <a:r>
              <a:rPr lang="en-US" altLang="en-US" sz="2500" b="1" dirty="0" smtClean="0">
                <a:solidFill>
                  <a:schemeClr val="accent2"/>
                </a:solidFill>
                <a:latin typeface="+mn-lt"/>
              </a:rPr>
              <a:t>Emergency contact for crisis</a:t>
            </a:r>
          </a:p>
          <a:p>
            <a:pPr marL="914400" lvl="1" indent="-457200" eaLnBrk="1" hangingPunct="1">
              <a:spcBef>
                <a:spcPts val="0"/>
              </a:spcBef>
              <a:buClr>
                <a:schemeClr val="accent2"/>
              </a:buClr>
              <a:buSzPct val="60000"/>
              <a:buFont typeface="Wingdings" pitchFamily="2" charset="2"/>
              <a:buAutoNum type="arabicPeriod"/>
              <a:defRPr/>
            </a:pPr>
            <a:r>
              <a:rPr lang="en-US" altLang="en-US" sz="2500" b="1" dirty="0" smtClean="0">
                <a:solidFill>
                  <a:schemeClr val="accent2"/>
                </a:solidFill>
                <a:latin typeface="+mn-lt"/>
              </a:rPr>
              <a:t>Mental health resources on and off campus</a:t>
            </a:r>
            <a:endParaRPr lang="en-US" altLang="en-US" sz="2500" b="1" dirty="0">
              <a:solidFill>
                <a:schemeClr val="accent2"/>
              </a:solidFill>
              <a:latin typeface="+mn-lt"/>
            </a:endParaRPr>
          </a:p>
          <a:p>
            <a:pPr lvl="1" eaLnBrk="1" hangingPunct="1">
              <a:spcBef>
                <a:spcPts val="0"/>
              </a:spcBef>
              <a:buClr>
                <a:schemeClr val="accent1"/>
              </a:buClr>
              <a:buSzPct val="70000"/>
              <a:buFont typeface="Wingdings 2" pitchFamily="18" charset="2"/>
              <a:buNone/>
              <a:defRPr/>
            </a:pPr>
            <a:endParaRPr lang="en-US" altLang="en-US" sz="2900" dirty="0">
              <a:solidFill>
                <a:schemeClr val="bg1"/>
              </a:solidFill>
              <a:latin typeface="+mn-lt"/>
            </a:endParaRPr>
          </a:p>
        </p:txBody>
      </p:sp>
    </p:spTree>
    <p:extLst>
      <p:ext uri="{BB962C8B-B14F-4D97-AF65-F5344CB8AC3E}">
        <p14:creationId xmlns:p14="http://schemas.microsoft.com/office/powerpoint/2010/main" val="3455477075"/>
      </p:ext>
    </p:extLst>
  </p:cSld>
  <p:clrMapOvr>
    <a:masterClrMapping/>
  </p:clrMapOvr>
  <p:transition spd="slow" advTm="6000">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26627"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26629"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6EA1AE-21D7-4442-A5E6-8073060F9F83}" type="slidenum">
              <a:rPr lang="en-US" altLang="en-US" smtClean="0">
                <a:solidFill>
                  <a:schemeClr val="tx2"/>
                </a:solidFill>
                <a:latin typeface="Tw Cen MT" panose="020B0602020104020603" pitchFamily="34" charset="0"/>
              </a:rPr>
              <a:pPr/>
              <a:t>18</a:t>
            </a:fld>
            <a:endParaRPr lang="en-US" altLang="en-US" smtClean="0">
              <a:solidFill>
                <a:schemeClr val="tx2"/>
              </a:solidFill>
              <a:latin typeface="Tw Cen MT" panose="020B0602020104020603" pitchFamily="34" charset="0"/>
            </a:endParaRPr>
          </a:p>
        </p:txBody>
      </p:sp>
      <p:sp>
        <p:nvSpPr>
          <p:cNvPr id="26631" name="TextBox 9"/>
          <p:cNvSpPr txBox="1">
            <a:spLocks noChangeArrowheads="1"/>
          </p:cNvSpPr>
          <p:nvPr/>
        </p:nvSpPr>
        <p:spPr bwMode="auto">
          <a:xfrm>
            <a:off x="457200" y="1219200"/>
            <a:ext cx="845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solidFill>
                <a:schemeClr val="bg1"/>
              </a:solidFill>
              <a:latin typeface="Tw Cen MT" panose="020B0602020104020603" pitchFamily="34" charset="0"/>
            </a:endParaRPr>
          </a:p>
        </p:txBody>
      </p:sp>
      <p:sp>
        <p:nvSpPr>
          <p:cNvPr id="11" name="Content Placeholder 2"/>
          <p:cNvSpPr txBox="1">
            <a:spLocks/>
          </p:cNvSpPr>
          <p:nvPr/>
        </p:nvSpPr>
        <p:spPr bwMode="auto">
          <a:xfrm>
            <a:off x="685800" y="1219200"/>
            <a:ext cx="7864475" cy="4648200"/>
          </a:xfrm>
          <a:prstGeom prst="rect">
            <a:avLst/>
          </a:prstGeom>
          <a:noFill/>
          <a:ln w="9525">
            <a:noFill/>
            <a:miter lim="800000"/>
            <a:headEnd/>
            <a:tailEnd/>
          </a:ln>
        </p:spPr>
        <p:txBody>
          <a:bodyPr anchor="ctr">
            <a:normAutofit/>
          </a:bodyPr>
          <a:lstStyle/>
          <a:p>
            <a:pPr algn="ctr" eaLnBrk="1" hangingPunct="1">
              <a:spcBef>
                <a:spcPts val="0"/>
              </a:spcBef>
              <a:buClr>
                <a:schemeClr val="accent2"/>
              </a:buClr>
              <a:buSzPct val="60000"/>
              <a:buFont typeface="Wingdings" pitchFamily="2" charset="2"/>
              <a:buNone/>
              <a:defRPr/>
            </a:pPr>
            <a:r>
              <a:rPr lang="en-US" altLang="en-US" sz="4000" b="1" i="1" dirty="0">
                <a:solidFill>
                  <a:schemeClr val="accent2">
                    <a:lumMod val="75000"/>
                  </a:schemeClr>
                </a:solidFill>
                <a:latin typeface="+mn-lt"/>
              </a:rPr>
              <a:t>Medical or Mental Health Emergency?</a:t>
            </a:r>
          </a:p>
          <a:p>
            <a:pPr algn="ctr" eaLnBrk="1" hangingPunct="1">
              <a:spcBef>
                <a:spcPts val="0"/>
              </a:spcBef>
              <a:buClr>
                <a:schemeClr val="accent2"/>
              </a:buClr>
              <a:buSzPct val="60000"/>
              <a:buFont typeface="Wingdings" pitchFamily="2" charset="2"/>
              <a:buNone/>
              <a:defRPr/>
            </a:pPr>
            <a:endParaRPr lang="en-US" altLang="en-US" sz="2900" b="1" i="1" dirty="0">
              <a:solidFill>
                <a:schemeClr val="accent2">
                  <a:lumMod val="75000"/>
                </a:schemeClr>
              </a:solidFill>
              <a:latin typeface="+mn-lt"/>
            </a:endParaRPr>
          </a:p>
          <a:p>
            <a:pPr algn="ctr" eaLnBrk="1" hangingPunct="1">
              <a:spcBef>
                <a:spcPts val="0"/>
              </a:spcBef>
              <a:buClr>
                <a:schemeClr val="accent2"/>
              </a:buClr>
              <a:buSzPct val="60000"/>
              <a:buFont typeface="Wingdings" pitchFamily="2" charset="2"/>
              <a:buNone/>
              <a:defRPr/>
            </a:pPr>
            <a:r>
              <a:rPr lang="en-US" altLang="en-US" sz="3200" b="1" dirty="0">
                <a:solidFill>
                  <a:schemeClr val="bg1"/>
                </a:solidFill>
                <a:latin typeface="+mn-lt"/>
              </a:rPr>
              <a:t>For students or employees </a:t>
            </a:r>
          </a:p>
          <a:p>
            <a:pPr algn="ctr" eaLnBrk="1" hangingPunct="1">
              <a:spcBef>
                <a:spcPts val="0"/>
              </a:spcBef>
              <a:buClr>
                <a:schemeClr val="accent2"/>
              </a:buClr>
              <a:buSzPct val="60000"/>
              <a:buFont typeface="Wingdings" pitchFamily="2" charset="2"/>
              <a:buNone/>
              <a:defRPr/>
            </a:pPr>
            <a:r>
              <a:rPr lang="en-US" altLang="en-US" sz="4000" b="1" i="1" dirty="0">
                <a:solidFill>
                  <a:schemeClr val="accent2">
                    <a:lumMod val="75000"/>
                  </a:schemeClr>
                </a:solidFill>
                <a:latin typeface="+mn-lt"/>
              </a:rPr>
              <a:t>First call Campus Safety X1699  </a:t>
            </a:r>
          </a:p>
          <a:p>
            <a:pPr algn="ctr" eaLnBrk="1" hangingPunct="1">
              <a:spcBef>
                <a:spcPts val="0"/>
              </a:spcBef>
              <a:buClr>
                <a:schemeClr val="accent2"/>
              </a:buClr>
              <a:buSzPct val="60000"/>
              <a:buFont typeface="Wingdings" pitchFamily="2" charset="2"/>
              <a:buNone/>
              <a:defRPr/>
            </a:pPr>
            <a:r>
              <a:rPr lang="en-US" altLang="en-US" sz="4000" b="1" i="1" dirty="0">
                <a:solidFill>
                  <a:schemeClr val="bg1"/>
                </a:solidFill>
                <a:latin typeface="+mn-lt"/>
              </a:rPr>
              <a:t>(</a:t>
            </a:r>
            <a:r>
              <a:rPr lang="en-US" altLang="en-US" sz="4000" b="1" i="1" u="sng" dirty="0">
                <a:solidFill>
                  <a:schemeClr val="bg1"/>
                </a:solidFill>
                <a:latin typeface="+mn-lt"/>
              </a:rPr>
              <a:t>not </a:t>
            </a:r>
            <a:r>
              <a:rPr lang="en-US" altLang="en-US" sz="4000" b="1" i="1" dirty="0">
                <a:solidFill>
                  <a:schemeClr val="bg1"/>
                </a:solidFill>
                <a:latin typeface="+mn-lt"/>
              </a:rPr>
              <a:t>911*)</a:t>
            </a:r>
          </a:p>
          <a:p>
            <a:pPr lvl="1" eaLnBrk="1" hangingPunct="1">
              <a:spcBef>
                <a:spcPts val="0"/>
              </a:spcBef>
              <a:buClr>
                <a:schemeClr val="accent1"/>
              </a:buClr>
              <a:buSzPct val="70000"/>
              <a:buFont typeface="Wingdings 2" pitchFamily="18" charset="2"/>
              <a:buNone/>
              <a:defRPr/>
            </a:pPr>
            <a:endParaRPr lang="en-US" altLang="en-US" sz="2900" dirty="0">
              <a:solidFill>
                <a:schemeClr val="bg1"/>
              </a:solidFill>
              <a:latin typeface="+mn-lt"/>
            </a:endParaRPr>
          </a:p>
          <a:p>
            <a:pPr lvl="1" algn="ctr" eaLnBrk="1" hangingPunct="1">
              <a:spcBef>
                <a:spcPts val="0"/>
              </a:spcBef>
              <a:buClr>
                <a:schemeClr val="accent1"/>
              </a:buClr>
              <a:buSzPct val="70000"/>
              <a:buFont typeface="Wingdings 2" pitchFamily="18" charset="2"/>
              <a:buNone/>
              <a:defRPr/>
            </a:pPr>
            <a:r>
              <a:rPr lang="en-US" altLang="en-US" sz="2400" dirty="0">
                <a:solidFill>
                  <a:schemeClr val="bg1"/>
                </a:solidFill>
                <a:latin typeface="+mn-lt"/>
              </a:rPr>
              <a:t>*911 personnel cannot find the way to classrooms </a:t>
            </a:r>
          </a:p>
          <a:p>
            <a:pPr lvl="1" algn="ctr" eaLnBrk="1" hangingPunct="1">
              <a:spcBef>
                <a:spcPts val="0"/>
              </a:spcBef>
              <a:buClr>
                <a:schemeClr val="accent1"/>
              </a:buClr>
              <a:buSzPct val="70000"/>
              <a:buFont typeface="Wingdings 2" pitchFamily="18" charset="2"/>
              <a:buNone/>
              <a:defRPr/>
            </a:pPr>
            <a:r>
              <a:rPr lang="en-US" altLang="en-US" sz="2400" dirty="0">
                <a:solidFill>
                  <a:schemeClr val="bg1"/>
                </a:solidFill>
                <a:latin typeface="+mn-lt"/>
              </a:rPr>
              <a:t>- need to be led by Campus Safety!</a:t>
            </a:r>
          </a:p>
        </p:txBody>
      </p:sp>
    </p:spTree>
  </p:cSld>
  <p:clrMapOvr>
    <a:masterClrMapping/>
  </p:clrMapOvr>
  <mc:AlternateContent xmlns:mc="http://schemas.openxmlformats.org/markup-compatibility/2006" xmlns:p14="http://schemas.microsoft.com/office/powerpoint/2010/main">
    <mc:Choice Requires="p14">
      <p:transition spd="slow" p14:dur="2500" advTm="6000">
        <p:checker/>
      </p:transition>
    </mc:Choice>
    <mc:Fallback xmlns="">
      <p:transition spd="slow" advTm="6000">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27651"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Town Meeting</a:t>
            </a:r>
          </a:p>
        </p:txBody>
      </p:sp>
      <p:sp>
        <p:nvSpPr>
          <p:cNvPr id="27653"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D70B49-ABF5-446F-A2C1-39C64EAF1FA5}" type="slidenum">
              <a:rPr lang="en-US" altLang="en-US" smtClean="0">
                <a:solidFill>
                  <a:schemeClr val="tx2"/>
                </a:solidFill>
                <a:latin typeface="Tw Cen MT" panose="020B0602020104020603" pitchFamily="34" charset="0"/>
              </a:rPr>
              <a:pPr/>
              <a:t>19</a:t>
            </a:fld>
            <a:endParaRPr lang="en-US" altLang="en-US" smtClean="0">
              <a:solidFill>
                <a:schemeClr val="tx2"/>
              </a:solidFill>
              <a:latin typeface="Tw Cen MT" panose="020B0602020104020603" pitchFamily="34" charset="0"/>
            </a:endParaRPr>
          </a:p>
        </p:txBody>
      </p:sp>
      <p:sp>
        <p:nvSpPr>
          <p:cNvPr id="27655" name="Text Box 2"/>
          <p:cNvSpPr txBox="1">
            <a:spLocks noChangeArrowheads="1"/>
          </p:cNvSpPr>
          <p:nvPr/>
        </p:nvSpPr>
        <p:spPr bwMode="auto">
          <a:xfrm>
            <a:off x="228600" y="2057400"/>
            <a:ext cx="86106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5000"/>
              </a:spcBef>
              <a:buFont typeface="Wingdings" panose="05000000000000000000" pitchFamily="2" charset="2"/>
              <a:buNone/>
            </a:pPr>
            <a:r>
              <a:rPr lang="en-US" altLang="en-US" sz="2700" b="1" i="1" dirty="0">
                <a:solidFill>
                  <a:srgbClr val="000000"/>
                </a:solidFill>
                <a:latin typeface="Franklin Gothic Medium" panose="020B0603020102020204" pitchFamily="34" charset="0"/>
              </a:rPr>
              <a:t>For complete announcement details, please visit the Town Meeting page on the Intranet:</a:t>
            </a:r>
          </a:p>
          <a:p>
            <a:pPr algn="ctr" eaLnBrk="1" hangingPunct="1">
              <a:buFont typeface="Wingdings" panose="05000000000000000000" pitchFamily="2" charset="2"/>
              <a:buNone/>
            </a:pPr>
            <a:endParaRPr lang="en-US" altLang="en-US" sz="2000" b="1" i="1" dirty="0">
              <a:solidFill>
                <a:srgbClr val="000000"/>
              </a:solidFill>
              <a:latin typeface="Franklin Gothic Medium" panose="020B0603020102020204" pitchFamily="34" charset="0"/>
            </a:endParaRPr>
          </a:p>
          <a:p>
            <a:pPr algn="ctr" eaLnBrk="1" hangingPunct="1">
              <a:buFont typeface="Wingdings" panose="05000000000000000000" pitchFamily="2" charset="2"/>
              <a:buNone/>
            </a:pPr>
            <a:r>
              <a:rPr lang="en-US" altLang="en-US" sz="2100" u="sng" dirty="0">
                <a:solidFill>
                  <a:srgbClr val="000000"/>
                </a:solidFill>
                <a:latin typeface="Franklin Gothic Medium" panose="020B0603020102020204" pitchFamily="34" charset="0"/>
              </a:rPr>
              <a:t>http://grapevine.laspositascollege.edu/administration/TownMeeting.php</a:t>
            </a:r>
            <a:r>
              <a:rPr lang="en-US" altLang="en-US" sz="2100" dirty="0">
                <a:solidFill>
                  <a:srgbClr val="000000"/>
                </a:solidFill>
                <a:latin typeface="Franklin Gothic Medium" panose="020B0603020102020204" pitchFamily="34" charset="0"/>
              </a:rPr>
              <a:t> </a:t>
            </a:r>
          </a:p>
          <a:p>
            <a:pPr algn="ctr" eaLnBrk="1" hangingPunct="1">
              <a:buFont typeface="Wingdings" panose="05000000000000000000" pitchFamily="2" charset="2"/>
              <a:buNone/>
            </a:pPr>
            <a:endParaRPr lang="en-US" altLang="en-US" sz="2100" dirty="0">
              <a:solidFill>
                <a:srgbClr val="000000"/>
              </a:solidFill>
              <a:latin typeface="Franklin Gothic Medium" panose="020B0603020102020204" pitchFamily="34" charset="0"/>
            </a:endParaRPr>
          </a:p>
          <a:p>
            <a:pPr algn="ctr" eaLnBrk="1" hangingPunct="1">
              <a:buFont typeface="Wingdings" panose="05000000000000000000" pitchFamily="2" charset="2"/>
              <a:buNone/>
            </a:pPr>
            <a:r>
              <a:rPr lang="en-US" altLang="en-US" sz="2100" dirty="0">
                <a:solidFill>
                  <a:srgbClr val="000000"/>
                </a:solidFill>
                <a:latin typeface="Franklin Gothic Medium" panose="020B0603020102020204" pitchFamily="34" charset="0"/>
              </a:rPr>
              <a:t>To send announcements for next meeting:</a:t>
            </a:r>
          </a:p>
          <a:p>
            <a:pPr algn="ctr" eaLnBrk="1" hangingPunct="1">
              <a:buFont typeface="Wingdings" panose="05000000000000000000" pitchFamily="2" charset="2"/>
              <a:buNone/>
            </a:pPr>
            <a:r>
              <a:rPr lang="en-US" altLang="en-US" sz="2100" dirty="0">
                <a:solidFill>
                  <a:srgbClr val="000000"/>
                </a:solidFill>
                <a:latin typeface="Franklin Gothic Medium" panose="020B0603020102020204" pitchFamily="34" charset="0"/>
              </a:rPr>
              <a:t>email to </a:t>
            </a:r>
            <a:r>
              <a:rPr lang="en-US" altLang="en-US" sz="2100" dirty="0" smtClean="0">
                <a:solidFill>
                  <a:srgbClr val="000000"/>
                </a:solidFill>
                <a:latin typeface="Franklin Gothic Medium" panose="020B0603020102020204" pitchFamily="34" charset="0"/>
              </a:rPr>
              <a:t>Kelly Abad</a:t>
            </a:r>
            <a:endParaRPr lang="en-US" altLang="en-US" sz="2100" dirty="0">
              <a:solidFill>
                <a:srgbClr val="000000"/>
              </a:solidFill>
              <a:latin typeface="Franklin Gothic Medium" panose="020B0603020102020204" pitchFamily="34" charset="0"/>
            </a:endParaRPr>
          </a:p>
          <a:p>
            <a:pPr algn="ctr" eaLnBrk="1" hangingPunct="1">
              <a:buFont typeface="Wingdings" panose="05000000000000000000" pitchFamily="2" charset="2"/>
              <a:buNone/>
            </a:pPr>
            <a:endParaRPr lang="en-US" altLang="en-US" sz="2100" dirty="0">
              <a:solidFill>
                <a:srgbClr val="000000"/>
              </a:solidFill>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7000">
        <p14:conveyor dir="l"/>
      </p:transition>
    </mc:Choice>
    <mc:Fallback xmlns="">
      <p:transition spd="slow"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5363"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15365"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F54606-7C22-4048-ABC5-5AAC4D8A3FDC}" type="slidenum">
              <a:rPr lang="en-US" altLang="en-US" smtClean="0">
                <a:solidFill>
                  <a:schemeClr val="tx2"/>
                </a:solidFill>
                <a:latin typeface="Tw Cen MT" panose="020B0602020104020603" pitchFamily="34" charset="0"/>
              </a:rPr>
              <a:pPr/>
              <a:t>2</a:t>
            </a:fld>
            <a:endParaRPr lang="en-US" altLang="en-US" smtClean="0">
              <a:solidFill>
                <a:schemeClr val="tx2"/>
              </a:solidFill>
              <a:latin typeface="Tw Cen MT" panose="020B0602020104020603" pitchFamily="34" charset="0"/>
            </a:endParaRPr>
          </a:p>
        </p:txBody>
      </p:sp>
      <p:sp>
        <p:nvSpPr>
          <p:cNvPr id="15368" name="TextBox 10"/>
          <p:cNvSpPr txBox="1">
            <a:spLocks noChangeArrowheads="1"/>
          </p:cNvSpPr>
          <p:nvPr/>
        </p:nvSpPr>
        <p:spPr bwMode="auto">
          <a:xfrm>
            <a:off x="825012" y="1380025"/>
            <a:ext cx="788963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b="1" dirty="0" smtClean="0">
                <a:solidFill>
                  <a:schemeClr val="accent2"/>
                </a:solidFill>
                <a:latin typeface="Tw Cen MT" panose="020B0602020104020603" pitchFamily="34" charset="0"/>
              </a:rPr>
              <a:t>The </a:t>
            </a:r>
            <a:r>
              <a:rPr lang="en-US" altLang="en-US" sz="2500" b="1" dirty="0">
                <a:solidFill>
                  <a:schemeClr val="accent2"/>
                </a:solidFill>
                <a:latin typeface="Tw Cen MT" panose="020B0602020104020603" pitchFamily="34" charset="0"/>
              </a:rPr>
              <a:t>Reading and Writing (RAW) Center</a:t>
            </a:r>
          </a:p>
          <a:p>
            <a:pPr eaLnBrk="1" hangingPunct="1"/>
            <a:endParaRPr lang="en-US" altLang="en-US" sz="2500" dirty="0" smtClean="0">
              <a:solidFill>
                <a:schemeClr val="bg1"/>
              </a:solidFill>
              <a:latin typeface="Tw Cen MT" panose="020B0602020104020603" pitchFamily="34" charset="0"/>
            </a:endParaRPr>
          </a:p>
          <a:p>
            <a:pPr eaLnBrk="1" hangingPunct="1"/>
            <a:r>
              <a:rPr lang="en-US" altLang="en-US" sz="2500" b="1" dirty="0" smtClean="0">
                <a:solidFill>
                  <a:schemeClr val="bg1"/>
                </a:solidFill>
                <a:latin typeface="Tw Cen MT" panose="020B0602020104020603" pitchFamily="34" charset="0"/>
              </a:rPr>
              <a:t>Follow the RAW Center on Twitter for</a:t>
            </a:r>
          </a:p>
          <a:p>
            <a:pPr eaLnBrk="1" hangingPunct="1"/>
            <a:r>
              <a:rPr lang="en-US" altLang="en-US" sz="2500" b="1" dirty="0" smtClean="0">
                <a:solidFill>
                  <a:schemeClr val="bg1"/>
                </a:solidFill>
                <a:latin typeface="Tw Cen MT" panose="020B0602020104020603" pitchFamily="34" charset="0"/>
              </a:rPr>
              <a:t>Weekly Writing Tip Tweets: </a:t>
            </a:r>
          </a:p>
          <a:p>
            <a:pPr eaLnBrk="1" hangingPunct="1"/>
            <a:r>
              <a:rPr lang="en-US" altLang="en-US" sz="2500" b="1" dirty="0" smtClean="0">
                <a:solidFill>
                  <a:schemeClr val="accent2"/>
                </a:solidFill>
                <a:latin typeface="Tw Cen MT" panose="020B0602020104020603" pitchFamily="34" charset="0"/>
              </a:rPr>
              <a:t>@</a:t>
            </a:r>
            <a:r>
              <a:rPr lang="en-US" altLang="en-US" sz="2500" b="1" dirty="0" err="1" smtClean="0">
                <a:solidFill>
                  <a:schemeClr val="accent2"/>
                </a:solidFill>
                <a:latin typeface="Tw Cen MT" panose="020B0602020104020603" pitchFamily="34" charset="0"/>
              </a:rPr>
              <a:t>LPC_RAW_Center</a:t>
            </a:r>
            <a:endParaRPr lang="en-US" altLang="en-US" sz="2500" dirty="0">
              <a:solidFill>
                <a:schemeClr val="accent2"/>
              </a:solidFill>
              <a:latin typeface="Tw Cen MT" panose="020B0602020104020603" pitchFamily="34" charset="0"/>
            </a:endParaRPr>
          </a:p>
          <a:p>
            <a:pPr eaLnBrk="1" hangingPunct="1"/>
            <a:r>
              <a:rPr lang="en-US" altLang="en-US" sz="2500" dirty="0" smtClean="0">
                <a:solidFill>
                  <a:schemeClr val="bg1"/>
                </a:solidFill>
                <a:latin typeface="Tw Cen MT" panose="020B0602020104020603" pitchFamily="34" charset="0"/>
              </a:rPr>
              <a:t> </a:t>
            </a:r>
            <a:endParaRPr lang="en-US" altLang="en-US" sz="2500" dirty="0">
              <a:solidFill>
                <a:schemeClr val="bg1"/>
              </a:solidFill>
              <a:latin typeface="Tw Cen MT" panose="020B0602020104020603" pitchFamily="34" charset="0"/>
            </a:endParaRPr>
          </a:p>
          <a:p>
            <a:pPr algn="r" eaLnBrk="1" hangingPunct="1"/>
            <a:endParaRPr lang="en-US" altLang="en-US" sz="2500" b="1" dirty="0" smtClean="0">
              <a:solidFill>
                <a:schemeClr val="bg1"/>
              </a:solidFill>
              <a:latin typeface="Tw Cen MT" panose="020B0602020104020603" pitchFamily="34" charset="0"/>
            </a:endParaRPr>
          </a:p>
          <a:p>
            <a:pPr algn="r" eaLnBrk="1" hangingPunct="1"/>
            <a:endParaRPr lang="en-US" altLang="en-US" sz="2500" b="1" dirty="0">
              <a:solidFill>
                <a:schemeClr val="bg1"/>
              </a:solidFill>
              <a:latin typeface="Tw Cen MT" panose="020B0602020104020603" pitchFamily="34" charset="0"/>
            </a:endParaRPr>
          </a:p>
          <a:p>
            <a:pPr algn="r" eaLnBrk="1" hangingPunct="1"/>
            <a:endParaRPr lang="en-US" altLang="en-US" sz="2500" b="1" dirty="0" smtClean="0">
              <a:solidFill>
                <a:schemeClr val="bg1"/>
              </a:solidFill>
              <a:latin typeface="Tw Cen MT" panose="020B0602020104020603" pitchFamily="34" charset="0"/>
            </a:endParaRPr>
          </a:p>
          <a:p>
            <a:pPr algn="r" eaLnBrk="1" hangingPunct="1"/>
            <a:r>
              <a:rPr lang="en-US" altLang="en-US" sz="2500" b="1" dirty="0" smtClean="0">
                <a:solidFill>
                  <a:schemeClr val="bg1"/>
                </a:solidFill>
                <a:latin typeface="Tw Cen MT" panose="020B0602020104020603" pitchFamily="34" charset="0"/>
              </a:rPr>
              <a:t>Email: </a:t>
            </a:r>
            <a:r>
              <a:rPr lang="en-US" altLang="en-US" sz="2500" b="1" dirty="0" smtClean="0">
                <a:solidFill>
                  <a:schemeClr val="bg1"/>
                </a:solidFill>
                <a:latin typeface="Tw Cen MT" panose="020B0602020104020603" pitchFamily="34" charset="0"/>
                <a:hlinkClick r:id="rId3"/>
              </a:rPr>
              <a:t>LPCEnglishTutor@gmail.com</a:t>
            </a:r>
            <a:endParaRPr lang="en-US" altLang="en-US" sz="2500" b="1" dirty="0" smtClean="0">
              <a:solidFill>
                <a:schemeClr val="bg1"/>
              </a:solidFill>
              <a:latin typeface="Tw Cen MT" panose="020B0602020104020603" pitchFamily="34" charset="0"/>
            </a:endParaRPr>
          </a:p>
          <a:p>
            <a:pPr algn="r" eaLnBrk="1" hangingPunct="1"/>
            <a:endParaRPr lang="en-US" altLang="en-US" sz="2500" dirty="0">
              <a:solidFill>
                <a:schemeClr val="bg1"/>
              </a:solidFill>
              <a:latin typeface="Tw Cen MT" panose="020B0602020104020603" pitchFamily="34" charset="0"/>
            </a:endParaRPr>
          </a:p>
        </p:txBody>
      </p:sp>
      <p:pic>
        <p:nvPicPr>
          <p:cNvPr id="6" name="Picture 5"/>
          <p:cNvPicPr>
            <a:picLocks noChangeAspect="1"/>
          </p:cNvPicPr>
          <p:nvPr/>
        </p:nvPicPr>
        <p:blipFill>
          <a:blip r:embed="rId4"/>
          <a:stretch>
            <a:fillRect/>
          </a:stretch>
        </p:blipFill>
        <p:spPr>
          <a:xfrm>
            <a:off x="3997569" y="3124200"/>
            <a:ext cx="4495800" cy="1657350"/>
          </a:xfrm>
          <a:prstGeom prst="rect">
            <a:avLst/>
          </a:prstGeom>
        </p:spPr>
      </p:pic>
    </p:spTree>
  </p:cSld>
  <p:clrMapOvr>
    <a:masterClrMapping/>
  </p:clrMapOvr>
  <p:transition spd="slow" advTm="7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27651" name="Picture 3" descr="LPC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391400" cy="938719"/>
          </a:xfrm>
          <a:prstGeom prst="rect">
            <a:avLst/>
          </a:prstGeom>
          <a:noFill/>
        </p:spPr>
        <p:txBody>
          <a:bodyPr wrap="square">
            <a:spAutoFit/>
          </a:bodyPr>
          <a:lstStyle/>
          <a:p>
            <a:pPr marL="0" marR="0" algn="ctr">
              <a:spcBef>
                <a:spcPts val="0"/>
              </a:spcBef>
              <a:spcAft>
                <a:spcPts val="0"/>
              </a:spcAft>
            </a:pPr>
            <a:r>
              <a:rPr lang="en-US" sz="5500" dirty="0">
                <a:solidFill>
                  <a:schemeClr val="bg1"/>
                </a:solidFill>
                <a:latin typeface="Earwig Factory" panose="02000400000000000000" pitchFamily="2" charset="0"/>
                <a:ea typeface="Calibri" panose="020F0502020204030204" pitchFamily="34" charset="0"/>
                <a:cs typeface="Times New Roman" panose="02020603050405020304" pitchFamily="18" charset="0"/>
              </a:rPr>
              <a:t>Break Out Sessio</a:t>
            </a:r>
            <a:r>
              <a:rPr lang="en-US" sz="5500" b="1" dirty="0">
                <a:solidFill>
                  <a:schemeClr val="bg1"/>
                </a:solidFill>
                <a:latin typeface="Earwig Factory" panose="02000400000000000000" pitchFamily="2" charset="0"/>
                <a:ea typeface="Calibri" panose="020F0502020204030204" pitchFamily="34" charset="0"/>
                <a:cs typeface="Times New Roman" panose="02020603050405020304" pitchFamily="18" charset="0"/>
              </a:rPr>
              <a:t>ns</a:t>
            </a:r>
            <a:endParaRPr lang="en-US" sz="5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653"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736986799"/>
              </p:ext>
            </p:extLst>
          </p:nvPr>
        </p:nvGraphicFramePr>
        <p:xfrm>
          <a:off x="254253" y="1369480"/>
          <a:ext cx="8661147" cy="4269319"/>
        </p:xfrm>
        <a:graphic>
          <a:graphicData uri="http://schemas.openxmlformats.org/drawingml/2006/table">
            <a:tbl>
              <a:tblPr>
                <a:tableStyleId>{21E4AEA4-8DFA-4A89-87EB-49C32662AFE0}</a:tableStyleId>
              </a:tblPr>
              <a:tblGrid>
                <a:gridCol w="4774947"/>
                <a:gridCol w="1676400"/>
                <a:gridCol w="2209800"/>
              </a:tblGrid>
              <a:tr h="754417">
                <a:tc>
                  <a:txBody>
                    <a:bodyPr/>
                    <a:lstStyle/>
                    <a:p>
                      <a:pPr algn="l" fontAlgn="b"/>
                      <a:r>
                        <a:rPr lang="en-US" sz="2200" b="1" u="sng" strike="noStrike" dirty="0">
                          <a:effectLst/>
                          <a:latin typeface="Calibri" panose="020F0502020204030204" pitchFamily="34" charset="0"/>
                        </a:rPr>
                        <a:t>Breakout Sessions: </a:t>
                      </a:r>
                      <a:endParaRPr lang="en-US" sz="22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200" b="1" u="sng" strike="noStrike" dirty="0">
                          <a:effectLst/>
                          <a:latin typeface="Calibri" panose="020F0502020204030204" pitchFamily="34" charset="0"/>
                        </a:rPr>
                        <a:t>Room:</a:t>
                      </a:r>
                      <a:endParaRPr lang="en-US" sz="2200" b="1"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200" b="1" i="0" u="sng" strike="noStrike" dirty="0" smtClean="0">
                          <a:solidFill>
                            <a:srgbClr val="000000"/>
                          </a:solidFill>
                          <a:effectLst/>
                          <a:latin typeface="Calibri" panose="020F0502020204030204" pitchFamily="34" charset="0"/>
                        </a:rPr>
                        <a:t>Discussion</a:t>
                      </a:r>
                      <a:r>
                        <a:rPr lang="en-US" sz="2200" b="1" i="0" u="sng" strike="noStrike" baseline="0" dirty="0" smtClean="0">
                          <a:solidFill>
                            <a:srgbClr val="000000"/>
                          </a:solidFill>
                          <a:effectLst/>
                          <a:latin typeface="Calibri" panose="020F0502020204030204" pitchFamily="34" charset="0"/>
                        </a:rPr>
                        <a:t> Leader:</a:t>
                      </a:r>
                      <a:endParaRPr lang="en-US" sz="2200" b="1" i="0" u="sng" strike="noStrike" dirty="0">
                        <a:solidFill>
                          <a:srgbClr val="000000"/>
                        </a:solidFill>
                        <a:effectLst/>
                        <a:latin typeface="Calibri" panose="020F0502020204030204" pitchFamily="34" charset="0"/>
                      </a:endParaRPr>
                    </a:p>
                  </a:txBody>
                  <a:tcPr marL="9525" marR="9525" marT="9525" marB="0" anchor="b"/>
                </a:tc>
              </a:tr>
              <a:tr h="1003033">
                <a:tc>
                  <a:txBody>
                    <a:bodyPr/>
                    <a:lstStyle/>
                    <a:p>
                      <a:pPr algn="l" fontAlgn="b"/>
                      <a:r>
                        <a:rPr lang="en-US" sz="2000" b="1" dirty="0" smtClean="0">
                          <a:latin typeface="Calibri" panose="020F0502020204030204" pitchFamily="34" charset="0"/>
                        </a:rPr>
                        <a:t>Program Review &amp; </a:t>
                      </a:r>
                      <a:br>
                        <a:rPr lang="en-US" sz="2000" b="1" dirty="0" smtClean="0">
                          <a:latin typeface="Calibri" panose="020F0502020204030204" pitchFamily="34" charset="0"/>
                        </a:rPr>
                      </a:br>
                      <a:r>
                        <a:rPr lang="en-US" sz="2000" b="1" dirty="0" smtClean="0">
                          <a:latin typeface="Calibri" panose="020F0502020204030204" pitchFamily="34" charset="0"/>
                        </a:rPr>
                        <a:t>Program Level Student Learning Outcomes</a:t>
                      </a:r>
                      <a:endParaRPr lang="en-US" sz="2000" b="1" dirty="0">
                        <a:latin typeface="Calibri" panose="020F0502020204030204" pitchFamily="34" charset="0"/>
                      </a:endParaRPr>
                    </a:p>
                  </a:txBody>
                  <a:tcPr marL="9525" marR="9525" marT="9525" marB="0" anchor="ctr">
                    <a:solidFill>
                      <a:schemeClr val="tx1"/>
                    </a:solidFill>
                  </a:tcPr>
                </a:tc>
                <a:tc>
                  <a:txBody>
                    <a:bodyPr/>
                    <a:lstStyle/>
                    <a:p>
                      <a:pPr algn="ctr" fontAlgn="b"/>
                      <a:r>
                        <a:rPr lang="en-US" sz="2000" b="1" dirty="0" smtClean="0">
                          <a:latin typeface="Calibri" panose="020F0502020204030204" pitchFamily="34" charset="0"/>
                        </a:rPr>
                        <a:t>2410 &amp; 2412</a:t>
                      </a:r>
                      <a:endParaRPr lang="en-US" sz="2000" b="1" dirty="0">
                        <a:latin typeface="Calibri" panose="020F0502020204030204" pitchFamily="34" charset="0"/>
                      </a:endParaRPr>
                    </a:p>
                  </a:txBody>
                  <a:tcPr marL="9525" marR="9525" marT="9525" marB="0" anchor="ctr">
                    <a:solidFill>
                      <a:schemeClr val="tx1"/>
                    </a:solidFill>
                  </a:tcPr>
                </a:tc>
                <a:tc>
                  <a:txBody>
                    <a:bodyPr/>
                    <a:lstStyle/>
                    <a:p>
                      <a:pPr algn="l" fontAlgn="b"/>
                      <a:r>
                        <a:rPr lang="en-US" sz="2000" b="1" dirty="0" smtClean="0">
                          <a:latin typeface="Calibri" panose="020F0502020204030204" pitchFamily="34" charset="0"/>
                        </a:rPr>
                        <a:t>Dr. Karin </a:t>
                      </a:r>
                      <a:r>
                        <a:rPr lang="en-US" sz="2000" b="1" dirty="0" err="1" smtClean="0">
                          <a:latin typeface="Calibri" panose="020F0502020204030204" pitchFamily="34" charset="0"/>
                        </a:rPr>
                        <a:t>Spirn</a:t>
                      </a:r>
                      <a:r>
                        <a:rPr lang="en-US" sz="2000" b="1" dirty="0" smtClean="0">
                          <a:latin typeface="Calibri" panose="020F0502020204030204" pitchFamily="34" charset="0"/>
                        </a:rPr>
                        <a:t> &amp; </a:t>
                      </a:r>
                      <a:br>
                        <a:rPr lang="en-US" sz="2000" b="1" dirty="0" smtClean="0">
                          <a:latin typeface="Calibri" panose="020F0502020204030204" pitchFamily="34" charset="0"/>
                        </a:rPr>
                      </a:br>
                      <a:r>
                        <a:rPr lang="en-US" sz="2000" b="1" dirty="0" smtClean="0">
                          <a:latin typeface="Calibri" panose="020F0502020204030204" pitchFamily="34" charset="0"/>
                        </a:rPr>
                        <a:t>Dr. Tina </a:t>
                      </a:r>
                      <a:r>
                        <a:rPr lang="en-US" sz="2000" b="1" dirty="0" err="1" smtClean="0">
                          <a:latin typeface="Calibri" panose="020F0502020204030204" pitchFamily="34" charset="0"/>
                        </a:rPr>
                        <a:t>Inzerilla</a:t>
                      </a:r>
                      <a:endParaRPr lang="en-US" sz="2000" b="1" dirty="0">
                        <a:latin typeface="Calibri" panose="020F0502020204030204" pitchFamily="34" charset="0"/>
                      </a:endParaRPr>
                    </a:p>
                  </a:txBody>
                  <a:tcPr marL="9525" marR="9525" marT="9525" marB="0" anchor="ctr">
                    <a:solidFill>
                      <a:schemeClr val="tx1"/>
                    </a:solidFill>
                  </a:tcPr>
                </a:tc>
              </a:tr>
              <a:tr h="1508836">
                <a:tc>
                  <a:txBody>
                    <a:bodyPr/>
                    <a:lstStyle/>
                    <a:p>
                      <a:pPr algn="l" fontAlgn="b"/>
                      <a:r>
                        <a:rPr lang="en-US" sz="2000" b="1" u="none" strike="noStrike" dirty="0" smtClean="0">
                          <a:effectLst/>
                          <a:latin typeface="Calibri" panose="020F0502020204030204" pitchFamily="34" charset="0"/>
                        </a:rPr>
                        <a:t>Accreditation Update</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i="0" u="none" strike="noStrike" dirty="0" smtClean="0">
                          <a:solidFill>
                            <a:schemeClr val="dk1"/>
                          </a:solidFill>
                          <a:effectLst/>
                          <a:latin typeface="Calibri" panose="020F0502020204030204" pitchFamily="34" charset="0"/>
                        </a:rPr>
                        <a:t>2420</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1" u="none" strike="noStrike" dirty="0" smtClean="0">
                          <a:effectLst/>
                          <a:latin typeface="Calibri" panose="020F0502020204030204" pitchFamily="34" charset="0"/>
                        </a:rPr>
                        <a:t>Elena</a:t>
                      </a:r>
                      <a:r>
                        <a:rPr lang="en-US" sz="2000" b="1" u="none" strike="noStrike" baseline="0" dirty="0" smtClean="0">
                          <a:effectLst/>
                          <a:latin typeface="Calibri" panose="020F0502020204030204" pitchFamily="34" charset="0"/>
                        </a:rPr>
                        <a:t> Cole</a:t>
                      </a:r>
                      <a:endParaRPr lang="en-US" sz="2000" b="1" i="0" u="none" strike="noStrike" dirty="0" smtClean="0">
                        <a:solidFill>
                          <a:srgbClr val="000000"/>
                        </a:solidFill>
                        <a:effectLst/>
                        <a:latin typeface="Calibri" panose="020F0502020204030204" pitchFamily="34" charset="0"/>
                      </a:endParaRPr>
                    </a:p>
                  </a:txBody>
                  <a:tcPr marL="9525" marR="9525" marT="9525" marB="0" anchor="ctr"/>
                </a:tc>
              </a:tr>
              <a:tr h="1003033">
                <a:tc>
                  <a:txBody>
                    <a:bodyPr/>
                    <a:lstStyle/>
                    <a:p>
                      <a:pPr algn="l" fontAlgn="b"/>
                      <a:r>
                        <a:rPr lang="en-US" sz="2000" b="1" u="none" strike="noStrike" dirty="0" smtClean="0">
                          <a:effectLst/>
                          <a:latin typeface="Calibri" panose="020F0502020204030204" pitchFamily="34" charset="0"/>
                        </a:rPr>
                        <a:t>Equity Plan </a:t>
                      </a:r>
                      <a:endParaRPr lang="en-US" sz="2000" b="1"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ctr" fontAlgn="b"/>
                      <a:r>
                        <a:rPr lang="en-US" sz="2000" b="1" u="none" strike="noStrike" smtClean="0">
                          <a:effectLst/>
                          <a:latin typeface="Calibri" panose="020F0502020204030204" pitchFamily="34" charset="0"/>
                        </a:rPr>
                        <a:t>2490</a:t>
                      </a:r>
                      <a:endParaRPr lang="en-US" sz="2000" b="1"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c>
                  <a:txBody>
                    <a:bodyPr/>
                    <a:lstStyle/>
                    <a:p>
                      <a:pPr algn="l" fontAlgn="b"/>
                      <a:r>
                        <a:rPr lang="en-US" sz="2000" b="1" u="none" strike="noStrike" dirty="0" smtClean="0">
                          <a:effectLst/>
                          <a:latin typeface="Calibri" panose="020F0502020204030204" pitchFamily="34" charset="0"/>
                        </a:rPr>
                        <a:t>Michelle Zapata &amp; </a:t>
                      </a:r>
                    </a:p>
                    <a:p>
                      <a:pPr algn="l" fontAlgn="b"/>
                      <a:r>
                        <a:rPr lang="en-US" sz="2000" b="1" i="0" u="none" strike="noStrike" dirty="0" smtClean="0">
                          <a:solidFill>
                            <a:srgbClr val="000000"/>
                          </a:solidFill>
                          <a:effectLst/>
                          <a:latin typeface="Calibri" panose="020F0502020204030204" pitchFamily="34" charset="0"/>
                        </a:rPr>
                        <a:t>Jill Oliveira</a:t>
                      </a:r>
                      <a:endParaRPr lang="en-US" sz="2000" b="1" i="0" u="none" strike="noStrike" dirty="0">
                        <a:solidFill>
                          <a:srgbClr val="000000"/>
                        </a:solidFill>
                        <a:effectLst/>
                        <a:latin typeface="Calibri" panose="020F0502020204030204" pitchFamily="34" charset="0"/>
                      </a:endParaRPr>
                    </a:p>
                  </a:txBody>
                  <a:tcPr marL="9525" marR="9525" marT="9525" marB="0" anchor="ctr">
                    <a:solidFill>
                      <a:schemeClr val="tx1"/>
                    </a:solidFill>
                  </a:tcPr>
                </a:tc>
              </a:tr>
            </a:tbl>
          </a:graphicData>
        </a:graphic>
      </p:graphicFrame>
    </p:spTree>
    <p:extLst>
      <p:ext uri="{BB962C8B-B14F-4D97-AF65-F5344CB8AC3E}">
        <p14:creationId xmlns:p14="http://schemas.microsoft.com/office/powerpoint/2010/main" val="1482040854"/>
      </p:ext>
    </p:extLst>
  </p:cSld>
  <p:clrMapOvr>
    <a:masterClrMapping/>
  </p:clrMapOvr>
  <mc:AlternateContent xmlns:mc="http://schemas.openxmlformats.org/markup-compatibility/2006" xmlns:p14="http://schemas.microsoft.com/office/powerpoint/2010/main">
    <mc:Choice Requires="p14">
      <p:transition spd="slow" advTm="7000">
        <p14:flash/>
      </p:transition>
    </mc:Choice>
    <mc:Fallback xmlns="">
      <p:transition spd="slow" advTm="7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27651"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391400" cy="938719"/>
          </a:xfrm>
          <a:prstGeom prst="rect">
            <a:avLst/>
          </a:prstGeom>
          <a:noFill/>
        </p:spPr>
        <p:txBody>
          <a:bodyPr wrap="square">
            <a:spAutoFit/>
          </a:bodyPr>
          <a:lstStyle/>
          <a:p>
            <a:pPr marL="0" marR="0" algn="ctr">
              <a:spcBef>
                <a:spcPts val="0"/>
              </a:spcBef>
              <a:spcAft>
                <a:spcPts val="0"/>
              </a:spcAft>
            </a:pPr>
            <a:r>
              <a:rPr lang="en-US" sz="5500" dirty="0">
                <a:solidFill>
                  <a:schemeClr val="bg1"/>
                </a:solidFill>
                <a:latin typeface="Earwig Factory" panose="02000400000000000000" pitchFamily="2" charset="0"/>
                <a:ea typeface="Calibri" panose="020F0502020204030204" pitchFamily="34" charset="0"/>
                <a:cs typeface="Times New Roman" panose="02020603050405020304" pitchFamily="18" charset="0"/>
              </a:rPr>
              <a:t>Break Out Sessio</a:t>
            </a:r>
            <a:r>
              <a:rPr lang="en-US" sz="5500" b="1" dirty="0">
                <a:solidFill>
                  <a:schemeClr val="bg1"/>
                </a:solidFill>
                <a:latin typeface="Earwig Factory" panose="02000400000000000000" pitchFamily="2" charset="0"/>
                <a:ea typeface="Calibri" panose="020F0502020204030204" pitchFamily="34" charset="0"/>
                <a:cs typeface="Times New Roman" panose="02020603050405020304" pitchFamily="18" charset="0"/>
              </a:rPr>
              <a:t>ns</a:t>
            </a:r>
            <a:endParaRPr lang="en-US" sz="5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653"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3"/>
          <p:cNvSpPr/>
          <p:nvPr/>
        </p:nvSpPr>
        <p:spPr>
          <a:xfrm>
            <a:off x="457200" y="1615689"/>
            <a:ext cx="8153400" cy="3477875"/>
          </a:xfrm>
          <a:prstGeom prst="rect">
            <a:avLst/>
          </a:prstGeom>
        </p:spPr>
        <p:txBody>
          <a:bodyPr wrap="square">
            <a:spAutoFit/>
          </a:bodyPr>
          <a:lstStyle/>
          <a:p>
            <a:pPr lvl="0">
              <a:spcBef>
                <a:spcPts val="0"/>
              </a:spcBef>
              <a:spcAft>
                <a:spcPts val="0"/>
              </a:spcAft>
            </a:pPr>
            <a:r>
              <a:rPr lang="en-US" sz="2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Program Review and Program Level Student Learning Outcomes </a:t>
            </a:r>
            <a:endParaRPr lang="en-US" sz="22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pPr>
            <a:r>
              <a:rPr lang="en-US"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2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 </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Dr. Karin </a:t>
            </a:r>
            <a:r>
              <a:rPr lang="en-US" sz="2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Spirn</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Dr. Tina </a:t>
            </a:r>
            <a:r>
              <a:rPr lang="en-US" sz="2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Inzerilla</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lvl="0">
              <a:spcBef>
                <a:spcPts val="0"/>
              </a:spcBef>
              <a:spcAft>
                <a:spcPts val="0"/>
              </a:spcAft>
            </a:pPr>
            <a:endPar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pP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All </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instructional and non-instructional programs are invited to attend a breakout session in which we will continue working on the program update forms.  There have been major changes to the forms, in particular to the SLO sections.  This is your chance to continue to work on your planning for fall</a:t>
            </a:r>
            <a:r>
              <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457200">
              <a:spcBef>
                <a:spcPts val="0"/>
              </a:spcBef>
              <a:spcAft>
                <a:spcPts val="0"/>
              </a:spcAft>
            </a:pPr>
            <a:endPar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spcAft>
                <a:spcPts val="0"/>
              </a:spcAft>
            </a:pPr>
            <a:endParaRPr lang="en-US" sz="2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4191000" y="4525682"/>
            <a:ext cx="4648200" cy="1200329"/>
          </a:xfrm>
          <a:prstGeom prst="rect">
            <a:avLst/>
          </a:prstGeom>
          <a:noFill/>
        </p:spPr>
        <p:txBody>
          <a:bodyPr wrap="square" rtlCol="0">
            <a:spAutoFit/>
          </a:bodyPr>
          <a:lstStyle/>
          <a:p>
            <a:pPr marL="457200" lvl="0">
              <a:spcBef>
                <a:spcPts val="0"/>
              </a:spcBef>
              <a:spcAft>
                <a:spcPts val="0"/>
              </a:spcAft>
            </a:pPr>
            <a:r>
              <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Rooms: </a:t>
            </a:r>
          </a:p>
          <a:p>
            <a:pPr marL="457200" lvl="0">
              <a:spcBef>
                <a:spcPts val="0"/>
              </a:spcBef>
              <a:spcAft>
                <a:spcPts val="0"/>
              </a:spcAft>
            </a:pPr>
            <a:r>
              <a:rPr lang="en-US"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2410 Teaching Learning </a:t>
            </a:r>
            <a:r>
              <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Center </a:t>
            </a:r>
          </a:p>
          <a:p>
            <a:pPr marL="457200" lvl="0">
              <a:spcBef>
                <a:spcPts val="0"/>
              </a:spcBef>
              <a:spcAft>
                <a:spcPts val="0"/>
              </a:spcAft>
            </a:pPr>
            <a:r>
              <a:rPr lang="en-US"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2412 Computer </a:t>
            </a:r>
            <a:r>
              <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Classroom </a:t>
            </a:r>
            <a:r>
              <a:rPr lang="en-US"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endPar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860808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27651"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391400" cy="938719"/>
          </a:xfrm>
          <a:prstGeom prst="rect">
            <a:avLst/>
          </a:prstGeom>
          <a:noFill/>
        </p:spPr>
        <p:txBody>
          <a:bodyPr wrap="square">
            <a:spAutoFit/>
          </a:bodyPr>
          <a:lstStyle/>
          <a:p>
            <a:pPr marL="0" marR="0" algn="ctr">
              <a:spcBef>
                <a:spcPts val="0"/>
              </a:spcBef>
              <a:spcAft>
                <a:spcPts val="0"/>
              </a:spcAft>
            </a:pPr>
            <a:r>
              <a:rPr lang="en-US" sz="5500" dirty="0">
                <a:solidFill>
                  <a:schemeClr val="bg1"/>
                </a:solidFill>
                <a:latin typeface="Earwig Factory" panose="02000400000000000000" pitchFamily="2" charset="0"/>
                <a:ea typeface="Calibri" panose="020F0502020204030204" pitchFamily="34" charset="0"/>
                <a:cs typeface="Times New Roman" panose="02020603050405020304" pitchFamily="18" charset="0"/>
              </a:rPr>
              <a:t>Break Out Sessio</a:t>
            </a:r>
            <a:r>
              <a:rPr lang="en-US" sz="5500" b="1" dirty="0">
                <a:solidFill>
                  <a:schemeClr val="bg1"/>
                </a:solidFill>
                <a:latin typeface="Earwig Factory" panose="02000400000000000000" pitchFamily="2" charset="0"/>
                <a:ea typeface="Calibri" panose="020F0502020204030204" pitchFamily="34" charset="0"/>
                <a:cs typeface="Times New Roman" panose="02020603050405020304" pitchFamily="18" charset="0"/>
              </a:rPr>
              <a:t>ns</a:t>
            </a:r>
            <a:endParaRPr lang="en-US" sz="5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653"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3"/>
          <p:cNvSpPr/>
          <p:nvPr/>
        </p:nvSpPr>
        <p:spPr>
          <a:xfrm>
            <a:off x="457200" y="1600200"/>
            <a:ext cx="8153400" cy="3877985"/>
          </a:xfrm>
          <a:prstGeom prst="rect">
            <a:avLst/>
          </a:prstGeom>
        </p:spPr>
        <p:txBody>
          <a:bodyPr wrap="square">
            <a:spAutoFit/>
          </a:bodyPr>
          <a:lstStyle/>
          <a:p>
            <a:pPr lvl="0"/>
            <a:r>
              <a:rPr lang="en-US" sz="2200" b="1" dirty="0" smtClean="0">
                <a:solidFill>
                  <a:schemeClr val="accent2"/>
                </a:solidFill>
                <a:latin typeface="Calibri" panose="020F0502020204030204" pitchFamily="34" charset="0"/>
              </a:rPr>
              <a:t>Accreditation Update </a:t>
            </a:r>
            <a:r>
              <a:rPr lang="en-US" sz="2200" dirty="0" smtClean="0">
                <a:solidFill>
                  <a:schemeClr val="bg1"/>
                </a:solidFill>
                <a:latin typeface="Calibri" panose="020F0502020204030204" pitchFamily="34" charset="0"/>
              </a:rPr>
              <a:t>– Elena Cole</a:t>
            </a:r>
            <a:endParaRPr lang="en-US" sz="2200" dirty="0">
              <a:solidFill>
                <a:schemeClr val="bg1"/>
              </a:solidFill>
              <a:latin typeface="Calibri" panose="020F0502020204030204" pitchFamily="34" charset="0"/>
            </a:endParaRPr>
          </a:p>
          <a:p>
            <a:r>
              <a:rPr lang="en-US" sz="2200" b="1" dirty="0">
                <a:solidFill>
                  <a:schemeClr val="accent2"/>
                </a:solidFill>
                <a:latin typeface="Calibri" panose="020F0502020204030204" pitchFamily="34" charset="0"/>
              </a:rPr>
              <a:t>Room: 2420</a:t>
            </a:r>
            <a:endParaRPr lang="en-US" sz="2200" dirty="0">
              <a:solidFill>
                <a:schemeClr val="accent2"/>
              </a:solidFill>
              <a:latin typeface="Calibri" panose="020F0502020204030204" pitchFamily="34" charset="0"/>
            </a:endParaRPr>
          </a:p>
          <a:p>
            <a:r>
              <a:rPr lang="en-US" sz="2200" b="1" dirty="0">
                <a:solidFill>
                  <a:schemeClr val="bg1"/>
                </a:solidFill>
                <a:latin typeface="Calibri" panose="020F0502020204030204" pitchFamily="34" charset="0"/>
              </a:rPr>
              <a:t> </a:t>
            </a:r>
            <a:endParaRPr lang="en-US" sz="2200" dirty="0">
              <a:solidFill>
                <a:schemeClr val="bg1"/>
              </a:solidFill>
              <a:latin typeface="Calibri" panose="020F0502020204030204" pitchFamily="34" charset="0"/>
            </a:endParaRPr>
          </a:p>
          <a:p>
            <a:r>
              <a:rPr lang="en-US" sz="2000" dirty="0">
                <a:solidFill>
                  <a:schemeClr val="bg1"/>
                </a:solidFill>
              </a:rPr>
              <a:t>This session will provide Accreditation Teams with a chance to report</a:t>
            </a:r>
          </a:p>
          <a:p>
            <a:r>
              <a:rPr lang="en-US" sz="2000" dirty="0">
                <a:solidFill>
                  <a:schemeClr val="bg1"/>
                </a:solidFill>
              </a:rPr>
              <a:t>on their progress as they are working on their part of the Self‐</a:t>
            </a:r>
          </a:p>
          <a:p>
            <a:r>
              <a:rPr lang="en-US" sz="2000" dirty="0">
                <a:solidFill>
                  <a:schemeClr val="bg1"/>
                </a:solidFill>
              </a:rPr>
              <a:t>Evaluation Report, describing problems and asking questions that</a:t>
            </a:r>
          </a:p>
          <a:p>
            <a:r>
              <a:rPr lang="en-US" sz="2000" dirty="0">
                <a:solidFill>
                  <a:schemeClr val="bg1"/>
                </a:solidFill>
              </a:rPr>
              <a:t>have arisen. Information regarding the Recommendations from the</a:t>
            </a:r>
          </a:p>
          <a:p>
            <a:r>
              <a:rPr lang="en-US" sz="2000" dirty="0">
                <a:solidFill>
                  <a:schemeClr val="bg1"/>
                </a:solidFill>
              </a:rPr>
              <a:t>last report, Eligibility Requirements, and consistent approaches to</a:t>
            </a:r>
          </a:p>
          <a:p>
            <a:r>
              <a:rPr lang="en-US" sz="2000" dirty="0">
                <a:solidFill>
                  <a:schemeClr val="bg1"/>
                </a:solidFill>
              </a:rPr>
              <a:t>citing evidence will also be addressed. Staff and faculty from across</a:t>
            </a:r>
          </a:p>
          <a:p>
            <a:r>
              <a:rPr lang="en-US" sz="2000" dirty="0">
                <a:solidFill>
                  <a:schemeClr val="bg1"/>
                </a:solidFill>
              </a:rPr>
              <a:t>the campus who are contributing to the Self‐Evaluation Report or who</a:t>
            </a:r>
          </a:p>
          <a:p>
            <a:r>
              <a:rPr lang="en-US" sz="2000" dirty="0">
                <a:solidFill>
                  <a:schemeClr val="bg1"/>
                </a:solidFill>
              </a:rPr>
              <a:t>are interested in learning more about LPC's current work on</a:t>
            </a:r>
          </a:p>
          <a:p>
            <a:r>
              <a:rPr lang="en-US" sz="2000" dirty="0">
                <a:solidFill>
                  <a:schemeClr val="bg1"/>
                </a:solidFill>
              </a:rPr>
              <a:t>Accreditation are encouraged to </a:t>
            </a:r>
            <a:r>
              <a:rPr lang="en-US" sz="2000" dirty="0" smtClean="0">
                <a:solidFill>
                  <a:schemeClr val="bg1"/>
                </a:solidFill>
              </a:rPr>
              <a:t>attend.</a:t>
            </a:r>
            <a:endParaRPr lang="en-US"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4520863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27651"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391400" cy="938719"/>
          </a:xfrm>
          <a:prstGeom prst="rect">
            <a:avLst/>
          </a:prstGeom>
          <a:noFill/>
        </p:spPr>
        <p:txBody>
          <a:bodyPr wrap="square">
            <a:spAutoFit/>
          </a:bodyPr>
          <a:lstStyle/>
          <a:p>
            <a:pPr marL="0" marR="0" algn="ctr">
              <a:spcBef>
                <a:spcPts val="0"/>
              </a:spcBef>
              <a:spcAft>
                <a:spcPts val="0"/>
              </a:spcAft>
            </a:pPr>
            <a:r>
              <a:rPr lang="en-US" sz="5500" dirty="0">
                <a:solidFill>
                  <a:schemeClr val="bg1"/>
                </a:solidFill>
                <a:latin typeface="Earwig Factory" panose="02000400000000000000" pitchFamily="2" charset="0"/>
                <a:ea typeface="Calibri" panose="020F0502020204030204" pitchFamily="34" charset="0"/>
                <a:cs typeface="Times New Roman" panose="02020603050405020304" pitchFamily="18" charset="0"/>
              </a:rPr>
              <a:t>Break Out Sessio</a:t>
            </a:r>
            <a:r>
              <a:rPr lang="en-US" sz="5500" b="1" dirty="0">
                <a:solidFill>
                  <a:schemeClr val="bg1"/>
                </a:solidFill>
                <a:latin typeface="Earwig Factory" panose="02000400000000000000" pitchFamily="2" charset="0"/>
                <a:ea typeface="Calibri" panose="020F0502020204030204" pitchFamily="34" charset="0"/>
                <a:cs typeface="Times New Roman" panose="02020603050405020304" pitchFamily="18" charset="0"/>
              </a:rPr>
              <a:t>ns</a:t>
            </a:r>
            <a:endParaRPr lang="en-US" sz="5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653"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3"/>
          <p:cNvSpPr/>
          <p:nvPr/>
        </p:nvSpPr>
        <p:spPr>
          <a:xfrm>
            <a:off x="457200" y="1431866"/>
            <a:ext cx="8153400" cy="3816429"/>
          </a:xfrm>
          <a:prstGeom prst="rect">
            <a:avLst/>
          </a:prstGeom>
        </p:spPr>
        <p:txBody>
          <a:bodyPr wrap="square">
            <a:spAutoFit/>
          </a:bodyPr>
          <a:lstStyle/>
          <a:p>
            <a:pPr lvl="0" algn="ctr"/>
            <a:r>
              <a:rPr lang="en-US" sz="2200" b="1" dirty="0">
                <a:solidFill>
                  <a:schemeClr val="accent2"/>
                </a:solidFill>
                <a:latin typeface="Calibri" panose="020F0502020204030204" pitchFamily="34" charset="0"/>
              </a:rPr>
              <a:t>Equity Plan </a:t>
            </a:r>
            <a:r>
              <a:rPr lang="en-US" sz="2200" dirty="0">
                <a:solidFill>
                  <a:schemeClr val="accent2"/>
                </a:solidFill>
                <a:latin typeface="Calibri" panose="020F0502020204030204" pitchFamily="34" charset="0"/>
              </a:rPr>
              <a:t> </a:t>
            </a:r>
            <a:r>
              <a:rPr lang="en-US" sz="2200" dirty="0" smtClean="0">
                <a:solidFill>
                  <a:schemeClr val="bg1"/>
                </a:solidFill>
                <a:latin typeface="Calibri" panose="020F0502020204030204" pitchFamily="34" charset="0"/>
              </a:rPr>
              <a:t>- Michelle Zapata &amp; Jill Oliveira</a:t>
            </a:r>
          </a:p>
          <a:p>
            <a:pPr lvl="0" algn="ctr"/>
            <a:r>
              <a:rPr lang="en-US" sz="2200" dirty="0">
                <a:solidFill>
                  <a:schemeClr val="bg1"/>
                </a:solidFill>
                <a:latin typeface="Calibri" panose="020F0502020204030204" pitchFamily="34" charset="0"/>
              </a:rPr>
              <a:t>	</a:t>
            </a:r>
            <a:r>
              <a:rPr lang="en-US" sz="2200" dirty="0" smtClean="0">
                <a:solidFill>
                  <a:schemeClr val="bg1"/>
                </a:solidFill>
                <a:latin typeface="Calibri" panose="020F0502020204030204" pitchFamily="34" charset="0"/>
              </a:rPr>
              <a:t>	     </a:t>
            </a:r>
            <a:r>
              <a:rPr lang="en-US" sz="2200" b="1" dirty="0" smtClean="0">
                <a:solidFill>
                  <a:schemeClr val="accent2"/>
                </a:solidFill>
                <a:latin typeface="Calibri" panose="020F0502020204030204" pitchFamily="34" charset="0"/>
              </a:rPr>
              <a:t>	</a:t>
            </a:r>
            <a:endParaRPr lang="en-US" sz="2200" b="1" dirty="0">
              <a:solidFill>
                <a:schemeClr val="accent2"/>
              </a:solidFill>
              <a:latin typeface="Calibri" panose="020F0502020204030204" pitchFamily="34" charset="0"/>
            </a:endParaRPr>
          </a:p>
          <a:p>
            <a:pPr algn="ctr"/>
            <a:r>
              <a:rPr lang="en-US" sz="2200" b="1" dirty="0" smtClean="0">
                <a:solidFill>
                  <a:schemeClr val="accent2"/>
                </a:solidFill>
                <a:latin typeface="Calibri" panose="020F0502020204030204" pitchFamily="34" charset="0"/>
              </a:rPr>
              <a:t>Room</a:t>
            </a:r>
            <a:r>
              <a:rPr lang="en-US" sz="2200" b="1" dirty="0">
                <a:solidFill>
                  <a:schemeClr val="accent2"/>
                </a:solidFill>
                <a:latin typeface="Calibri" panose="020F0502020204030204" pitchFamily="34" charset="0"/>
              </a:rPr>
              <a:t>: </a:t>
            </a:r>
            <a:r>
              <a:rPr lang="en-US" sz="2200" b="1" dirty="0" smtClean="0">
                <a:solidFill>
                  <a:schemeClr val="accent2"/>
                </a:solidFill>
                <a:latin typeface="Calibri" panose="020F0502020204030204" pitchFamily="34" charset="0"/>
              </a:rPr>
              <a:t>2490</a:t>
            </a:r>
            <a:endParaRPr lang="en-US" sz="2200" dirty="0">
              <a:solidFill>
                <a:schemeClr val="accent2"/>
              </a:solidFill>
              <a:latin typeface="Calibri" panose="020F0502020204030204" pitchFamily="34" charset="0"/>
            </a:endParaRPr>
          </a:p>
          <a:p>
            <a:r>
              <a:rPr lang="en-US" sz="2200" b="1" dirty="0">
                <a:solidFill>
                  <a:schemeClr val="bg1"/>
                </a:solidFill>
                <a:latin typeface="Calibri" panose="020F0502020204030204" pitchFamily="34" charset="0"/>
              </a:rPr>
              <a:t> </a:t>
            </a:r>
            <a:endParaRPr lang="en-US" sz="2200" dirty="0">
              <a:solidFill>
                <a:schemeClr val="bg1"/>
              </a:solidFill>
              <a:latin typeface="Calibri" panose="020F0502020204030204" pitchFamily="34" charset="0"/>
            </a:endParaRPr>
          </a:p>
          <a:p>
            <a:r>
              <a:rPr lang="en-US" sz="2200" dirty="0">
                <a:solidFill>
                  <a:schemeClr val="bg1"/>
                </a:solidFill>
                <a:latin typeface="Calibri" panose="020F0502020204030204" pitchFamily="34" charset="0"/>
              </a:rPr>
              <a:t>Las Positas College is enriched by the diversity of all its students. The Governor has proposed additional funding to address underperforming student populations. This November, every California Community College is required to submit a Student Equity Plan that addresses student access and success.  At this session, you will learn how our college is approaching the Student Equity Plan and participants will have an opportunity to shape our plan. </a:t>
            </a:r>
          </a:p>
        </p:txBody>
      </p:sp>
    </p:spTree>
    <p:extLst>
      <p:ext uri="{BB962C8B-B14F-4D97-AF65-F5344CB8AC3E}">
        <p14:creationId xmlns:p14="http://schemas.microsoft.com/office/powerpoint/2010/main" val="935115359"/>
      </p:ext>
    </p:extLst>
  </p:cSld>
  <p:clrMapOvr>
    <a:masterClrMapping/>
  </p:clrMapOvr>
  <mc:AlternateContent xmlns:mc="http://schemas.openxmlformats.org/markup-compatibility/2006" xmlns:p14="http://schemas.microsoft.com/office/powerpoint/2010/main">
    <mc:Choice Requires="p14">
      <p:transition spd="slow" p14:dur="1500" advTm="7000">
        <p:split orient="vert"/>
      </p:transition>
    </mc:Choice>
    <mc:Fallback xmlns="">
      <p:transition spd="slow" advTm="7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5363"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15365"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F54606-7C22-4048-ABC5-5AAC4D8A3FDC}" type="slidenum">
              <a:rPr lang="en-US" altLang="en-US" smtClean="0">
                <a:solidFill>
                  <a:schemeClr val="tx2"/>
                </a:solidFill>
                <a:latin typeface="Tw Cen MT" panose="020B0602020104020603" pitchFamily="34" charset="0"/>
              </a:rPr>
              <a:pPr/>
              <a:t>3</a:t>
            </a:fld>
            <a:endParaRPr lang="en-US" altLang="en-US" smtClean="0">
              <a:solidFill>
                <a:schemeClr val="tx2"/>
              </a:solidFill>
              <a:latin typeface="Tw Cen MT" panose="020B0602020104020603" pitchFamily="34" charset="0"/>
            </a:endParaRPr>
          </a:p>
        </p:txBody>
      </p:sp>
      <p:sp>
        <p:nvSpPr>
          <p:cNvPr id="15368" name="TextBox 10"/>
          <p:cNvSpPr txBox="1">
            <a:spLocks noChangeArrowheads="1"/>
          </p:cNvSpPr>
          <p:nvPr/>
        </p:nvSpPr>
        <p:spPr bwMode="auto">
          <a:xfrm>
            <a:off x="533400" y="1380025"/>
            <a:ext cx="8181242"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b="1" dirty="0" smtClean="0">
                <a:solidFill>
                  <a:schemeClr val="accent2"/>
                </a:solidFill>
                <a:latin typeface="Tw Cen MT" panose="020B0602020104020603" pitchFamily="34" charset="0"/>
              </a:rPr>
              <a:t>The LPC Children’s Theater class presents…</a:t>
            </a:r>
            <a:endParaRPr lang="en-US" altLang="en-US" sz="2500" b="1" dirty="0">
              <a:solidFill>
                <a:schemeClr val="accent2"/>
              </a:solidFill>
              <a:latin typeface="Tw Cen MT" panose="020B0602020104020603" pitchFamily="34" charset="0"/>
            </a:endParaRPr>
          </a:p>
          <a:p>
            <a:pPr eaLnBrk="1" hangingPunct="1"/>
            <a:endParaRPr lang="en-US" altLang="en-US" sz="2500" dirty="0" smtClean="0">
              <a:solidFill>
                <a:schemeClr val="bg1"/>
              </a:solidFill>
              <a:latin typeface="Tw Cen MT" panose="020B0602020104020603" pitchFamily="34" charset="0"/>
            </a:endParaRPr>
          </a:p>
          <a:p>
            <a:pPr algn="ctr" eaLnBrk="1" hangingPunct="1"/>
            <a:r>
              <a:rPr lang="en-US" altLang="en-US" sz="2500" b="1" dirty="0" smtClean="0">
                <a:solidFill>
                  <a:schemeClr val="bg1"/>
                </a:solidFill>
                <a:latin typeface="Tw Cen MT" panose="020B0602020104020603" pitchFamily="34" charset="0"/>
              </a:rPr>
              <a:t>“The Fabulous Fable Factory”</a:t>
            </a:r>
          </a:p>
          <a:p>
            <a:pPr algn="ctr" eaLnBrk="1" hangingPunct="1"/>
            <a:r>
              <a:rPr lang="en-US" altLang="en-US" sz="2200" dirty="0" smtClean="0">
                <a:solidFill>
                  <a:schemeClr val="bg1"/>
                </a:solidFill>
                <a:latin typeface="Tw Cen MT" panose="020B0602020104020603" pitchFamily="34" charset="0"/>
              </a:rPr>
              <a:t>A </a:t>
            </a:r>
            <a:r>
              <a:rPr lang="en-US" altLang="en-US" sz="2200" smtClean="0">
                <a:solidFill>
                  <a:schemeClr val="bg1"/>
                </a:solidFill>
                <a:latin typeface="Tw Cen MT" panose="020B0602020104020603" pitchFamily="34" charset="0"/>
              </a:rPr>
              <a:t>thirty-five minute </a:t>
            </a:r>
            <a:r>
              <a:rPr lang="en-US" altLang="en-US" sz="2200" dirty="0" smtClean="0">
                <a:solidFill>
                  <a:schemeClr val="bg1"/>
                </a:solidFill>
                <a:latin typeface="Tw Cen MT" panose="020B0602020104020603" pitchFamily="34" charset="0"/>
              </a:rPr>
              <a:t>play containing the delightful and comedic retelling of some of Aesop’s most famous fables. </a:t>
            </a:r>
            <a:endParaRPr lang="en-US" altLang="en-US" sz="2200" dirty="0">
              <a:solidFill>
                <a:schemeClr val="accent2"/>
              </a:solidFill>
              <a:latin typeface="Tw Cen MT" panose="020B0602020104020603" pitchFamily="34" charset="0"/>
            </a:endParaRPr>
          </a:p>
          <a:p>
            <a:pPr eaLnBrk="1" hangingPunct="1"/>
            <a:r>
              <a:rPr lang="en-US" altLang="en-US" sz="2500" dirty="0" smtClean="0">
                <a:solidFill>
                  <a:schemeClr val="bg1"/>
                </a:solidFill>
                <a:latin typeface="Tw Cen MT" panose="020B0602020104020603" pitchFamily="34" charset="0"/>
              </a:rPr>
              <a:t> </a:t>
            </a:r>
            <a:endParaRPr lang="en-US" altLang="en-US" sz="2500" dirty="0">
              <a:solidFill>
                <a:schemeClr val="bg1"/>
              </a:solidFill>
              <a:latin typeface="Tw Cen MT" panose="020B0602020104020603" pitchFamily="34" charset="0"/>
            </a:endParaRPr>
          </a:p>
          <a:p>
            <a:pPr algn="r" eaLnBrk="1" hangingPunct="1"/>
            <a:endParaRPr lang="en-US" altLang="en-US" sz="2500" b="1" dirty="0" smtClean="0">
              <a:solidFill>
                <a:schemeClr val="bg1"/>
              </a:solidFill>
              <a:latin typeface="Tw Cen MT" panose="020B0602020104020603" pitchFamily="34" charset="0"/>
            </a:endParaRPr>
          </a:p>
          <a:p>
            <a:pPr algn="ctr" eaLnBrk="1" hangingPunct="1"/>
            <a:endParaRPr lang="en-US" altLang="en-US" sz="1200" b="1" dirty="0" smtClean="0">
              <a:solidFill>
                <a:schemeClr val="accent2"/>
              </a:solidFill>
              <a:latin typeface="Tw Cen MT" panose="020B0602020104020603" pitchFamily="34" charset="0"/>
            </a:endParaRPr>
          </a:p>
          <a:p>
            <a:pPr algn="ctr" eaLnBrk="1" hangingPunct="1"/>
            <a:r>
              <a:rPr lang="en-US" altLang="en-US" sz="6000" b="1" dirty="0" smtClean="0">
                <a:solidFill>
                  <a:schemeClr val="accent2"/>
                </a:solidFill>
                <a:latin typeface="Tw Cen MT" panose="020B0602020104020603" pitchFamily="34" charset="0"/>
              </a:rPr>
              <a:t>&amp;</a:t>
            </a:r>
          </a:p>
        </p:txBody>
      </p:sp>
      <p:sp>
        <p:nvSpPr>
          <p:cNvPr id="3" name="Rectangle 2"/>
          <p:cNvSpPr/>
          <p:nvPr/>
        </p:nvSpPr>
        <p:spPr>
          <a:xfrm>
            <a:off x="990600" y="3663461"/>
            <a:ext cx="2590800" cy="2114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Saturday afternoon, </a:t>
            </a:r>
          </a:p>
          <a:p>
            <a:pPr algn="ctr"/>
            <a:r>
              <a:rPr lang="en-US" sz="2000" b="1" dirty="0" smtClean="0"/>
              <a:t>October 25</a:t>
            </a:r>
            <a:r>
              <a:rPr lang="en-US" sz="2000" b="1" baseline="30000" dirty="0" smtClean="0"/>
              <a:t>th</a:t>
            </a:r>
            <a:r>
              <a:rPr lang="en-US" sz="2000" b="1" dirty="0" smtClean="0"/>
              <a:t> </a:t>
            </a:r>
          </a:p>
          <a:p>
            <a:pPr algn="ctr"/>
            <a:r>
              <a:rPr lang="en-US" sz="2000" b="1" dirty="0" smtClean="0"/>
              <a:t>2:00 p.m. </a:t>
            </a:r>
          </a:p>
          <a:p>
            <a:pPr algn="ctr"/>
            <a:r>
              <a:rPr lang="en-US" sz="2000" b="1" dirty="0" smtClean="0"/>
              <a:t>Black Box Theater</a:t>
            </a:r>
            <a:endParaRPr lang="en-US" sz="2000" b="1" dirty="0"/>
          </a:p>
        </p:txBody>
      </p:sp>
      <p:sp>
        <p:nvSpPr>
          <p:cNvPr id="11" name="Rectangle 10"/>
          <p:cNvSpPr/>
          <p:nvPr/>
        </p:nvSpPr>
        <p:spPr>
          <a:xfrm>
            <a:off x="5562600" y="3640015"/>
            <a:ext cx="2590800" cy="2114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Friday evening, </a:t>
            </a:r>
          </a:p>
          <a:p>
            <a:pPr algn="ctr"/>
            <a:r>
              <a:rPr lang="en-US" sz="2000" b="1" dirty="0" smtClean="0"/>
              <a:t>October 24</a:t>
            </a:r>
            <a:r>
              <a:rPr lang="en-US" sz="2000" b="1" baseline="30000" dirty="0" smtClean="0"/>
              <a:t>th</a:t>
            </a:r>
            <a:r>
              <a:rPr lang="en-US" sz="2000" b="1" dirty="0" smtClean="0"/>
              <a:t> </a:t>
            </a:r>
          </a:p>
          <a:p>
            <a:pPr algn="ctr"/>
            <a:r>
              <a:rPr lang="en-US" sz="2000" b="1" dirty="0"/>
              <a:t>7</a:t>
            </a:r>
            <a:r>
              <a:rPr lang="en-US" sz="2000" b="1" dirty="0" smtClean="0"/>
              <a:t>:00 p.m. </a:t>
            </a:r>
          </a:p>
          <a:p>
            <a:pPr algn="ctr"/>
            <a:r>
              <a:rPr lang="en-US" sz="2000" b="1" dirty="0" smtClean="0"/>
              <a:t>Black Box Theater</a:t>
            </a:r>
            <a:endParaRPr lang="en-US" sz="2000" b="1" dirty="0"/>
          </a:p>
        </p:txBody>
      </p:sp>
    </p:spTree>
    <p:extLst>
      <p:ext uri="{BB962C8B-B14F-4D97-AF65-F5344CB8AC3E}">
        <p14:creationId xmlns:p14="http://schemas.microsoft.com/office/powerpoint/2010/main" val="569113772"/>
      </p:ext>
    </p:extLst>
  </p:cSld>
  <p:clrMapOvr>
    <a:masterClrMapping/>
  </p:clrMapOvr>
  <p:transition spd="med" advTm="7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5363"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15365"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F54606-7C22-4048-ABC5-5AAC4D8A3FDC}" type="slidenum">
              <a:rPr lang="en-US" altLang="en-US" smtClean="0">
                <a:solidFill>
                  <a:schemeClr val="tx2"/>
                </a:solidFill>
                <a:latin typeface="Tw Cen MT" panose="020B0602020104020603" pitchFamily="34" charset="0"/>
              </a:rPr>
              <a:pPr/>
              <a:t>4</a:t>
            </a:fld>
            <a:endParaRPr lang="en-US" altLang="en-US" smtClean="0">
              <a:solidFill>
                <a:schemeClr val="tx2"/>
              </a:solidFill>
              <a:latin typeface="Tw Cen MT" panose="020B0602020104020603" pitchFamily="34" charset="0"/>
            </a:endParaRPr>
          </a:p>
        </p:txBody>
      </p:sp>
      <p:pic>
        <p:nvPicPr>
          <p:cNvPr id="3" name="Picture 2"/>
          <p:cNvPicPr>
            <a:picLocks noChangeAspect="1"/>
          </p:cNvPicPr>
          <p:nvPr/>
        </p:nvPicPr>
        <p:blipFill>
          <a:blip r:embed="rId3"/>
          <a:stretch>
            <a:fillRect/>
          </a:stretch>
        </p:blipFill>
        <p:spPr>
          <a:xfrm>
            <a:off x="42944" y="1517422"/>
            <a:ext cx="3563896" cy="2379663"/>
          </a:xfrm>
          <a:prstGeom prst="rect">
            <a:avLst/>
          </a:prstGeom>
        </p:spPr>
      </p:pic>
      <p:pic>
        <p:nvPicPr>
          <p:cNvPr id="4" name="Picture 3"/>
          <p:cNvPicPr>
            <a:picLocks noChangeAspect="1"/>
          </p:cNvPicPr>
          <p:nvPr/>
        </p:nvPicPr>
        <p:blipFill>
          <a:blip r:embed="rId4"/>
          <a:stretch>
            <a:fillRect/>
          </a:stretch>
        </p:blipFill>
        <p:spPr>
          <a:xfrm>
            <a:off x="3657599" y="1281555"/>
            <a:ext cx="5375031" cy="1182960"/>
          </a:xfrm>
          <a:prstGeom prst="rect">
            <a:avLst/>
          </a:prstGeom>
        </p:spPr>
      </p:pic>
      <p:pic>
        <p:nvPicPr>
          <p:cNvPr id="5" name="Picture 4"/>
          <p:cNvPicPr>
            <a:picLocks noChangeAspect="1"/>
          </p:cNvPicPr>
          <p:nvPr/>
        </p:nvPicPr>
        <p:blipFill>
          <a:blip r:embed="rId5"/>
          <a:stretch>
            <a:fillRect/>
          </a:stretch>
        </p:blipFill>
        <p:spPr>
          <a:xfrm>
            <a:off x="3606840" y="2570522"/>
            <a:ext cx="5476550" cy="1055760"/>
          </a:xfrm>
          <a:prstGeom prst="rect">
            <a:avLst/>
          </a:prstGeom>
        </p:spPr>
      </p:pic>
      <p:pic>
        <p:nvPicPr>
          <p:cNvPr id="6" name="Picture 5"/>
          <p:cNvPicPr>
            <a:picLocks noChangeAspect="1"/>
          </p:cNvPicPr>
          <p:nvPr/>
        </p:nvPicPr>
        <p:blipFill>
          <a:blip r:embed="rId6"/>
          <a:stretch>
            <a:fillRect/>
          </a:stretch>
        </p:blipFill>
        <p:spPr>
          <a:xfrm>
            <a:off x="3971160" y="3967300"/>
            <a:ext cx="4865732" cy="1621126"/>
          </a:xfrm>
          <a:prstGeom prst="rect">
            <a:avLst/>
          </a:prstGeom>
        </p:spPr>
      </p:pic>
      <p:pic>
        <p:nvPicPr>
          <p:cNvPr id="7" name="Picture 6"/>
          <p:cNvPicPr>
            <a:picLocks noChangeAspect="1"/>
          </p:cNvPicPr>
          <p:nvPr/>
        </p:nvPicPr>
        <p:blipFill>
          <a:blip r:embed="rId7"/>
          <a:stretch>
            <a:fillRect/>
          </a:stretch>
        </p:blipFill>
        <p:spPr>
          <a:xfrm>
            <a:off x="0" y="4195337"/>
            <a:ext cx="4038600" cy="1684985"/>
          </a:xfrm>
          <a:prstGeom prst="rect">
            <a:avLst/>
          </a:prstGeom>
        </p:spPr>
      </p:pic>
    </p:spTree>
    <p:extLst>
      <p:ext uri="{BB962C8B-B14F-4D97-AF65-F5344CB8AC3E}">
        <p14:creationId xmlns:p14="http://schemas.microsoft.com/office/powerpoint/2010/main" val="3451759310"/>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5363"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15365"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F54606-7C22-4048-ABC5-5AAC4D8A3FDC}" type="slidenum">
              <a:rPr lang="en-US" altLang="en-US" smtClean="0">
                <a:solidFill>
                  <a:schemeClr val="tx2"/>
                </a:solidFill>
                <a:latin typeface="Tw Cen MT" panose="020B0602020104020603" pitchFamily="34" charset="0"/>
              </a:rPr>
              <a:pPr/>
              <a:t>5</a:t>
            </a:fld>
            <a:endParaRPr lang="en-US" altLang="en-US" smtClean="0">
              <a:solidFill>
                <a:schemeClr val="tx2"/>
              </a:solidFill>
              <a:latin typeface="Tw Cen MT" panose="020B0602020104020603" pitchFamily="34" charset="0"/>
            </a:endParaRPr>
          </a:p>
        </p:txBody>
      </p:sp>
      <p:sp>
        <p:nvSpPr>
          <p:cNvPr id="15368" name="TextBox 10"/>
          <p:cNvSpPr txBox="1">
            <a:spLocks noChangeArrowheads="1"/>
          </p:cNvSpPr>
          <p:nvPr/>
        </p:nvSpPr>
        <p:spPr bwMode="auto">
          <a:xfrm>
            <a:off x="228600" y="1354137"/>
            <a:ext cx="868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500" b="1" dirty="0" smtClean="0">
              <a:solidFill>
                <a:schemeClr val="accent2"/>
              </a:solidFill>
              <a:latin typeface="Tw Cen MT" panose="020B0602020104020603" pitchFamily="34" charset="0"/>
            </a:endParaRPr>
          </a:p>
          <a:p>
            <a:pPr algn="ctr" eaLnBrk="1" hangingPunct="1"/>
            <a:r>
              <a:rPr lang="en-US" altLang="en-US" sz="2500" b="1" dirty="0" smtClean="0">
                <a:solidFill>
                  <a:schemeClr val="bg1"/>
                </a:solidFill>
                <a:latin typeface="+mj-lt"/>
              </a:rPr>
              <a:t>Please pass on to your students: </a:t>
            </a:r>
          </a:p>
          <a:p>
            <a:pPr algn="ctr" eaLnBrk="1" hangingPunct="1"/>
            <a:r>
              <a:rPr lang="en-US" altLang="en-US" sz="3000" b="1" dirty="0" smtClean="0">
                <a:solidFill>
                  <a:schemeClr val="accent2"/>
                </a:solidFill>
                <a:latin typeface="+mj-lt"/>
              </a:rPr>
              <a:t>Jack Kent Cook Scholarship </a:t>
            </a:r>
            <a:endParaRPr lang="en-US" altLang="en-US" sz="3000" b="1" dirty="0">
              <a:solidFill>
                <a:schemeClr val="accent2"/>
              </a:solidFill>
              <a:latin typeface="+mj-lt"/>
            </a:endParaRPr>
          </a:p>
          <a:p>
            <a:pPr algn="ctr" eaLnBrk="1" hangingPunct="1"/>
            <a:r>
              <a:rPr lang="en-US" altLang="en-US" sz="2000" b="1" dirty="0">
                <a:solidFill>
                  <a:schemeClr val="bg1"/>
                </a:solidFill>
                <a:latin typeface="+mj-lt"/>
              </a:rPr>
              <a:t>webpage: </a:t>
            </a:r>
            <a:endParaRPr lang="en-US" altLang="en-US" sz="2000" b="1" dirty="0" smtClean="0">
              <a:solidFill>
                <a:schemeClr val="bg1"/>
              </a:solidFill>
              <a:latin typeface="+mj-lt"/>
            </a:endParaRPr>
          </a:p>
          <a:p>
            <a:pPr algn="ctr" eaLnBrk="1" hangingPunct="1"/>
            <a:r>
              <a:rPr lang="en-US" sz="2000" b="1" u="sng" dirty="0">
                <a:solidFill>
                  <a:schemeClr val="accent2"/>
                </a:solidFill>
              </a:rPr>
              <a:t>www.JKCF.org/scholarships</a:t>
            </a:r>
          </a:p>
          <a:p>
            <a:pPr algn="ctr" eaLnBrk="1" hangingPunct="1"/>
            <a:endParaRPr lang="en-US" altLang="en-US" sz="2500" b="1" dirty="0" smtClean="0">
              <a:solidFill>
                <a:schemeClr val="bg1"/>
              </a:solidFill>
              <a:latin typeface="+mj-lt"/>
            </a:endParaRPr>
          </a:p>
          <a:p>
            <a:pPr algn="ctr" eaLnBrk="1" hangingPunct="1"/>
            <a:r>
              <a:rPr lang="en-US" altLang="en-US" sz="2500" b="1" dirty="0" smtClean="0">
                <a:solidFill>
                  <a:schemeClr val="bg1"/>
                </a:solidFill>
                <a:latin typeface="+mj-lt"/>
              </a:rPr>
              <a:t>Application process starts October 6</a:t>
            </a:r>
            <a:r>
              <a:rPr lang="en-US" altLang="en-US" sz="2500" b="1" baseline="30000" dirty="0" smtClean="0">
                <a:solidFill>
                  <a:schemeClr val="bg1"/>
                </a:solidFill>
                <a:latin typeface="+mj-lt"/>
              </a:rPr>
              <a:t>th</a:t>
            </a:r>
            <a:r>
              <a:rPr lang="en-US" altLang="en-US" sz="2500" b="1" dirty="0" smtClean="0">
                <a:solidFill>
                  <a:schemeClr val="bg1"/>
                </a:solidFill>
                <a:latin typeface="+mj-lt"/>
              </a:rPr>
              <a:t> through early December</a:t>
            </a:r>
            <a:endParaRPr lang="en-US" altLang="en-US" sz="2500" dirty="0">
              <a:solidFill>
                <a:schemeClr val="bg1"/>
              </a:solidFill>
              <a:latin typeface="+mj-lt"/>
            </a:endParaRPr>
          </a:p>
          <a:p>
            <a:pPr eaLnBrk="1" hangingPunct="1"/>
            <a:r>
              <a:rPr lang="en-US" altLang="en-US" sz="2500" dirty="0" smtClean="0">
                <a:solidFill>
                  <a:schemeClr val="bg1"/>
                </a:solidFill>
                <a:latin typeface="+mj-lt"/>
              </a:rPr>
              <a:t> </a:t>
            </a:r>
            <a:endParaRPr lang="en-US" altLang="en-US" sz="2500" dirty="0">
              <a:solidFill>
                <a:schemeClr val="bg1"/>
              </a:solidFill>
              <a:latin typeface="+mj-lt"/>
            </a:endParaRPr>
          </a:p>
          <a:p>
            <a:pPr algn="r" eaLnBrk="1" hangingPunct="1"/>
            <a:r>
              <a:rPr lang="en-US" sz="2800" dirty="0"/>
              <a:t/>
            </a:r>
            <a:br>
              <a:rPr lang="en-US" sz="2800" dirty="0"/>
            </a:br>
            <a:endParaRPr lang="en-US" altLang="en-US" sz="2500" dirty="0">
              <a:solidFill>
                <a:schemeClr val="bg1"/>
              </a:solidFill>
              <a:latin typeface="Tw Cen MT" panose="020B0602020104020603" pitchFamily="34" charset="0"/>
            </a:endParaRPr>
          </a:p>
        </p:txBody>
      </p:sp>
      <p:sp>
        <p:nvSpPr>
          <p:cNvPr id="2" name="Rounded Rectangle 1"/>
          <p:cNvSpPr/>
          <p:nvPr/>
        </p:nvSpPr>
        <p:spPr>
          <a:xfrm rot="20837646">
            <a:off x="848828" y="4293216"/>
            <a:ext cx="2721947" cy="1785478"/>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accent2"/>
                </a:solidFill>
                <a:latin typeface="Cooper Black" panose="0208090404030B020404" pitchFamily="18" charset="0"/>
              </a:rPr>
              <a:t>Webinar available on October 9</a:t>
            </a:r>
            <a:r>
              <a:rPr lang="en-US" sz="2500" b="1" baseline="30000" dirty="0" smtClean="0">
                <a:solidFill>
                  <a:schemeClr val="accent2"/>
                </a:solidFill>
                <a:latin typeface="Cooper Black" panose="0208090404030B020404" pitchFamily="18" charset="0"/>
              </a:rPr>
              <a:t>th</a:t>
            </a:r>
            <a:r>
              <a:rPr lang="en-US" sz="2500" b="1" dirty="0" smtClean="0">
                <a:solidFill>
                  <a:schemeClr val="accent2"/>
                </a:solidFill>
                <a:latin typeface="Cooper Black" panose="0208090404030B020404" pitchFamily="18" charset="0"/>
              </a:rPr>
              <a:t> @ 1 p.m. PST</a:t>
            </a:r>
            <a:endParaRPr lang="en-US" sz="2500" b="1" dirty="0">
              <a:solidFill>
                <a:schemeClr val="accent2"/>
              </a:solidFill>
              <a:latin typeface="Cooper Black" panose="0208090404030B020404" pitchFamily="18" charset="0"/>
            </a:endParaRPr>
          </a:p>
        </p:txBody>
      </p:sp>
    </p:spTree>
    <p:extLst>
      <p:ext uri="{BB962C8B-B14F-4D97-AF65-F5344CB8AC3E}">
        <p14:creationId xmlns:p14="http://schemas.microsoft.com/office/powerpoint/2010/main" val="2105260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7000">
        <p15:prstTrans prst="crush"/>
      </p:transition>
    </mc:Choice>
    <mc:Fallback xmlns="">
      <p:transition spd="slow"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1267"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11269"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D01802-3F41-418F-9BBD-49E4EDA7D05F}" type="slidenum">
              <a:rPr lang="en-US" altLang="en-US" smtClean="0">
                <a:solidFill>
                  <a:schemeClr val="tx2"/>
                </a:solidFill>
                <a:latin typeface="Tw Cen MT" panose="020B0602020104020603" pitchFamily="34" charset="0"/>
              </a:rPr>
              <a:pPr/>
              <a:t>6</a:t>
            </a:fld>
            <a:endParaRPr lang="en-US" altLang="en-US" smtClean="0">
              <a:solidFill>
                <a:schemeClr val="tx2"/>
              </a:solidFill>
              <a:latin typeface="Tw Cen MT" panose="020B0602020104020603" pitchFamily="34" charset="0"/>
            </a:endParaRPr>
          </a:p>
        </p:txBody>
      </p:sp>
      <p:sp>
        <p:nvSpPr>
          <p:cNvPr id="112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w Cen MT" panose="020B0602020104020603" pitchFamily="34" charset="0"/>
            </a:endParaRPr>
          </a:p>
        </p:txBody>
      </p:sp>
      <p:sp>
        <p:nvSpPr>
          <p:cNvPr id="3" name="Rectangle 2"/>
          <p:cNvSpPr/>
          <p:nvPr/>
        </p:nvSpPr>
        <p:spPr>
          <a:xfrm>
            <a:off x="457200" y="1590675"/>
            <a:ext cx="8229600" cy="3849689"/>
          </a:xfrm>
          <a:prstGeom prst="rect">
            <a:avLst/>
          </a:prstGeom>
          <a:solidFill>
            <a:schemeClr val="tx1">
              <a:lumMod val="8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accent2"/>
                </a:solidFill>
              </a:rPr>
              <a:t>The Fall 2014 Teaching &amp; Learning Center workshop schedule &amp; appointment topics </a:t>
            </a:r>
            <a:br>
              <a:rPr lang="en-US" sz="3000" b="1" dirty="0" smtClean="0">
                <a:solidFill>
                  <a:schemeClr val="accent2"/>
                </a:solidFill>
              </a:rPr>
            </a:br>
            <a:r>
              <a:rPr lang="en-US" sz="3000" b="1" dirty="0" smtClean="0">
                <a:solidFill>
                  <a:schemeClr val="accent2"/>
                </a:solidFill>
              </a:rPr>
              <a:t>are set!</a:t>
            </a:r>
          </a:p>
          <a:p>
            <a:pPr algn="ctr"/>
            <a:r>
              <a:rPr lang="en-US" sz="2400" dirty="0" smtClean="0">
                <a:solidFill>
                  <a:schemeClr val="accent2"/>
                </a:solidFill>
              </a:rPr>
              <a:t>Sign up by going to: </a:t>
            </a:r>
          </a:p>
          <a:p>
            <a:pPr algn="ctr"/>
            <a:r>
              <a:rPr lang="en-US" sz="2400" dirty="0" smtClean="0">
                <a:solidFill>
                  <a:schemeClr val="accent2"/>
                </a:solidFill>
                <a:hlinkClick r:id="rId3"/>
              </a:rPr>
              <a:t>www.laspositascollege.edu/staffdevelopment/workshops.</a:t>
            </a:r>
            <a:r>
              <a:rPr lang="en-US" sz="2500" dirty="0" smtClean="0">
                <a:solidFill>
                  <a:schemeClr val="accent2"/>
                </a:solidFill>
                <a:hlinkClick r:id="rId3"/>
              </a:rPr>
              <a:t>php</a:t>
            </a:r>
            <a:r>
              <a:rPr lang="en-US" sz="2500" dirty="0" smtClean="0">
                <a:solidFill>
                  <a:schemeClr val="accent2"/>
                </a:solidFill>
              </a:rPr>
              <a:t> </a:t>
            </a:r>
            <a:endParaRPr lang="en-US" sz="25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800" advTm="6000">
        <p:circle/>
      </p:transition>
    </mc:Choice>
    <mc:Fallback xmlns="">
      <p:transition spd="slow" advTm="600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1267"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11269"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D01802-3F41-418F-9BBD-49E4EDA7D05F}" type="slidenum">
              <a:rPr lang="en-US" altLang="en-US" smtClean="0">
                <a:solidFill>
                  <a:schemeClr val="tx2"/>
                </a:solidFill>
                <a:latin typeface="Tw Cen MT" panose="020B0602020104020603" pitchFamily="34" charset="0"/>
              </a:rPr>
              <a:pPr/>
              <a:t>7</a:t>
            </a:fld>
            <a:endParaRPr lang="en-US" altLang="en-US" smtClean="0">
              <a:solidFill>
                <a:schemeClr val="tx2"/>
              </a:solidFill>
              <a:latin typeface="Tw Cen MT" panose="020B0602020104020603" pitchFamily="34" charset="0"/>
            </a:endParaRPr>
          </a:p>
        </p:txBody>
      </p:sp>
      <p:sp>
        <p:nvSpPr>
          <p:cNvPr id="112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w Cen MT" panose="020B0602020104020603" pitchFamily="34" charset="0"/>
            </a:endParaRPr>
          </a:p>
        </p:txBody>
      </p:sp>
      <p:sp>
        <p:nvSpPr>
          <p:cNvPr id="2" name="TextBox 1"/>
          <p:cNvSpPr txBox="1"/>
          <p:nvPr/>
        </p:nvSpPr>
        <p:spPr>
          <a:xfrm>
            <a:off x="1427157" y="1227261"/>
            <a:ext cx="6896440" cy="584775"/>
          </a:xfrm>
          <a:prstGeom prst="rect">
            <a:avLst/>
          </a:prstGeom>
          <a:noFill/>
        </p:spPr>
        <p:txBody>
          <a:bodyPr wrap="none" rtlCol="0">
            <a:spAutoFit/>
          </a:bodyPr>
          <a:lstStyle/>
          <a:p>
            <a:r>
              <a:rPr lang="en-US" sz="3200" b="1" dirty="0" err="1" smtClean="0">
                <a:solidFill>
                  <a:schemeClr val="bg1"/>
                </a:solidFill>
              </a:rPr>
              <a:t>i</a:t>
            </a:r>
            <a:r>
              <a:rPr lang="en-US" sz="3200" b="1" dirty="0" smtClean="0">
                <a:solidFill>
                  <a:schemeClr val="bg1"/>
                </a:solidFill>
              </a:rPr>
              <a:t>-Gate Innovation Hub is hosting…</a:t>
            </a:r>
            <a:endParaRPr lang="en-US" sz="3200" b="1" dirty="0">
              <a:solidFill>
                <a:schemeClr val="bg1"/>
              </a:solidFill>
            </a:endParaRPr>
          </a:p>
        </p:txBody>
      </p:sp>
      <p:sp>
        <p:nvSpPr>
          <p:cNvPr id="4" name="Rectangle 3"/>
          <p:cNvSpPr/>
          <p:nvPr/>
        </p:nvSpPr>
        <p:spPr>
          <a:xfrm>
            <a:off x="228600" y="1905285"/>
            <a:ext cx="8610600" cy="3693319"/>
          </a:xfrm>
          <a:prstGeom prst="rect">
            <a:avLst/>
          </a:prstGeom>
        </p:spPr>
        <p:txBody>
          <a:bodyPr wrap="square">
            <a:spAutoFit/>
          </a:bodyPr>
          <a:lstStyle/>
          <a:p>
            <a:r>
              <a:rPr lang="en-US" dirty="0" smtClean="0">
                <a:solidFill>
                  <a:schemeClr val="bg1"/>
                </a:solidFill>
              </a:rPr>
              <a:t>The </a:t>
            </a:r>
            <a:r>
              <a:rPr lang="en-US" b="1" dirty="0" smtClean="0">
                <a:solidFill>
                  <a:schemeClr val="bg1"/>
                </a:solidFill>
              </a:rPr>
              <a:t>2</a:t>
            </a:r>
            <a:r>
              <a:rPr lang="en-US" b="1" baseline="30000" dirty="0" smtClean="0">
                <a:solidFill>
                  <a:schemeClr val="bg1"/>
                </a:solidFill>
              </a:rPr>
              <a:t>nd</a:t>
            </a:r>
            <a:r>
              <a:rPr lang="en-US" b="1" dirty="0" smtClean="0">
                <a:solidFill>
                  <a:schemeClr val="bg1"/>
                </a:solidFill>
              </a:rPr>
              <a:t> Annual </a:t>
            </a:r>
            <a:r>
              <a:rPr lang="en-US" b="1" dirty="0">
                <a:solidFill>
                  <a:schemeClr val="bg1"/>
                </a:solidFill>
              </a:rPr>
              <a:t>Startup Weekend </a:t>
            </a:r>
            <a:r>
              <a:rPr lang="en-US" b="1" dirty="0" smtClean="0">
                <a:solidFill>
                  <a:schemeClr val="bg1"/>
                </a:solidFill>
              </a:rPr>
              <a:t>Tri-Valley, Oct</a:t>
            </a:r>
            <a:r>
              <a:rPr lang="en-US" b="1" dirty="0">
                <a:solidFill>
                  <a:schemeClr val="bg1"/>
                </a:solidFill>
              </a:rPr>
              <a:t>. </a:t>
            </a:r>
            <a:r>
              <a:rPr lang="en-US" b="1" dirty="0" smtClean="0">
                <a:solidFill>
                  <a:schemeClr val="bg1"/>
                </a:solidFill>
              </a:rPr>
              <a:t>24</a:t>
            </a:r>
            <a:r>
              <a:rPr lang="en-US" b="1" baseline="30000" dirty="0" smtClean="0">
                <a:solidFill>
                  <a:schemeClr val="bg1"/>
                </a:solidFill>
              </a:rPr>
              <a:t>th</a:t>
            </a:r>
            <a:r>
              <a:rPr lang="en-US" b="1" dirty="0" smtClean="0">
                <a:solidFill>
                  <a:schemeClr val="bg1"/>
                </a:solidFill>
              </a:rPr>
              <a:t>-26</a:t>
            </a:r>
            <a:r>
              <a:rPr lang="en-US" b="1" baseline="30000" dirty="0" smtClean="0">
                <a:solidFill>
                  <a:schemeClr val="bg1"/>
                </a:solidFill>
              </a:rPr>
              <a:t>th</a:t>
            </a:r>
            <a:r>
              <a:rPr lang="en-US" dirty="0" smtClean="0">
                <a:solidFill>
                  <a:schemeClr val="bg1"/>
                </a:solidFill>
              </a:rPr>
              <a:t>.  The theme is </a:t>
            </a:r>
            <a:r>
              <a:rPr lang="en-US" dirty="0" err="1" smtClean="0">
                <a:solidFill>
                  <a:schemeClr val="bg1"/>
                </a:solidFill>
              </a:rPr>
              <a:t>crowdfunding</a:t>
            </a:r>
            <a:r>
              <a:rPr lang="en-US" dirty="0" smtClean="0">
                <a:solidFill>
                  <a:schemeClr val="bg1"/>
                </a:solidFill>
              </a:rPr>
              <a:t>. </a:t>
            </a:r>
            <a:r>
              <a:rPr lang="en-US" dirty="0">
                <a:solidFill>
                  <a:schemeClr val="bg1"/>
                </a:solidFill>
              </a:rPr>
              <a:t>S</a:t>
            </a:r>
            <a:r>
              <a:rPr lang="en-US" dirty="0" smtClean="0">
                <a:solidFill>
                  <a:schemeClr val="bg1"/>
                </a:solidFill>
              </a:rPr>
              <a:t>oftware</a:t>
            </a:r>
            <a:r>
              <a:rPr lang="en-US" dirty="0">
                <a:solidFill>
                  <a:schemeClr val="bg1"/>
                </a:solidFill>
              </a:rPr>
              <a:t>, hardware, and mobile app developers, as well as designers and aspiring entrepreneurs, are invited to come pitch their product ideas, build teams, and compete for awesome prizes. </a:t>
            </a:r>
            <a:endParaRPr lang="en-US" dirty="0" smtClean="0">
              <a:solidFill>
                <a:schemeClr val="bg1"/>
              </a:solidFill>
            </a:endParaRPr>
          </a:p>
          <a:p>
            <a:endParaRPr lang="en-US" dirty="0" smtClean="0">
              <a:solidFill>
                <a:schemeClr val="bg1"/>
              </a:solidFill>
            </a:endParaRPr>
          </a:p>
          <a:p>
            <a:pPr lvl="1"/>
            <a:r>
              <a:rPr lang="en-US" b="1" u="sng" dirty="0" smtClean="0">
                <a:solidFill>
                  <a:schemeClr val="bg1"/>
                </a:solidFill>
              </a:rPr>
              <a:t>Three</a:t>
            </a:r>
            <a:r>
              <a:rPr lang="en-US" dirty="0" smtClean="0">
                <a:solidFill>
                  <a:schemeClr val="bg1"/>
                </a:solidFill>
              </a:rPr>
              <a:t> scholarships are available for </a:t>
            </a:r>
            <a:r>
              <a:rPr lang="en-US" dirty="0">
                <a:solidFill>
                  <a:schemeClr val="bg1"/>
                </a:solidFill>
              </a:rPr>
              <a:t>students who can </a:t>
            </a:r>
            <a:r>
              <a:rPr lang="en-US" dirty="0" smtClean="0">
                <a:solidFill>
                  <a:schemeClr val="bg1"/>
                </a:solidFill>
              </a:rPr>
              <a:t>demonstrate, </a:t>
            </a:r>
            <a:r>
              <a:rPr lang="en-US" dirty="0">
                <a:solidFill>
                  <a:schemeClr val="bg1"/>
                </a:solidFill>
              </a:rPr>
              <a:t>in one </a:t>
            </a:r>
            <a:r>
              <a:rPr lang="en-US" dirty="0" smtClean="0">
                <a:solidFill>
                  <a:schemeClr val="bg1"/>
                </a:solidFill>
              </a:rPr>
              <a:t>tweet, </a:t>
            </a:r>
            <a:r>
              <a:rPr lang="en-US" dirty="0">
                <a:solidFill>
                  <a:schemeClr val="bg1"/>
                </a:solidFill>
              </a:rPr>
              <a:t>that they are deserving of free entry to the event. </a:t>
            </a:r>
            <a:endParaRPr lang="en-US" dirty="0" smtClean="0">
              <a:solidFill>
                <a:schemeClr val="bg1"/>
              </a:solidFill>
            </a:endParaRPr>
          </a:p>
          <a:p>
            <a:pPr lvl="1"/>
            <a:r>
              <a:rPr lang="en-US" dirty="0" smtClean="0">
                <a:solidFill>
                  <a:schemeClr val="bg1"/>
                </a:solidFill>
              </a:rPr>
              <a:t>Tweet </a:t>
            </a:r>
            <a:r>
              <a:rPr lang="en-US" b="1" dirty="0" smtClean="0">
                <a:solidFill>
                  <a:schemeClr val="bg1"/>
                </a:solidFill>
              </a:rPr>
              <a:t>@</a:t>
            </a:r>
            <a:r>
              <a:rPr lang="en-US" b="1" dirty="0" err="1" smtClean="0">
                <a:solidFill>
                  <a:schemeClr val="bg1"/>
                </a:solidFill>
              </a:rPr>
              <a:t>iGATE_iHub</a:t>
            </a:r>
            <a:r>
              <a:rPr lang="en-US" b="1" dirty="0" smtClean="0">
                <a:solidFill>
                  <a:schemeClr val="bg1"/>
                </a:solidFill>
              </a:rPr>
              <a:t> </a:t>
            </a:r>
            <a:r>
              <a:rPr lang="en-US" dirty="0">
                <a:solidFill>
                  <a:schemeClr val="bg1"/>
                </a:solidFill>
              </a:rPr>
              <a:t>for your chance to win</a:t>
            </a:r>
            <a:r>
              <a:rPr lang="en-US" dirty="0" smtClean="0">
                <a:solidFill>
                  <a:schemeClr val="bg1"/>
                </a:solidFill>
              </a:rPr>
              <a:t>. </a:t>
            </a:r>
          </a:p>
          <a:p>
            <a:pPr lvl="1"/>
            <a:endParaRPr lang="en-US" dirty="0">
              <a:solidFill>
                <a:schemeClr val="bg1"/>
              </a:solidFill>
            </a:endParaRPr>
          </a:p>
          <a:p>
            <a:pPr lvl="1"/>
            <a:r>
              <a:rPr lang="en-US" dirty="0" smtClean="0">
                <a:solidFill>
                  <a:schemeClr val="bg1"/>
                </a:solidFill>
              </a:rPr>
              <a:t>Students can also receive a 50% discount on tickets using the code: </a:t>
            </a:r>
            <a:r>
              <a:rPr lang="en-US" b="1" u="sng" dirty="0" err="1" smtClean="0">
                <a:solidFill>
                  <a:schemeClr val="bg1"/>
                </a:solidFill>
              </a:rPr>
              <a:t>studentearly</a:t>
            </a:r>
            <a:r>
              <a:rPr lang="en-US" dirty="0" smtClean="0">
                <a:solidFill>
                  <a:schemeClr val="bg1"/>
                </a:solidFill>
              </a:rPr>
              <a:t>.</a:t>
            </a:r>
            <a:endParaRPr lang="en-US" dirty="0">
              <a:solidFill>
                <a:schemeClr val="bg1"/>
              </a:solidFill>
            </a:endParaRPr>
          </a:p>
          <a:p>
            <a:endParaRPr lang="en-US" dirty="0" smtClean="0">
              <a:solidFill>
                <a:schemeClr val="bg1"/>
              </a:solidFill>
            </a:endParaRPr>
          </a:p>
          <a:p>
            <a:r>
              <a:rPr lang="en-US" dirty="0" smtClean="0">
                <a:solidFill>
                  <a:schemeClr val="bg1"/>
                </a:solidFill>
              </a:rPr>
              <a:t>For </a:t>
            </a:r>
            <a:r>
              <a:rPr lang="en-US" dirty="0" err="1" smtClean="0">
                <a:solidFill>
                  <a:schemeClr val="bg1"/>
                </a:solidFill>
              </a:rPr>
              <a:t>information:</a:t>
            </a:r>
            <a:r>
              <a:rPr lang="en-US" dirty="0" err="1" smtClean="0">
                <a:hlinkClick r:id="rId3"/>
              </a:rPr>
              <a:t>http</a:t>
            </a:r>
            <a:r>
              <a:rPr lang="en-US" dirty="0">
                <a:hlinkClick r:id="rId3"/>
              </a:rPr>
              <a:t>://www.up.co/communities/usa/east-bay/startup-weekend/4177</a:t>
            </a:r>
            <a:r>
              <a:rPr lang="en-US" dirty="0"/>
              <a:t>.</a:t>
            </a:r>
            <a:endParaRPr lang="en-US" dirty="0">
              <a:solidFill>
                <a:schemeClr val="bg1"/>
              </a:solidFill>
            </a:endParaRPr>
          </a:p>
        </p:txBody>
      </p:sp>
    </p:spTree>
    <p:extLst>
      <p:ext uri="{BB962C8B-B14F-4D97-AF65-F5344CB8AC3E}">
        <p14:creationId xmlns:p14="http://schemas.microsoft.com/office/powerpoint/2010/main" val="1714853003"/>
      </p:ext>
    </p:extLst>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pic>
        <p:nvPicPr>
          <p:cNvPr id="11267" name="Picture 3" descr="LPC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81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11269"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D01802-3F41-418F-9BBD-49E4EDA7D05F}" type="slidenum">
              <a:rPr lang="en-US" altLang="en-US" smtClean="0">
                <a:solidFill>
                  <a:schemeClr val="tx2"/>
                </a:solidFill>
                <a:latin typeface="Tw Cen MT" panose="020B0602020104020603" pitchFamily="34" charset="0"/>
              </a:rPr>
              <a:pPr/>
              <a:t>8</a:t>
            </a:fld>
            <a:endParaRPr lang="en-US" altLang="en-US" smtClean="0">
              <a:solidFill>
                <a:schemeClr val="tx2"/>
              </a:solidFill>
              <a:latin typeface="Tw Cen MT" panose="020B0602020104020603" pitchFamily="34" charset="0"/>
            </a:endParaRPr>
          </a:p>
        </p:txBody>
      </p:sp>
      <p:sp>
        <p:nvSpPr>
          <p:cNvPr id="112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w Cen MT" panose="020B0602020104020603" pitchFamily="34" charset="0"/>
            </a:endParaRPr>
          </a:p>
        </p:txBody>
      </p:sp>
      <p:pic>
        <p:nvPicPr>
          <p:cNvPr id="2" name="Picture 1"/>
          <p:cNvPicPr>
            <a:picLocks noChangeAspect="1"/>
          </p:cNvPicPr>
          <p:nvPr/>
        </p:nvPicPr>
        <p:blipFill>
          <a:blip r:embed="rId3"/>
          <a:stretch>
            <a:fillRect/>
          </a:stretch>
        </p:blipFill>
        <p:spPr>
          <a:xfrm>
            <a:off x="618436" y="1145076"/>
            <a:ext cx="8144564" cy="4695825"/>
          </a:xfrm>
          <a:prstGeom prst="rect">
            <a:avLst/>
          </a:prstGeom>
        </p:spPr>
      </p:pic>
    </p:spTree>
    <p:extLst>
      <p:ext uri="{BB962C8B-B14F-4D97-AF65-F5344CB8AC3E}">
        <p14:creationId xmlns:p14="http://schemas.microsoft.com/office/powerpoint/2010/main" val="2699560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airplane"/>
      </p:transition>
    </mc:Choice>
    <mc:Fallback xmlns="">
      <p:transition spd="slow"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a:xfrm>
            <a:off x="2362200" y="6049963"/>
            <a:ext cx="6705600" cy="685800"/>
          </a:xfrm>
        </p:spPr>
        <p:txBody>
          <a:bodyPr/>
          <a:lstStyle/>
          <a:p>
            <a:pPr algn="r" eaLnBrk="1" hangingPunct="1"/>
            <a:r>
              <a:rPr lang="en-US" altLang="en-US" sz="3200" b="1" dirty="0" smtClean="0">
                <a:latin typeface="Franklin Gothic Medium" panose="020B0603020102020204" pitchFamily="34" charset="0"/>
              </a:rPr>
              <a:t>October 1, 2014</a:t>
            </a:r>
          </a:p>
        </p:txBody>
      </p:sp>
      <p:sp>
        <p:nvSpPr>
          <p:cNvPr id="9" name="TextBox 8"/>
          <p:cNvSpPr txBox="1"/>
          <p:nvPr/>
        </p:nvSpPr>
        <p:spPr>
          <a:xfrm>
            <a:off x="1447800" y="76200"/>
            <a:ext cx="7010400"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2">
                    <a:lumMod val="75000"/>
                  </a:schemeClr>
                </a:solidFill>
                <a:latin typeface="Franklin Gothic Medium" pitchFamily="34" charset="0"/>
              </a:rPr>
              <a:t>Announcements</a:t>
            </a:r>
          </a:p>
        </p:txBody>
      </p:sp>
      <p:sp>
        <p:nvSpPr>
          <p:cNvPr id="11269" name="Line 5"/>
          <p:cNvSpPr>
            <a:spLocks noChangeShapeType="1"/>
          </p:cNvSpPr>
          <p:nvPr/>
        </p:nvSpPr>
        <p:spPr bwMode="auto">
          <a:xfrm>
            <a:off x="1752600" y="914400"/>
            <a:ext cx="685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D01802-3F41-418F-9BBD-49E4EDA7D05F}" type="slidenum">
              <a:rPr lang="en-US" altLang="en-US" smtClean="0">
                <a:solidFill>
                  <a:schemeClr val="tx2"/>
                </a:solidFill>
                <a:latin typeface="Tw Cen MT" panose="020B0602020104020603" pitchFamily="34" charset="0"/>
              </a:rPr>
              <a:pPr/>
              <a:t>9</a:t>
            </a:fld>
            <a:endParaRPr lang="en-US" altLang="en-US" smtClean="0">
              <a:solidFill>
                <a:schemeClr val="tx2"/>
              </a:solidFill>
              <a:latin typeface="Tw Cen MT" panose="020B0602020104020603" pitchFamily="34" charset="0"/>
            </a:endParaRPr>
          </a:p>
        </p:txBody>
      </p:sp>
      <p:sp>
        <p:nvSpPr>
          <p:cNvPr id="112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w Cen MT" panose="020B0602020104020603" pitchFamily="34" charset="0"/>
            </a:endParaRPr>
          </a:p>
        </p:txBody>
      </p:sp>
      <p:pic>
        <p:nvPicPr>
          <p:cNvPr id="2" name="Picture 1"/>
          <p:cNvPicPr>
            <a:picLocks noChangeAspect="1"/>
          </p:cNvPicPr>
          <p:nvPr/>
        </p:nvPicPr>
        <p:blipFill rotWithShape="1">
          <a:blip r:embed="rId2"/>
          <a:srcRect b="20610"/>
          <a:stretch/>
        </p:blipFill>
        <p:spPr>
          <a:xfrm>
            <a:off x="228601" y="967601"/>
            <a:ext cx="5486400" cy="4991081"/>
          </a:xfrm>
          <a:prstGeom prst="rect">
            <a:avLst/>
          </a:prstGeom>
        </p:spPr>
      </p:pic>
      <p:pic>
        <p:nvPicPr>
          <p:cNvPr id="4" name="Picture 3"/>
          <p:cNvPicPr>
            <a:picLocks noChangeAspect="1"/>
          </p:cNvPicPr>
          <p:nvPr/>
        </p:nvPicPr>
        <p:blipFill rotWithShape="1">
          <a:blip r:embed="rId2"/>
          <a:srcRect l="28450" t="79117" r="29887"/>
          <a:stretch/>
        </p:blipFill>
        <p:spPr>
          <a:xfrm>
            <a:off x="5543777" y="2308483"/>
            <a:ext cx="3524023" cy="2309316"/>
          </a:xfrm>
          <a:prstGeom prst="rect">
            <a:avLst/>
          </a:prstGeom>
        </p:spPr>
      </p:pic>
    </p:spTree>
    <p:extLst>
      <p:ext uri="{BB962C8B-B14F-4D97-AF65-F5344CB8AC3E}">
        <p14:creationId xmlns:p14="http://schemas.microsoft.com/office/powerpoint/2010/main" val="651386613"/>
      </p:ext>
    </p:extLst>
  </p:cSld>
  <p:clrMapOvr>
    <a:masterClrMapping/>
  </p:clrMapOvr>
  <p:transition spd="slow" advTm="6000">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PC_Theme 2 DRAFT">
  <a:themeElements>
    <a:clrScheme name="Custom 23">
      <a:dk1>
        <a:sysClr val="windowText" lastClr="000000"/>
      </a:dk1>
      <a:lt1>
        <a:srgbClr val="FFFFFF"/>
      </a:lt1>
      <a:dk2>
        <a:srgbClr val="FFFFFF"/>
      </a:dk2>
      <a:lt2>
        <a:srgbClr val="E3DED1"/>
      </a:lt2>
      <a:accent1>
        <a:srgbClr val="000000"/>
      </a:accent1>
      <a:accent2>
        <a:srgbClr val="900000"/>
      </a:accent2>
      <a:accent3>
        <a:srgbClr val="E3DED1"/>
      </a:accent3>
      <a:accent4>
        <a:srgbClr val="D9C19B"/>
      </a:accent4>
      <a:accent5>
        <a:srgbClr val="FF0909"/>
      </a:accent5>
      <a:accent6>
        <a:srgbClr val="7F7F7F"/>
      </a:accent6>
      <a:hlink>
        <a:srgbClr val="900000"/>
      </a:hlink>
      <a:folHlink>
        <a:srgbClr val="7F7F7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3">
    <a:dk1>
      <a:sysClr val="windowText" lastClr="000000"/>
    </a:dk1>
    <a:lt1>
      <a:srgbClr val="FFFFFF"/>
    </a:lt1>
    <a:dk2>
      <a:srgbClr val="FFFFFF"/>
    </a:dk2>
    <a:lt2>
      <a:srgbClr val="E3DED1"/>
    </a:lt2>
    <a:accent1>
      <a:srgbClr val="000000"/>
    </a:accent1>
    <a:accent2>
      <a:srgbClr val="900000"/>
    </a:accent2>
    <a:accent3>
      <a:srgbClr val="E3DED1"/>
    </a:accent3>
    <a:accent4>
      <a:srgbClr val="D9C19B"/>
    </a:accent4>
    <a:accent5>
      <a:srgbClr val="FF0909"/>
    </a:accent5>
    <a:accent6>
      <a:srgbClr val="7F7F7F"/>
    </a:accent6>
    <a:hlink>
      <a:srgbClr val="900000"/>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LPC_Theme 2 DRAFT</Template>
  <TotalTime>31357</TotalTime>
  <Words>764</Words>
  <Application>Microsoft Office PowerPoint</Application>
  <PresentationFormat>On-screen Show (4:3)</PresentationFormat>
  <Paragraphs>254</Paragraphs>
  <Slides>23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AvenirNextCondensed-DemiBold</vt:lpstr>
      <vt:lpstr>Calibri</vt:lpstr>
      <vt:lpstr>Cooper Black</vt:lpstr>
      <vt:lpstr>Earwig Factory</vt:lpstr>
      <vt:lpstr>Franklin Gothic Medium</vt:lpstr>
      <vt:lpstr>Times New Roman</vt:lpstr>
      <vt:lpstr>Tw Cen MT</vt:lpstr>
      <vt:lpstr>Wingdings</vt:lpstr>
      <vt:lpstr>Wingdings 2</vt:lpstr>
      <vt:lpstr>LPC_Theme 2 DRAFT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CLPCCD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JRAdams</dc:creator>
  <cp:lastModifiedBy>Kelly Abad</cp:lastModifiedBy>
  <cp:revision>2400</cp:revision>
  <cp:lastPrinted>2014-09-26T20:24:38Z</cp:lastPrinted>
  <dcterms:created xsi:type="dcterms:W3CDTF">2012-01-25T04:22:50Z</dcterms:created>
  <dcterms:modified xsi:type="dcterms:W3CDTF">2014-10-01T23:05:25Z</dcterms:modified>
</cp:coreProperties>
</file>