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421" r:id="rId2"/>
    <p:sldId id="422" r:id="rId3"/>
    <p:sldId id="423" r:id="rId4"/>
    <p:sldId id="424" r:id="rId5"/>
    <p:sldId id="425" r:id="rId6"/>
    <p:sldId id="426" r:id="rId7"/>
    <p:sldId id="427" r:id="rId8"/>
    <p:sldId id="429" r:id="rId9"/>
    <p:sldId id="446" r:id="rId10"/>
    <p:sldId id="452" r:id="rId11"/>
    <p:sldId id="442" r:id="rId12"/>
    <p:sldId id="445" r:id="rId13"/>
    <p:sldId id="443" r:id="rId14"/>
    <p:sldId id="444" r:id="rId15"/>
    <p:sldId id="447" r:id="rId16"/>
    <p:sldId id="448" r:id="rId17"/>
    <p:sldId id="449" r:id="rId18"/>
    <p:sldId id="451" r:id="rId19"/>
    <p:sldId id="267" r:id="rId20"/>
  </p:sldIdLst>
  <p:sldSz cx="9144000" cy="6858000" type="screen4x3"/>
  <p:notesSz cx="7010400" cy="92964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CC66"/>
    <a:srgbClr val="CC9900"/>
    <a:srgbClr val="CC3300"/>
    <a:srgbClr val="CCCC00"/>
    <a:srgbClr val="DDDDDD"/>
    <a:srgbClr val="FFFFCC"/>
    <a:srgbClr val="FFCC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507" autoAdjust="0"/>
    <p:restoredTop sz="94584" autoAdjust="0"/>
  </p:normalViewPr>
  <p:slideViewPr>
    <p:cSldViewPr>
      <p:cViewPr varScale="1">
        <p:scale>
          <a:sx n="79" d="100"/>
          <a:sy n="79" d="100"/>
        </p:scale>
        <p:origin x="-15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66" d="100"/>
          <a:sy n="66" d="100"/>
        </p:scale>
        <p:origin x="-930" y="1512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luna\My%20Documents\CCC%20Transfer%20Rates_2003-04%20Coho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luna\My%20Documents\_USA%20FUNDS%20Grant%20Prop\NSLC_5-14-2010%20Response%20File_2008CO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5383858267716583E-2"/>
          <c:y val="4.9699134830368731E-2"/>
          <c:w val="0.8875791046952467"/>
          <c:h val="0.82781374550403419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'3 to 7 yr tranf rates'!$F$21:$F$23</c:f>
              <c:strCache>
                <c:ptCount val="3"/>
                <c:pt idx="0">
                  <c:v>All CCC-Educationally Disadvantaged Students</c:v>
                </c:pt>
                <c:pt idx="1">
                  <c:v>All CCC Students</c:v>
                </c:pt>
                <c:pt idx="2">
                  <c:v>Puente</c:v>
                </c:pt>
              </c:strCache>
            </c:strRef>
          </c:cat>
          <c:val>
            <c:numRef>
              <c:f>'3 to 7 yr tranf rates'!$K$21:$K$23</c:f>
              <c:numCache>
                <c:formatCode>0%</c:formatCode>
                <c:ptCount val="3"/>
                <c:pt idx="0">
                  <c:v>0.34362802498048683</c:v>
                </c:pt>
                <c:pt idx="1">
                  <c:v>0.4383104883418284</c:v>
                </c:pt>
                <c:pt idx="2">
                  <c:v>0.55000000000000004</c:v>
                </c:pt>
              </c:numCache>
            </c:numRef>
          </c:val>
        </c:ser>
        <c:axId val="85368192"/>
        <c:axId val="85374080"/>
      </c:barChart>
      <c:catAx>
        <c:axId val="85368192"/>
        <c:scaling>
          <c:orientation val="minMax"/>
        </c:scaling>
        <c:axPos val="b"/>
        <c:tickLblPos val="nextTo"/>
        <c:crossAx val="85374080"/>
        <c:crosses val="autoZero"/>
        <c:auto val="1"/>
        <c:lblAlgn val="ctr"/>
        <c:lblOffset val="100"/>
      </c:catAx>
      <c:valAx>
        <c:axId val="85374080"/>
        <c:scaling>
          <c:orientation val="minMax"/>
        </c:scaling>
        <c:axPos val="l"/>
        <c:majorGridlines/>
        <c:numFmt formatCode="0%" sourceLinked="1"/>
        <c:tickLblPos val="nextTo"/>
        <c:crossAx val="85368192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4113808690580397E-2"/>
          <c:y val="0.1080268785846218"/>
          <c:w val="0.84194397980045244"/>
          <c:h val="0.76310680910109163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dPt>
            <c:idx val="4"/>
            <c:spPr>
              <a:solidFill>
                <a:srgbClr val="0070C0"/>
              </a:solidFill>
            </c:spPr>
          </c:dPt>
          <c:dLbls>
            <c:showVal val="1"/>
          </c:dLbls>
          <c:cat>
            <c:strRef>
              <c:f>Sheet1!$D$23:$D$27</c:f>
              <c:strCache>
                <c:ptCount val="5"/>
                <c:pt idx="0">
                  <c:v>Asian</c:v>
                </c:pt>
                <c:pt idx="1">
                  <c:v>African-American</c:v>
                </c:pt>
                <c:pt idx="2">
                  <c:v>White- Non Hispanic</c:v>
                </c:pt>
                <c:pt idx="3">
                  <c:v>Hispanic</c:v>
                </c:pt>
                <c:pt idx="4">
                  <c:v>Puente</c:v>
                </c:pt>
              </c:strCache>
            </c:strRef>
          </c:cat>
          <c:val>
            <c:numRef>
              <c:f>Sheet1!$E$23:$E$27</c:f>
              <c:numCache>
                <c:formatCode>0%</c:formatCode>
                <c:ptCount val="5"/>
                <c:pt idx="0">
                  <c:v>0.76100000000000456</c:v>
                </c:pt>
                <c:pt idx="1">
                  <c:v>0.60800000000000065</c:v>
                </c:pt>
                <c:pt idx="2">
                  <c:v>0.70100000000000062</c:v>
                </c:pt>
                <c:pt idx="3">
                  <c:v>0.67300000000000526</c:v>
                </c:pt>
                <c:pt idx="4">
                  <c:v>0.81399999999999995</c:v>
                </c:pt>
              </c:numCache>
            </c:numRef>
          </c:val>
        </c:ser>
        <c:axId val="49427584"/>
        <c:axId val="49429120"/>
      </c:barChart>
      <c:catAx>
        <c:axId val="49427584"/>
        <c:scaling>
          <c:orientation val="minMax"/>
        </c:scaling>
        <c:axPos val="b"/>
        <c:tickLblPos val="nextTo"/>
        <c:crossAx val="49429120"/>
        <c:crosses val="autoZero"/>
        <c:auto val="1"/>
        <c:lblAlgn val="ctr"/>
        <c:lblOffset val="100"/>
      </c:catAx>
      <c:valAx>
        <c:axId val="49429120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49427584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8" tIns="46955" rIns="93908" bIns="46955" numCol="1" anchor="t" anchorCtr="0" compatLnSpc="1">
            <a:prstTxWarp prst="textNoShape">
              <a:avLst/>
            </a:prstTxWarp>
          </a:bodyPr>
          <a:lstStyle>
            <a:lvl1pPr algn="l" defTabSz="939275">
              <a:defRPr sz="1200"/>
            </a:lvl1pPr>
          </a:lstStyle>
          <a:p>
            <a:endParaRPr lang="en-US" dirty="0"/>
          </a:p>
        </p:txBody>
      </p:sp>
      <p:sp>
        <p:nvSpPr>
          <p:cNvPr id="106499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4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8" tIns="46955" rIns="93908" bIns="46955" numCol="1" anchor="t" anchorCtr="0" compatLnSpc="1">
            <a:prstTxWarp prst="textNoShape">
              <a:avLst/>
            </a:prstTxWarp>
          </a:bodyPr>
          <a:lstStyle>
            <a:lvl1pPr defTabSz="939275">
              <a:defRPr sz="1200"/>
            </a:lvl1pPr>
          </a:lstStyle>
          <a:p>
            <a:endParaRPr lang="en-US" dirty="0"/>
          </a:p>
        </p:txBody>
      </p:sp>
      <p:sp>
        <p:nvSpPr>
          <p:cNvPr id="106500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688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8" tIns="46955" rIns="93908" bIns="46955" numCol="1" anchor="b" anchorCtr="0" compatLnSpc="1">
            <a:prstTxWarp prst="textNoShape">
              <a:avLst/>
            </a:prstTxWarp>
          </a:bodyPr>
          <a:lstStyle>
            <a:lvl1pPr algn="l" defTabSz="939275">
              <a:defRPr sz="1200"/>
            </a:lvl1pPr>
          </a:lstStyle>
          <a:p>
            <a:endParaRPr lang="en-US" dirty="0"/>
          </a:p>
        </p:txBody>
      </p:sp>
      <p:sp>
        <p:nvSpPr>
          <p:cNvPr id="106501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4" y="8831264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8" tIns="46955" rIns="93908" bIns="46955" numCol="1" anchor="b" anchorCtr="0" compatLnSpc="1">
            <a:prstTxWarp prst="textNoShape">
              <a:avLst/>
            </a:prstTxWarp>
          </a:bodyPr>
          <a:lstStyle>
            <a:lvl1pPr defTabSz="939275">
              <a:defRPr sz="1200"/>
            </a:lvl1pPr>
          </a:lstStyle>
          <a:p>
            <a:fld id="{92BA5B11-6995-4067-993B-E403B7B7DDD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8" tIns="46955" rIns="93908" bIns="46955" numCol="1" anchor="t" anchorCtr="0" compatLnSpc="1">
            <a:prstTxWarp prst="textNoShape">
              <a:avLst/>
            </a:prstTxWarp>
          </a:bodyPr>
          <a:lstStyle>
            <a:lvl1pPr algn="l" defTabSz="939275">
              <a:defRPr sz="1200"/>
            </a:lvl1pPr>
          </a:lstStyle>
          <a:p>
            <a:endParaRPr lang="en-US" dirty="0"/>
          </a:p>
        </p:txBody>
      </p:sp>
      <p:sp>
        <p:nvSpPr>
          <p:cNvPr id="1228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4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8" tIns="46955" rIns="93908" bIns="46955" numCol="1" anchor="t" anchorCtr="0" compatLnSpc="1">
            <a:prstTxWarp prst="textNoShape">
              <a:avLst/>
            </a:prstTxWarp>
          </a:bodyPr>
          <a:lstStyle>
            <a:lvl1pPr defTabSz="939275">
              <a:defRPr sz="1200"/>
            </a:lvl1pPr>
          </a:lstStyle>
          <a:p>
            <a:endParaRPr lang="en-US" dirty="0"/>
          </a:p>
        </p:txBody>
      </p:sp>
      <p:sp>
        <p:nvSpPr>
          <p:cNvPr id="1228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7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8" tIns="46955" rIns="93908" bIns="469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688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8" tIns="46955" rIns="93908" bIns="46955" numCol="1" anchor="b" anchorCtr="0" compatLnSpc="1">
            <a:prstTxWarp prst="textNoShape">
              <a:avLst/>
            </a:prstTxWarp>
          </a:bodyPr>
          <a:lstStyle>
            <a:lvl1pPr algn="l" defTabSz="939275">
              <a:defRPr sz="1200"/>
            </a:lvl1pPr>
          </a:lstStyle>
          <a:p>
            <a:endParaRPr lang="en-US" dirty="0"/>
          </a:p>
        </p:txBody>
      </p:sp>
      <p:sp>
        <p:nvSpPr>
          <p:cNvPr id="1228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4" y="8831264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8" tIns="46955" rIns="93908" bIns="46955" numCol="1" anchor="b" anchorCtr="0" compatLnSpc="1">
            <a:prstTxWarp prst="textNoShape">
              <a:avLst/>
            </a:prstTxWarp>
          </a:bodyPr>
          <a:lstStyle>
            <a:lvl1pPr defTabSz="939275">
              <a:defRPr sz="1200"/>
            </a:lvl1pPr>
          </a:lstStyle>
          <a:p>
            <a:fld id="{27B18100-46DD-4370-905C-1CD184C71B3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D5367-B43A-4C15-9F4E-BA656FC2CFD2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77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11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71DB10-D585-4505-AE09-FF23127AA9AC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77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11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71DB10-D585-4505-AE09-FF23127AA9AC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77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11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71DB10-D585-4505-AE09-FF23127AA9AC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77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11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71DB10-D585-4505-AE09-FF23127AA9AC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A9E222-9007-4353-8A81-40C28031DB38}" type="slidenum">
              <a:rPr lang="en-US"/>
              <a:pPr/>
              <a:t>15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77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473" y="697630"/>
            <a:ext cx="4617457" cy="3486551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11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71DB10-D585-4505-AE09-FF23127AA9AC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52F7C-F836-42DD-9414-EBB02F617B5C}" type="slidenum">
              <a:rPr lang="en-US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8722DC-7DA2-4EBD-BCFE-095331BA0DFA}" type="slidenum">
              <a:rPr lang="en-US"/>
              <a:pPr/>
              <a:t>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77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FEABD2-8680-4444-9383-0943E029883D}" type="slidenum">
              <a:rPr lang="en-US"/>
              <a:pPr/>
              <a:t>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6473" y="697630"/>
            <a:ext cx="4617457" cy="3486551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38F732-56E8-45AC-BFBA-8B59E03D5F7C}" type="slidenum">
              <a:rPr lang="en-US"/>
              <a:pPr/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77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77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11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88BE0-8CBC-49DF-8A56-37A46DAFED3C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77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11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88BE0-8CBC-49DF-8A56-37A46DAFED3C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77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11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2674D3-A471-4189-A362-C6B70BEE7333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77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11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71DB10-D585-4505-AE09-FF23127AA9AC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77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11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71DB10-D585-4505-AE09-FF23127AA9AC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BF0F6-3055-43D8-BECF-541118941E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E09B6-52D5-4005-A94E-941DD4788C4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859F5-1D6C-48E8-B658-BDBF68B2392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E359D-1A07-4A67-B411-05D912DD530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56E4F-29BB-4ADA-838C-A142A276710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107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F12FB-C5A4-4A38-9F3B-24C401F7FEE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9E567-A362-47F2-9647-36368569E08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4D41E-0B83-4788-A14C-15D5DFDAFB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D1718-6C82-4BB1-88EB-AB6A3EF1058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3720A-0990-4FD8-AE19-BB2A5F90BD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854EA-6C7E-4F33-9EE0-17CD2D32314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8675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CC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CC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CC66"/>
                </a:solidFill>
              </a:defRPr>
            </a:lvl1pPr>
          </a:lstStyle>
          <a:p>
            <a:fld id="{D1F98D4B-8E5A-416E-8A0B-55ED5BD125B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8551" name="AutoShape 7"/>
          <p:cNvSpPr>
            <a:spLocks noChangeArrowheads="1"/>
          </p:cNvSpPr>
          <p:nvPr/>
        </p:nvSpPr>
        <p:spPr bwMode="auto">
          <a:xfrm>
            <a:off x="0" y="4038600"/>
            <a:ext cx="4648200" cy="2819400"/>
          </a:xfrm>
          <a:prstGeom prst="rtTriangle">
            <a:avLst/>
          </a:prstGeom>
          <a:gradFill rotWithShape="0">
            <a:gsLst>
              <a:gs pos="0">
                <a:srgbClr val="FFCC66"/>
              </a:gs>
              <a:gs pos="100000">
                <a:srgbClr val="FFCC66">
                  <a:gamma/>
                  <a:shade val="4549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0" y="0"/>
            <a:ext cx="838200" cy="4537075"/>
          </a:xfrm>
          <a:prstGeom prst="rect">
            <a:avLst/>
          </a:prstGeom>
          <a:gradFill rotWithShape="0">
            <a:gsLst>
              <a:gs pos="0">
                <a:srgbClr val="292929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CC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CC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CC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CC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CC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CC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CC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CC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CC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1" name="Rectangle 5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6705600" cy="2133600"/>
          </a:xfrm>
        </p:spPr>
        <p:txBody>
          <a:bodyPr/>
          <a:lstStyle/>
          <a:p>
            <a:r>
              <a:rPr lang="en-US" sz="5800" dirty="0"/>
              <a:t>The </a:t>
            </a:r>
            <a:r>
              <a:rPr lang="en-US" sz="5800" dirty="0" smtClean="0"/>
              <a:t>Puente </a:t>
            </a:r>
            <a:r>
              <a:rPr lang="en-US" sz="5800" dirty="0"/>
              <a:t>Project</a:t>
            </a:r>
          </a:p>
        </p:txBody>
      </p:sp>
      <p:pic>
        <p:nvPicPr>
          <p:cNvPr id="8194" name="Picture 2" descr="https://encrypted-tbn0.gstatic.com/images?q=tbn:ANd9GcRuZd78cvxScBbMzjKSMeyymwodOAsA8Jxs-V93ryF6-uT6rY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6096000" cy="2743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19200" y="3962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rgbClr val="FFC000"/>
                </a:solidFill>
              </a:rPr>
              <a:t>Bridging classrooms and communities since 1981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-111" charset="-128"/>
              </a:rPr>
              <a:t>Program Goals</a:t>
            </a:r>
            <a:br>
              <a:rPr lang="en-US" dirty="0" smtClean="0">
                <a:ea typeface="ＭＳ Ｐゴシック" pitchFamily="-111" charset="-128"/>
              </a:rPr>
            </a:br>
            <a:r>
              <a:rPr lang="en-US" sz="2600" dirty="0" smtClean="0">
                <a:ea typeface="ＭＳ Ｐゴシック" pitchFamily="-111" charset="-128"/>
              </a:rPr>
              <a:t>Involvement &amp; Engagement </a:t>
            </a:r>
            <a:r>
              <a:rPr lang="en-US" sz="2600" dirty="0" smtClean="0">
                <a:ea typeface="ＭＳ Ｐゴシック" pitchFamily="-111" charset="-128"/>
                <a:sym typeface="Wingdings" pitchFamily="2" charset="2"/>
              </a:rPr>
              <a:t>  Persistence &amp; Retention</a:t>
            </a:r>
            <a:endParaRPr lang="en-US" sz="2600" dirty="0" smtClean="0">
              <a:ea typeface="ＭＳ Ｐゴシック" pitchFamily="-111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1447800"/>
            <a:ext cx="7772400" cy="4114800"/>
          </a:xfrm>
        </p:spPr>
        <p:txBody>
          <a:bodyPr/>
          <a:lstStyle/>
          <a:p>
            <a:r>
              <a:rPr lang="en-US" sz="2600" dirty="0" smtClean="0"/>
              <a:t>Graduation and Transfer</a:t>
            </a:r>
          </a:p>
          <a:p>
            <a:r>
              <a:rPr lang="en-US" sz="2600" dirty="0" smtClean="0"/>
              <a:t>Increase </a:t>
            </a:r>
            <a:r>
              <a:rPr lang="en-US" sz="2600" i="1" dirty="0" smtClean="0"/>
              <a:t>access</a:t>
            </a:r>
            <a:r>
              <a:rPr lang="en-US" sz="2600" dirty="0" smtClean="0"/>
              <a:t> to opportunity</a:t>
            </a:r>
          </a:p>
          <a:p>
            <a:r>
              <a:rPr lang="en-US" sz="2600" dirty="0" smtClean="0"/>
              <a:t>Promote </a:t>
            </a:r>
            <a:r>
              <a:rPr lang="en-US" sz="2600" i="1" dirty="0" smtClean="0"/>
              <a:t>equity</a:t>
            </a:r>
            <a:r>
              <a:rPr lang="en-US" sz="2600" dirty="0" smtClean="0"/>
              <a:t> and foster </a:t>
            </a:r>
            <a:r>
              <a:rPr lang="en-US" sz="2600" i="1" dirty="0" smtClean="0"/>
              <a:t>success</a:t>
            </a:r>
          </a:p>
          <a:p>
            <a:r>
              <a:rPr lang="en-US" sz="2600" dirty="0" smtClean="0"/>
              <a:t>Provide services above and beyond</a:t>
            </a:r>
          </a:p>
          <a:p>
            <a:r>
              <a:rPr lang="en-US" sz="2600" dirty="0" smtClean="0"/>
              <a:t>Sense of belonging campus/community</a:t>
            </a:r>
          </a:p>
          <a:p>
            <a:r>
              <a:rPr lang="en-US" sz="2600" dirty="0" smtClean="0"/>
              <a:t>Develop leadership skills</a:t>
            </a:r>
          </a:p>
          <a:p>
            <a:r>
              <a:rPr lang="en-US" sz="2600" dirty="0" smtClean="0"/>
              <a:t>Provide opportunity for involvement</a:t>
            </a:r>
          </a:p>
          <a:p>
            <a:r>
              <a:rPr lang="en-US" sz="2600" dirty="0" smtClean="0"/>
              <a:t>Funds of knowledge </a:t>
            </a:r>
            <a:r>
              <a:rPr lang="en-US" sz="2600" dirty="0" smtClean="0">
                <a:sym typeface="Wingdings" pitchFamily="2" charset="2"/>
              </a:rPr>
              <a:t> Peer support</a:t>
            </a:r>
          </a:p>
          <a:p>
            <a:r>
              <a:rPr lang="en-US" sz="2600" dirty="0" smtClean="0">
                <a:sym typeface="Wingdings" pitchFamily="2" charset="2"/>
              </a:rPr>
              <a:t>       Multicultural curricular theme across disciplines</a:t>
            </a:r>
          </a:p>
          <a:p>
            <a:r>
              <a:rPr lang="en-US" sz="2800" dirty="0" smtClean="0"/>
              <a:t>               Encourage active academic engagement</a:t>
            </a:r>
          </a:p>
          <a:p>
            <a:r>
              <a:rPr lang="en-US" sz="2800" dirty="0" smtClean="0"/>
              <a:t>                          Promote self-efficacy</a:t>
            </a:r>
            <a:endParaRPr lang="en-US" sz="26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 spd="slow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-111" charset="-128"/>
              </a:rPr>
              <a:t>Implementation Budget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35K received annually for the first 3 years </a:t>
            </a:r>
          </a:p>
          <a:p>
            <a:pPr lvl="1"/>
            <a:r>
              <a:rPr lang="en-US" dirty="0" smtClean="0"/>
              <a:t>30K – Implementation Costs</a:t>
            </a:r>
          </a:p>
          <a:p>
            <a:pPr lvl="1"/>
            <a:r>
              <a:rPr lang="en-US" dirty="0" smtClean="0"/>
              <a:t>5K – Program Operating Costs</a:t>
            </a:r>
            <a:endParaRPr lang="en-US" dirty="0"/>
          </a:p>
        </p:txBody>
      </p:sp>
    </p:spTree>
  </p:cSld>
  <p:clrMapOvr>
    <a:masterClrMapping/>
  </p:clrMapOvr>
  <p:transition spd="slow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-111" charset="-128"/>
              </a:rPr>
              <a:t>Program Implementation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828800"/>
            <a:ext cx="7772400" cy="41148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30K – Program Implementation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Counselor Salary and Benefits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Management of Operational Budget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Clerical Assistance</a:t>
            </a:r>
            <a:endParaRPr lang="en-US" sz="2800" dirty="0"/>
          </a:p>
        </p:txBody>
      </p:sp>
    </p:spTree>
  </p:cSld>
  <p:clrMapOvr>
    <a:masterClrMapping/>
  </p:clrMapOvr>
  <p:transition spd="slow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-111" charset="-128"/>
              </a:rPr>
              <a:t>Program Operating Costs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5K</a:t>
            </a:r>
          </a:p>
          <a:p>
            <a:pPr lvl="1"/>
            <a:r>
              <a:rPr lang="en-US" dirty="0" smtClean="0"/>
              <a:t>Student Recruitment and Orientation</a:t>
            </a:r>
          </a:p>
          <a:p>
            <a:pPr lvl="1"/>
            <a:r>
              <a:rPr lang="en-US" dirty="0" smtClean="0"/>
              <a:t>Motivational Conference </a:t>
            </a:r>
          </a:p>
          <a:p>
            <a:pPr lvl="1"/>
            <a:r>
              <a:rPr lang="en-US" dirty="0" smtClean="0"/>
              <a:t>University Visits</a:t>
            </a:r>
          </a:p>
          <a:p>
            <a:pPr lvl="1"/>
            <a:r>
              <a:rPr lang="en-US" dirty="0" smtClean="0"/>
              <a:t>Academic &amp; Cultural Events/Activities</a:t>
            </a:r>
          </a:p>
          <a:p>
            <a:pPr lvl="1"/>
            <a:r>
              <a:rPr lang="en-US" dirty="0" smtClean="0"/>
              <a:t>Student/Mentor Functions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-111" charset="-128"/>
              </a:rPr>
              <a:t>Projected Expenses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6764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200" dirty="0" smtClean="0"/>
              <a:t>&gt; Transportation to University Campuses	$1400</a:t>
            </a:r>
          </a:p>
          <a:p>
            <a:pPr>
              <a:buNone/>
            </a:pPr>
            <a:r>
              <a:rPr lang="en-US" sz="2200" dirty="0" smtClean="0"/>
              <a:t>&gt; T-shirts for Motivational Conference    	$300</a:t>
            </a:r>
          </a:p>
          <a:p>
            <a:pPr>
              <a:buNone/>
            </a:pPr>
            <a:r>
              <a:rPr lang="en-US" sz="2200" dirty="0" smtClean="0"/>
              <a:t>&gt; Costco drinks/Paper products      		$500</a:t>
            </a:r>
          </a:p>
          <a:p>
            <a:pPr>
              <a:buNone/>
            </a:pPr>
            <a:r>
              <a:rPr lang="en-US" sz="2200" dirty="0" smtClean="0"/>
              <a:t>&gt; Food for Student/Mentor Mixers        		$1600</a:t>
            </a:r>
          </a:p>
          <a:p>
            <a:pPr>
              <a:buNone/>
            </a:pPr>
            <a:r>
              <a:rPr lang="en-US" sz="2200" dirty="0" smtClean="0"/>
              <a:t>&gt; Mailers/Printing 		      		 $200</a:t>
            </a:r>
          </a:p>
          <a:p>
            <a:pPr>
              <a:buNone/>
            </a:pPr>
            <a:r>
              <a:rPr lang="en-US" sz="2200" dirty="0" smtClean="0"/>
              <a:t>&gt; Cultural Events/Activity Fees                             $1000</a:t>
            </a:r>
          </a:p>
          <a:p>
            <a:pPr>
              <a:buNone/>
            </a:pPr>
            <a:r>
              <a:rPr lang="en-US" sz="2200" dirty="0" smtClean="0"/>
              <a:t> __________________________________________________</a:t>
            </a:r>
          </a:p>
          <a:p>
            <a:pPr>
              <a:buNone/>
            </a:pPr>
            <a:r>
              <a:rPr lang="en-US" sz="2200" dirty="0" smtClean="0"/>
              <a:t>                                                             		$5000</a:t>
            </a:r>
          </a:p>
          <a:p>
            <a:pPr lvl="1">
              <a:buNone/>
            </a:pPr>
            <a:endParaRPr lang="en-US" sz="2200" dirty="0" smtClean="0"/>
          </a:p>
          <a:p>
            <a:endParaRPr lang="en-US" sz="2200" dirty="0"/>
          </a:p>
        </p:txBody>
      </p:sp>
    </p:spTree>
  </p:cSld>
  <p:clrMapOvr>
    <a:masterClrMapping/>
  </p:clrMapOvr>
  <p:transition spd="slow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95400" y="990600"/>
            <a:ext cx="5943600" cy="1447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What does the data say?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4340" name="Picture 4" descr="flowerfro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>
            <a:off x="6705600" y="-304800"/>
            <a:ext cx="277018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486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Seven-year </a:t>
            </a:r>
            <a:r>
              <a:rPr lang="en-US" dirty="0"/>
              <a:t>Transfer </a:t>
            </a:r>
            <a:r>
              <a:rPr lang="en-US" dirty="0" smtClean="0"/>
              <a:t>(03-10) Rates </a:t>
            </a:r>
            <a:r>
              <a:rPr lang="en-US" dirty="0"/>
              <a:t>of All California Community College Educationally Disadvantaged Students, All CCC Students, and Puente Students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1800" y="5334000"/>
            <a:ext cx="5486400" cy="804862"/>
          </a:xfrm>
        </p:spPr>
        <p:txBody>
          <a:bodyPr/>
          <a:lstStyle/>
          <a:p>
            <a:r>
              <a:rPr lang="en-US" baseline="30000" dirty="0"/>
              <a:t> CCCCO</a:t>
            </a:r>
            <a:r>
              <a:rPr lang="en-US" i="1" baseline="30000" dirty="0"/>
              <a:t>, </a:t>
            </a:r>
            <a:r>
              <a:rPr lang="en-US" baseline="30000" dirty="0"/>
              <a:t>National Student Clearinghouse, Puente Project. </a:t>
            </a:r>
            <a:endParaRPr lang="en-US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</p:nvPr>
        </p:nvGraphicFramePr>
        <p:xfrm>
          <a:off x="1524000" y="1143000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486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Fall </a:t>
            </a:r>
            <a:r>
              <a:rPr lang="en-US" dirty="0"/>
              <a:t>2008 to Fall 2009 College Persistence Rates of All California Community College (CCC) Students Statewide by Ethnicity and of Puente Students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type="pic" idx="1"/>
          </p:nvPr>
        </p:nvGraphicFramePr>
        <p:xfrm>
          <a:off x="2133600" y="1219200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657600" y="5410200"/>
            <a:ext cx="5486400" cy="804862"/>
          </a:xfrm>
        </p:spPr>
        <p:txBody>
          <a:bodyPr/>
          <a:lstStyle/>
          <a:p>
            <a:r>
              <a:rPr lang="en-US" baseline="30000" dirty="0"/>
              <a:t> CCCCO, </a:t>
            </a:r>
            <a:r>
              <a:rPr lang="en-US" i="1" baseline="30000" dirty="0"/>
              <a:t>Accountability Reporting for the Community Colleges Draft Report, October 2009, </a:t>
            </a:r>
            <a:r>
              <a:rPr lang="en-US" baseline="30000" dirty="0"/>
              <a:t>Puente Project.  CCCCO calculates a one-year persistence rate for first-time freshmen (FTF) with at least 6 units earned  in a fall term who enrolled in the following fall term.</a:t>
            </a:r>
            <a:endParaRPr lang="en-US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ea typeface="ＭＳ Ｐゴシック" pitchFamily="-111" charset="-128"/>
              </a:rPr>
              <a:t>Status after Six Years of Transfer-Ready* CCC Students </a:t>
            </a:r>
            <a:r>
              <a:rPr lang="en-US" sz="2400" b="1" dirty="0" smtClean="0">
                <a:ea typeface="ＭＳ Ｐゴシック" pitchFamily="-111" charset="-128"/>
              </a:rPr>
              <a:t/>
            </a:r>
            <a:br>
              <a:rPr lang="en-US" sz="2400" b="1" dirty="0" smtClean="0">
                <a:ea typeface="ＭＳ Ｐゴシック" pitchFamily="-111" charset="-128"/>
              </a:rPr>
            </a:br>
            <a:r>
              <a:rPr lang="en-US" sz="2400" b="1" dirty="0" smtClean="0">
                <a:ea typeface="ＭＳ Ｐゴシック" pitchFamily="-111" charset="-128"/>
              </a:rPr>
              <a:t>Disaggregated by Race/Ethnicity and Puente Students</a:t>
            </a:r>
            <a:endParaRPr lang="en-US" sz="2400" dirty="0" smtClean="0">
              <a:ea typeface="ＭＳ Ｐゴシック" pitchFamily="-111" charset="-128"/>
            </a:endParaRPr>
          </a:p>
        </p:txBody>
      </p:sp>
      <p:pic>
        <p:nvPicPr>
          <p:cNvPr id="21507" name="Picture 3"/>
          <p:cNvPicPr>
            <a:picLocks noGrp="1" noChangeArrowheads="1"/>
          </p:cNvPicPr>
          <p:nvPr>
            <p:ph type="body" idx="1"/>
          </p:nvPr>
        </p:nvPicPr>
        <p:blipFill>
          <a:blip r:embed="rId3" cstate="print"/>
          <a:srcRect b="-122"/>
          <a:stretch>
            <a:fillRect/>
          </a:stretch>
        </p:blipFill>
        <p:spPr>
          <a:xfrm>
            <a:off x="914400" y="1600200"/>
            <a:ext cx="7381875" cy="3771900"/>
          </a:xfrm>
          <a:noFill/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5638800"/>
            <a:ext cx="87566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 </a:t>
            </a:r>
            <a:r>
              <a:rPr lang="en-US" sz="1200"/>
              <a:t>Source: MPR </a:t>
            </a:r>
            <a:r>
              <a:rPr lang="en-US" sz="1200" i="1"/>
              <a:t>Unexpected Pathways Transfer Patterns of California Community College Students</a:t>
            </a:r>
            <a:r>
              <a:rPr lang="en-US" sz="1200"/>
              <a:t>, Puente Project August 2007</a:t>
            </a:r>
          </a:p>
          <a:p>
            <a:pPr algn="ctr"/>
            <a:r>
              <a:rPr lang="en-US" sz="1200"/>
              <a:t>          *Transfer-ready is defined as students who complete at least 60 UC/CSU transferable units including their math/English requirements</a:t>
            </a:r>
          </a:p>
        </p:txBody>
      </p:sp>
    </p:spTree>
  </p:cSld>
  <p:clrMapOvr>
    <a:masterClrMapping/>
  </p:clrMapOvr>
  <p:transition spd="slow"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3733800" cy="914400"/>
          </a:xfrm>
        </p:spPr>
        <p:txBody>
          <a:bodyPr/>
          <a:lstStyle/>
          <a:p>
            <a:r>
              <a:rPr lang="en-US" dirty="0"/>
              <a:t>Puente </a:t>
            </a:r>
            <a:r>
              <a:rPr lang="en-US" i="1" dirty="0"/>
              <a:t>Does </a:t>
            </a:r>
            <a:r>
              <a:rPr lang="en-US" dirty="0"/>
              <a:t>Make A Difference!</a:t>
            </a:r>
            <a:r>
              <a:rPr lang="en-US" sz="4000" dirty="0"/>
              <a:t> </a:t>
            </a:r>
            <a:endParaRPr lang="en-US" dirty="0"/>
          </a:p>
        </p:txBody>
      </p:sp>
      <p:pic>
        <p:nvPicPr>
          <p:cNvPr id="11" name="Picture 10" descr="collage of pics - cultural ev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28600"/>
            <a:ext cx="4247072" cy="1752599"/>
          </a:xfrm>
          <a:prstGeom prst="rect">
            <a:avLst/>
          </a:prstGeom>
        </p:spPr>
      </p:pic>
      <p:pic>
        <p:nvPicPr>
          <p:cNvPr id="9" name="Picture 8" descr="pic_scholarship award coll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133600"/>
            <a:ext cx="4114800" cy="1784074"/>
          </a:xfrm>
          <a:prstGeom prst="rect">
            <a:avLst/>
          </a:prstGeom>
        </p:spPr>
      </p:pic>
      <p:pic>
        <p:nvPicPr>
          <p:cNvPr id="10" name="Picture 9" descr="pic_warming hearts coll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1905000"/>
            <a:ext cx="3581400" cy="1691217"/>
          </a:xfrm>
          <a:prstGeom prst="rect">
            <a:avLst/>
          </a:prstGeom>
        </p:spPr>
      </p:pic>
      <p:pic>
        <p:nvPicPr>
          <p:cNvPr id="8" name="Picture 7" descr="Pic_dia del Nino coll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3352800"/>
            <a:ext cx="3581400" cy="1652954"/>
          </a:xfrm>
          <a:prstGeom prst="rect">
            <a:avLst/>
          </a:prstGeom>
        </p:spPr>
      </p:pic>
      <p:pic>
        <p:nvPicPr>
          <p:cNvPr id="7" name="Picture 6" descr="collage of pics - mentors mat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9800" y="3733800"/>
            <a:ext cx="3219024" cy="1524000"/>
          </a:xfrm>
          <a:prstGeom prst="rect">
            <a:avLst/>
          </a:prstGeom>
        </p:spPr>
      </p:pic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4800" y="5105400"/>
            <a:ext cx="1085850" cy="1371600"/>
          </a:xfrm>
          <a:prstGeom prst="rect">
            <a:avLst/>
          </a:prstGeom>
        </p:spPr>
      </p:pic>
      <p:pic>
        <p:nvPicPr>
          <p:cNvPr id="12" name="Picture 11" descr="collage of pics - on campus fundraiser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0" y="5105400"/>
            <a:ext cx="7162800" cy="1612721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905000"/>
            <a:ext cx="7772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rgbClr val="FFC000"/>
                </a:solidFill>
              </a:rPr>
              <a:t>The Puente Project is a national award-winning program that for 30 years has improved the college-going rate of tens of thousands of California's educationally underrepresented students. </a:t>
            </a:r>
          </a:p>
          <a:p>
            <a:pPr algn="l"/>
            <a:endParaRPr lang="en-US" sz="2800" dirty="0">
              <a:solidFill>
                <a:srgbClr val="FFC000"/>
              </a:solidFill>
            </a:endParaRPr>
          </a:p>
          <a:p>
            <a:pPr algn="l"/>
            <a:endParaRPr lang="en-US" sz="2800" dirty="0">
              <a:solidFill>
                <a:srgbClr val="FFC000"/>
              </a:solidFill>
            </a:endParaRPr>
          </a:p>
          <a:p>
            <a:pPr algn="l"/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2286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Puente Project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33400"/>
            <a:ext cx="6781800" cy="1143000"/>
          </a:xfrm>
        </p:spPr>
        <p:txBody>
          <a:bodyPr/>
          <a:lstStyle/>
          <a:p>
            <a:r>
              <a:rPr lang="en-US" dirty="0" smtClean="0"/>
              <a:t>The Puente Project Mission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8153400" cy="12604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To increase the number of educationally underserved students who </a:t>
            </a:r>
          </a:p>
        </p:txBody>
      </p:sp>
      <p:pic>
        <p:nvPicPr>
          <p:cNvPr id="3076" name="Picture 4" descr="edenpuentistas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6976" r="20930"/>
          <a:stretch>
            <a:fillRect/>
          </a:stretch>
        </p:blipFill>
        <p:spPr bwMode="auto">
          <a:xfrm>
            <a:off x="0" y="0"/>
            <a:ext cx="22098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1676400" y="33528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CC66"/>
                </a:solidFill>
              </a:rPr>
              <a:t>Enroll in four-year colleges and universities</a:t>
            </a:r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1676400" y="44958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CC66"/>
                </a:solidFill>
              </a:rPr>
              <a:t>Return to the community as leaders and mentors</a:t>
            </a:r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1676400" y="38862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CC66"/>
                </a:solidFill>
              </a:rPr>
              <a:t>Earn college degrees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4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4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4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4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4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 autoUpdateAnimBg="0" advAuto="1000"/>
      <p:bldP spid="214021" grpId="0" build="p" autoUpdateAnimBg="0" advAuto="3000"/>
      <p:bldP spid="214022" grpId="0" build="p" autoUpdateAnimBg="0" advAuto="1000"/>
      <p:bldP spid="214023" grpId="0" build="p" autoUpdateAnimBg="0" advAuto="2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Serve</a:t>
            </a:r>
          </a:p>
        </p:txBody>
      </p:sp>
      <p:sp>
        <p:nvSpPr>
          <p:cNvPr id="1187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772400" cy="1600200"/>
          </a:xfrm>
        </p:spPr>
        <p:txBody>
          <a:bodyPr/>
          <a:lstStyle/>
          <a:p>
            <a:r>
              <a:rPr lang="en-US" dirty="0" smtClean="0"/>
              <a:t>Puente serves over 63,000 students/year</a:t>
            </a:r>
          </a:p>
          <a:p>
            <a:r>
              <a:rPr lang="en-US" dirty="0" smtClean="0"/>
              <a:t>61 community colleges</a:t>
            </a:r>
          </a:p>
          <a:p>
            <a:r>
              <a:rPr lang="en-US" dirty="0" smtClean="0"/>
              <a:t>34 high schools</a:t>
            </a:r>
          </a:p>
          <a:p>
            <a:r>
              <a:rPr lang="en-US" dirty="0" smtClean="0"/>
              <a:t>24 counties</a:t>
            </a:r>
          </a:p>
          <a:p>
            <a:endParaRPr lang="en-US" dirty="0" smtClean="0"/>
          </a:p>
        </p:txBody>
      </p:sp>
      <p:pic>
        <p:nvPicPr>
          <p:cNvPr id="5124" name="Picture 1028" descr="hsstud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43213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9" name="Rectangle 1029"/>
          <p:cNvSpPr>
            <a:spLocks noChangeArrowheads="1"/>
          </p:cNvSpPr>
          <p:nvPr/>
        </p:nvSpPr>
        <p:spPr bwMode="auto">
          <a:xfrm>
            <a:off x="1066800" y="3505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>
              <a:solidFill>
                <a:srgbClr val="FFCC66"/>
              </a:solidFill>
            </a:endParaRPr>
          </a:p>
        </p:txBody>
      </p:sp>
      <p:sp>
        <p:nvSpPr>
          <p:cNvPr id="118790" name="Rectangle 1030"/>
          <p:cNvSpPr>
            <a:spLocks noChangeArrowheads="1"/>
          </p:cNvSpPr>
          <p:nvPr/>
        </p:nvSpPr>
        <p:spPr bwMode="auto">
          <a:xfrm>
            <a:off x="1371600" y="449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>
              <a:solidFill>
                <a:srgbClr val="FFCC66"/>
              </a:solidFill>
            </a:endParaRPr>
          </a:p>
        </p:txBody>
      </p:sp>
      <p:pic>
        <p:nvPicPr>
          <p:cNvPr id="5127" name="Picture 1031" descr="grads"/>
          <p:cNvPicPr>
            <a:picLocks noChangeAspect="1" noChangeArrowheads="1"/>
          </p:cNvPicPr>
          <p:nvPr/>
        </p:nvPicPr>
        <p:blipFill>
          <a:blip r:embed="rId4" cstate="print"/>
          <a:srcRect l="2827" r="12192" b="24637"/>
          <a:stretch>
            <a:fillRect/>
          </a:stretch>
        </p:blipFill>
        <p:spPr bwMode="auto">
          <a:xfrm>
            <a:off x="5441950" y="4479925"/>
            <a:ext cx="37020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4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utoUpdateAnimBg="0"/>
      <p:bldP spid="118787" grpId="0" build="p" autoUpdateAnimBg="0" advAuto="1000"/>
      <p:bldP spid="118789" grpId="0" build="p" autoUpdateAnimBg="0" advAuto="3000"/>
      <p:bldP spid="11879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51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Puente Model: Cohort Based LC</a:t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7171" name="Rectangle 512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6" name="Clip" r:id="rId4" imgW="0" imgH="0" progId="">
              <p:embed/>
            </p:oleObj>
          </a:graphicData>
        </a:graphic>
      </p:graphicFrame>
      <p:graphicFrame>
        <p:nvGraphicFramePr>
          <p:cNvPr id="7172" name="Rectangle 512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7" name="Clip" r:id="rId5" imgW="0" imgH="0" progId="">
              <p:embed/>
            </p:oleObj>
          </a:graphicData>
        </a:graphic>
      </p:graphicFrame>
      <p:sp>
        <p:nvSpPr>
          <p:cNvPr id="249861" name="Oval 5125"/>
          <p:cNvSpPr>
            <a:spLocks noChangeArrowheads="1"/>
          </p:cNvSpPr>
          <p:nvPr/>
        </p:nvSpPr>
        <p:spPr bwMode="auto">
          <a:xfrm>
            <a:off x="3729038" y="3354388"/>
            <a:ext cx="1981200" cy="1981200"/>
          </a:xfrm>
          <a:prstGeom prst="ellipse">
            <a:avLst/>
          </a:prstGeom>
          <a:noFill/>
          <a:ln w="9525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49862" name="Oval 5126"/>
          <p:cNvSpPr>
            <a:spLocks noChangeArrowheads="1"/>
          </p:cNvSpPr>
          <p:nvPr/>
        </p:nvSpPr>
        <p:spPr bwMode="auto">
          <a:xfrm>
            <a:off x="2897188" y="2439988"/>
            <a:ext cx="1981200" cy="1981200"/>
          </a:xfrm>
          <a:prstGeom prst="ellipse">
            <a:avLst/>
          </a:prstGeom>
          <a:noFill/>
          <a:ln w="9525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249863" name="Oval 5127"/>
          <p:cNvSpPr>
            <a:spLocks noChangeArrowheads="1"/>
          </p:cNvSpPr>
          <p:nvPr/>
        </p:nvSpPr>
        <p:spPr bwMode="auto">
          <a:xfrm>
            <a:off x="4570413" y="2439988"/>
            <a:ext cx="1981200" cy="1981200"/>
          </a:xfrm>
          <a:prstGeom prst="ellipse">
            <a:avLst/>
          </a:prstGeom>
          <a:noFill/>
          <a:ln w="9525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7177" name="Rectangle 5129"/>
          <p:cNvSpPr>
            <a:spLocks noChangeArrowheads="1"/>
          </p:cNvSpPr>
          <p:nvPr/>
        </p:nvSpPr>
        <p:spPr bwMode="auto">
          <a:xfrm>
            <a:off x="5073768" y="2757022"/>
            <a:ext cx="2576283" cy="52322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dirty="0" smtClean="0">
                <a:solidFill>
                  <a:srgbClr val="FFCC66"/>
                </a:solidFill>
                <a:latin typeface="Gill Sans" pitchFamily="34" charset="0"/>
              </a:rPr>
              <a:t>English/Writing</a:t>
            </a:r>
            <a:endParaRPr lang="en-US" sz="2800" dirty="0">
              <a:solidFill>
                <a:schemeClr val="bg1"/>
              </a:solidFill>
              <a:latin typeface="Gill Sans" pitchFamily="34" charset="0"/>
            </a:endParaRPr>
          </a:p>
        </p:txBody>
      </p:sp>
      <p:sp>
        <p:nvSpPr>
          <p:cNvPr id="11" name="Rectangle 5130"/>
          <p:cNvSpPr>
            <a:spLocks noChangeArrowheads="1"/>
          </p:cNvSpPr>
          <p:nvPr/>
        </p:nvSpPr>
        <p:spPr bwMode="auto">
          <a:xfrm>
            <a:off x="3666193" y="4950947"/>
            <a:ext cx="1965603" cy="52322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dirty="0" smtClean="0">
                <a:solidFill>
                  <a:srgbClr val="FFCC66"/>
                </a:solidFill>
                <a:latin typeface="Gill Sans" pitchFamily="34" charset="0"/>
              </a:rPr>
              <a:t>Mentorship</a:t>
            </a:r>
            <a:endParaRPr lang="en-US" sz="2800" dirty="0">
              <a:solidFill>
                <a:schemeClr val="bg1"/>
              </a:solidFill>
              <a:latin typeface="Gill Sans" pitchFamily="34" charset="0"/>
            </a:endParaRPr>
          </a:p>
        </p:txBody>
      </p:sp>
      <p:sp>
        <p:nvSpPr>
          <p:cNvPr id="12" name="Rectangle 5129"/>
          <p:cNvSpPr>
            <a:spLocks noChangeArrowheads="1"/>
          </p:cNvSpPr>
          <p:nvPr/>
        </p:nvSpPr>
        <p:spPr bwMode="auto">
          <a:xfrm>
            <a:off x="2047521" y="2743200"/>
            <a:ext cx="1986442" cy="52322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dirty="0" smtClean="0">
                <a:solidFill>
                  <a:srgbClr val="FFCC66"/>
                </a:solidFill>
                <a:latin typeface="Gill Sans" pitchFamily="34" charset="0"/>
              </a:rPr>
              <a:t>Counseling</a:t>
            </a:r>
            <a:endParaRPr lang="en-US" sz="2800" dirty="0">
              <a:solidFill>
                <a:schemeClr val="bg1"/>
              </a:solidFill>
              <a:latin typeface="Gill Sans" pitchFamily="34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 autoUpdateAnimBg="0"/>
      <p:bldP spid="249861" grpId="0" animBg="1" autoUpdateAnimBg="0"/>
      <p:bldP spid="249862" grpId="0" animBg="1" autoUpdateAnimBg="0"/>
      <p:bldP spid="24986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-111" charset="-128"/>
              </a:rPr>
              <a:t>Puente Classes/ Counseling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7724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ea typeface="ＭＳ Ｐゴシック" pitchFamily="-111" charset="-128"/>
              </a:rPr>
              <a:t>English –   ENG 105 (fall)   </a:t>
            </a:r>
            <a:r>
              <a:rPr lang="en-US" sz="2800" dirty="0" smtClean="0">
                <a:ea typeface="ＭＳ Ｐゴシック" pitchFamily="-111" charset="-128"/>
                <a:sym typeface="Wingdings" pitchFamily="2" charset="2"/>
              </a:rPr>
              <a:t>    ENG 1A (spring)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pitchFamily="-111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-111" charset="-128"/>
              </a:rPr>
              <a:t>Includes a developmental writing course, followed by a college transfer-level English composition course.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-111" charset="-128"/>
              </a:rPr>
              <a:t>Enroll with the same Puente English instructor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-111" charset="-128"/>
              </a:rPr>
              <a:t>These classes provide both a personally and culturally supportive and stimulating environment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-111" charset="-128"/>
              </a:rPr>
              <a:t>Assignments integrate with the PD course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-111" charset="-128"/>
              </a:rPr>
              <a:t>Literature focuses on the Multicultural experience and perspective  </a:t>
            </a:r>
          </a:p>
          <a:p>
            <a:pPr>
              <a:lnSpc>
                <a:spcPct val="80000"/>
              </a:lnSpc>
            </a:pPr>
            <a:endParaRPr lang="en-US" sz="2400" dirty="0" smtClean="0">
              <a:ea typeface="ＭＳ Ｐゴシック" pitchFamily="-111" charset="-128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-111" charset="-128"/>
              </a:rPr>
              <a:t>Puente Classes/ Counseling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7724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ea typeface="ＭＳ Ｐゴシック" pitchFamily="-111" charset="-128"/>
              </a:rPr>
              <a:t>Counseling –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-111" charset="-128"/>
              </a:rPr>
              <a:t>Assigned Puente counselor who works closely with Puente students (Meet twice per term)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-111" charset="-128"/>
              </a:rPr>
              <a:t>Monitoring progress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-111" charset="-128"/>
              </a:rPr>
              <a:t>Identify career goals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-111" charset="-128"/>
              </a:rPr>
              <a:t>Develop education plans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-111" charset="-128"/>
              </a:rPr>
              <a:t>Navigate their way through the community college system in preparation for and application to four-year institutions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-111" charset="-128"/>
              </a:rPr>
              <a:t>Teach a Personal Develop/Study Skills  course in the fall and Transfer Success Planning in the spring</a:t>
            </a:r>
          </a:p>
          <a:p>
            <a:pPr>
              <a:lnSpc>
                <a:spcPct val="80000"/>
              </a:lnSpc>
            </a:pPr>
            <a:endParaRPr lang="en-US" sz="2400" dirty="0" smtClean="0">
              <a:ea typeface="ＭＳ Ｐゴシック" pitchFamily="-111" charset="-128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-111" charset="-128"/>
              </a:rPr>
              <a:t>Puente Mentors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80772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>
                <a:ea typeface="ＭＳ Ｐゴシック" pitchFamily="-111" charset="-128"/>
              </a:rPr>
              <a:t>Serve as role models of academic and professional success who demonstrate opportunity from within their community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ea typeface="ＭＳ Ｐゴシック" pitchFamily="-111" charset="-128"/>
              </a:rPr>
              <a:t>Introduce students to career opportunities 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ea typeface="ＭＳ Ｐゴシック" pitchFamily="-111" charset="-128"/>
              </a:rPr>
              <a:t>Serve as a resource for encouragement &amp; guidance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ea typeface="ＭＳ Ｐゴシック" pitchFamily="-111" charset="-128"/>
              </a:rPr>
              <a:t>Participate in cultural events/activities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ea typeface="ＭＳ Ｐゴシック" pitchFamily="-111" charset="-128"/>
              </a:rPr>
              <a:t>Introduce concepts of leadership &amp; civic engagement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a typeface="ＭＳ Ｐゴシック" pitchFamily="-111" charset="-128"/>
              </a:rPr>
              <a:t>Expose to diverse professional and cultural environments</a:t>
            </a:r>
          </a:p>
          <a:p>
            <a:pPr lvl="1">
              <a:lnSpc>
                <a:spcPct val="90000"/>
              </a:lnSpc>
            </a:pPr>
            <a:endParaRPr lang="en-US" sz="2600" dirty="0" smtClean="0">
              <a:ea typeface="ＭＳ Ｐゴシック" pitchFamily="-111" charset="-128"/>
            </a:endParaRPr>
          </a:p>
          <a:p>
            <a:pPr lvl="1">
              <a:lnSpc>
                <a:spcPct val="90000"/>
              </a:lnSpc>
            </a:pPr>
            <a:endParaRPr lang="en-US" sz="2200" dirty="0" smtClean="0">
              <a:ea typeface="ＭＳ Ｐゴシック" pitchFamily="-111" charset="-128"/>
            </a:endParaRPr>
          </a:p>
          <a:p>
            <a:pPr lvl="1">
              <a:lnSpc>
                <a:spcPct val="90000"/>
              </a:lnSpc>
            </a:pPr>
            <a:endParaRPr lang="en-US" sz="2200" dirty="0" smtClean="0">
              <a:ea typeface="ＭＳ Ｐゴシック" pitchFamily="-111" charset="-128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2600" dirty="0" smtClean="0">
                <a:ea typeface="ＭＳ Ｐゴシック" pitchFamily="-111" charset="-128"/>
              </a:rPr>
              <a:t>	</a:t>
            </a:r>
          </a:p>
          <a:p>
            <a:pPr>
              <a:lnSpc>
                <a:spcPct val="90000"/>
              </a:lnSpc>
            </a:pPr>
            <a:endParaRPr lang="en-US" sz="2600" dirty="0" smtClean="0">
              <a:ea typeface="ＭＳ Ｐゴシック" pitchFamily="-111" charset="-128"/>
            </a:endParaRPr>
          </a:p>
          <a:p>
            <a:pPr>
              <a:lnSpc>
                <a:spcPct val="90000"/>
              </a:lnSpc>
            </a:pPr>
            <a:endParaRPr lang="en-US" sz="2600" dirty="0" smtClean="0">
              <a:ea typeface="ＭＳ Ｐゴシック" pitchFamily="-111" charset="-128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-111" charset="-128"/>
              </a:rPr>
              <a:t>Looking Ahead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600200"/>
            <a:ext cx="7772400" cy="4114800"/>
          </a:xfrm>
        </p:spPr>
        <p:txBody>
          <a:bodyPr/>
          <a:lstStyle/>
          <a:p>
            <a:r>
              <a:rPr lang="en-US" sz="2800" dirty="0" smtClean="0"/>
              <a:t>Mentor component</a:t>
            </a:r>
          </a:p>
          <a:p>
            <a:r>
              <a:rPr lang="en-US" sz="2800" dirty="0" smtClean="0"/>
              <a:t>Service Learning</a:t>
            </a:r>
          </a:p>
          <a:p>
            <a:r>
              <a:rPr lang="en-US" sz="2800" dirty="0" smtClean="0"/>
              <a:t>Student Government and Leadership</a:t>
            </a:r>
          </a:p>
          <a:p>
            <a:r>
              <a:rPr lang="en-US" sz="2800" dirty="0" smtClean="0"/>
              <a:t>Fundraising and Sponsorship</a:t>
            </a:r>
          </a:p>
          <a:p>
            <a:r>
              <a:rPr lang="en-US" sz="2800" dirty="0" smtClean="0"/>
              <a:t>Campus and Community Involvement</a:t>
            </a:r>
          </a:p>
          <a:p>
            <a:r>
              <a:rPr lang="en-US" sz="2800" dirty="0" smtClean="0"/>
              <a:t>Enrollment in Honors coursework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over dir="r"/>
  </p:transition>
</p:sld>
</file>

<file path=ppt/theme/theme1.xml><?xml version="1.0" encoding="utf-8"?>
<a:theme xmlns:a="http://schemas.openxmlformats.org/drawingml/2006/main" name="GeoStatementBlue">
  <a:themeElements>
    <a:clrScheme name="GeoStatementBlu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GeoStatementBlu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>
            <a:alpha val="50000"/>
          </a:srgbClr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>
            <a:alpha val="50000"/>
          </a:srgbClr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oStatement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Statement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Statement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Statement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Statement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Statement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Statement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572</Words>
  <Application>Microsoft Office PowerPoint</Application>
  <PresentationFormat>On-screen Show (4:3)</PresentationFormat>
  <Paragraphs>115</Paragraphs>
  <Slides>19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GeoStatementBlue</vt:lpstr>
      <vt:lpstr>Clip</vt:lpstr>
      <vt:lpstr>The Puente Project</vt:lpstr>
      <vt:lpstr>Slide 2</vt:lpstr>
      <vt:lpstr>The Puente Project Mission</vt:lpstr>
      <vt:lpstr>Who We Serve</vt:lpstr>
      <vt:lpstr>Puente Model: Cohort Based LC </vt:lpstr>
      <vt:lpstr>Puente Classes/ Counseling</vt:lpstr>
      <vt:lpstr>Puente Classes/ Counseling</vt:lpstr>
      <vt:lpstr>Puente Mentors</vt:lpstr>
      <vt:lpstr>Looking Ahead</vt:lpstr>
      <vt:lpstr>Program Goals Involvement &amp; Engagement   Persistence &amp; Retention</vt:lpstr>
      <vt:lpstr>Implementation Budget</vt:lpstr>
      <vt:lpstr>Program Implementation</vt:lpstr>
      <vt:lpstr>Program Operating Costs</vt:lpstr>
      <vt:lpstr>Projected Expenses</vt:lpstr>
      <vt:lpstr>       What does the data say? </vt:lpstr>
      <vt:lpstr>Seven-year Transfer (03-10) Rates of All California Community College Educationally Disadvantaged Students, All CCC Students, and Puente Students </vt:lpstr>
      <vt:lpstr>Fall 2008 to Fall 2009 College Persistence Rates of All California Community College (CCC) Students Statewide by Ethnicity and of Puente Students </vt:lpstr>
      <vt:lpstr>Status after Six Years of Transfer-Ready* CCC Students  Disaggregated by Race/Ethnicity and Puente Students</vt:lpstr>
      <vt:lpstr>Puente Does Make A Difference! </vt:lpstr>
    </vt:vector>
  </TitlesOfParts>
  <Company>Puente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General Overview</dc:title>
  <dc:creator>Rita Kasperek</dc:creator>
  <cp:lastModifiedBy>Sharon Gach</cp:lastModifiedBy>
  <cp:revision>405</cp:revision>
  <cp:lastPrinted>2000-11-08T23:32:50Z</cp:lastPrinted>
  <dcterms:created xsi:type="dcterms:W3CDTF">2000-06-30T21:19:54Z</dcterms:created>
  <dcterms:modified xsi:type="dcterms:W3CDTF">2012-10-03T23:54:07Z</dcterms:modified>
</cp:coreProperties>
</file>