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1" r:id="rId2"/>
    <p:sldId id="321" r:id="rId3"/>
    <p:sldId id="322" r:id="rId4"/>
    <p:sldId id="318" r:id="rId5"/>
    <p:sldId id="319" r:id="rId6"/>
    <p:sldId id="320" r:id="rId7"/>
    <p:sldId id="31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1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ECDECF-264C-611C-70DF-FAC2591D3C39}" v="390" dt="2025-10-22T17:20:02.855"/>
    <p1510:client id="{0B9B7631-E518-4B4B-8871-A80937AB1FFC}" v="16" dt="2025-10-20T21:31:32.965"/>
    <p1510:client id="{0C0F04EE-4BC2-17AB-7FDF-B0B6515DE814}" v="452" dt="2025-10-20T21:28:05.500"/>
    <p1510:client id="{8F8A9EED-2171-4803-CB14-78728C6ED314}" v="46" dt="2025-10-22T17:33:59.7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6883E9-3C19-4B5C-911C-195BEBF7BA1F}" type="datetimeFigureOut">
              <a:t>10/22/2025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2D5E2-4E29-4CF3-97C5-320FCB57C5D6}" type="slidenum">
              <a:t>‹#›</a:t>
            </a:fld>
            <a:endParaRPr lang="en-US"/>
          </a:p>
        </p:txBody>
      </p:sp>
    </p:spTree>
    <p:extLst>
      <p:ext uri="{BB962C8B-B14F-4D97-AF65-F5344CB8AC3E}">
        <p14:creationId xmlns:p14="http://schemas.microsoft.com/office/powerpoint/2010/main" val="3407049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D8EA2-C869-08C9-D984-24F3A4A405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35CEFB-844D-8BE4-0E0E-0215CA76A3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C30337-E08E-2820-C5E4-E4B77A68ABAB}"/>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C997BD56-777B-829D-69A7-E6B0239E526F}"/>
              </a:ext>
            </a:extLst>
          </p:cNvPr>
          <p:cNvSpPr>
            <a:spLocks noGrp="1"/>
          </p:cNvSpPr>
          <p:nvPr>
            <p:ph type="sldNum" sz="quarter" idx="5"/>
          </p:nvPr>
        </p:nvSpPr>
        <p:spPr/>
        <p:txBody>
          <a:bodyPr/>
          <a:lstStyle/>
          <a:p>
            <a:fld id="{AD16AECA-3A27-476E-A561-9923D00520C0}" type="slidenum">
              <a:t>2</a:t>
            </a:fld>
            <a:endParaRPr lang="en-US"/>
          </a:p>
        </p:txBody>
      </p:sp>
    </p:spTree>
    <p:extLst>
      <p:ext uri="{BB962C8B-B14F-4D97-AF65-F5344CB8AC3E}">
        <p14:creationId xmlns:p14="http://schemas.microsoft.com/office/powerpoint/2010/main" val="3233230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37CE2-D362-095A-F4FF-5069B6982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165719-68DC-79AB-D921-8D22C0F9B2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25DFEA-08DF-3219-03F9-8EFE3342C25C}"/>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21BD5AED-E771-4588-DDB9-5409C192FA76}"/>
              </a:ext>
            </a:extLst>
          </p:cNvPr>
          <p:cNvSpPr>
            <a:spLocks noGrp="1"/>
          </p:cNvSpPr>
          <p:nvPr>
            <p:ph type="sldNum" sz="quarter" idx="5"/>
          </p:nvPr>
        </p:nvSpPr>
        <p:spPr/>
        <p:txBody>
          <a:bodyPr/>
          <a:lstStyle/>
          <a:p>
            <a:fld id="{AD16AECA-3A27-476E-A561-9923D00520C0}" type="slidenum">
              <a:t>3</a:t>
            </a:fld>
            <a:endParaRPr lang="en-US"/>
          </a:p>
        </p:txBody>
      </p:sp>
    </p:spTree>
    <p:extLst>
      <p:ext uri="{BB962C8B-B14F-4D97-AF65-F5344CB8AC3E}">
        <p14:creationId xmlns:p14="http://schemas.microsoft.com/office/powerpoint/2010/main" val="2249219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26A36-FB4F-B485-2327-BF0AD6D91E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9A6883-ABBA-C150-1E77-FC7B881685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62A52D-2566-A011-CF4C-96467EAE5806}"/>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D3E69B4D-B081-091B-90BA-CC461E3E81F6}"/>
              </a:ext>
            </a:extLst>
          </p:cNvPr>
          <p:cNvSpPr>
            <a:spLocks noGrp="1"/>
          </p:cNvSpPr>
          <p:nvPr>
            <p:ph type="sldNum" sz="quarter" idx="5"/>
          </p:nvPr>
        </p:nvSpPr>
        <p:spPr/>
        <p:txBody>
          <a:bodyPr/>
          <a:lstStyle/>
          <a:p>
            <a:fld id="{AD16AECA-3A27-476E-A561-9923D00520C0}" type="slidenum">
              <a:t>5</a:t>
            </a:fld>
            <a:endParaRPr lang="en-US"/>
          </a:p>
        </p:txBody>
      </p:sp>
    </p:spTree>
    <p:extLst>
      <p:ext uri="{BB962C8B-B14F-4D97-AF65-F5344CB8AC3E}">
        <p14:creationId xmlns:p14="http://schemas.microsoft.com/office/powerpoint/2010/main" val="672008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1D525-862E-DF1E-6FD1-5E93937AF9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3B02E9-D30D-F127-371E-B0E83FE842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2EDA42-CEF0-22EB-CC5A-5C330A0CBD6A}"/>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0049FE75-AAD8-913D-D926-ABE5D0D873F9}"/>
              </a:ext>
            </a:extLst>
          </p:cNvPr>
          <p:cNvSpPr>
            <a:spLocks noGrp="1"/>
          </p:cNvSpPr>
          <p:nvPr>
            <p:ph type="sldNum" sz="quarter" idx="5"/>
          </p:nvPr>
        </p:nvSpPr>
        <p:spPr/>
        <p:txBody>
          <a:bodyPr/>
          <a:lstStyle/>
          <a:p>
            <a:fld id="{AD16AECA-3A27-476E-A561-9923D00520C0}" type="slidenum">
              <a:t>4</a:t>
            </a:fld>
            <a:endParaRPr lang="en-US"/>
          </a:p>
        </p:txBody>
      </p:sp>
    </p:spTree>
    <p:extLst>
      <p:ext uri="{BB962C8B-B14F-4D97-AF65-F5344CB8AC3E}">
        <p14:creationId xmlns:p14="http://schemas.microsoft.com/office/powerpoint/2010/main" val="156826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6704D-29EE-EB70-CF23-3068C9ED7F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0F169C-2CD8-83F5-4730-CB9E8BD75E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513C79-3BBC-C4F9-4CDB-9313669CB403}"/>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D4225B3E-F99B-CCDF-7C0D-D946992BC422}"/>
              </a:ext>
            </a:extLst>
          </p:cNvPr>
          <p:cNvSpPr>
            <a:spLocks noGrp="1"/>
          </p:cNvSpPr>
          <p:nvPr>
            <p:ph type="sldNum" sz="quarter" idx="5"/>
          </p:nvPr>
        </p:nvSpPr>
        <p:spPr/>
        <p:txBody>
          <a:bodyPr/>
          <a:lstStyle/>
          <a:p>
            <a:fld id="{AD16AECA-3A27-476E-A561-9923D00520C0}" type="slidenum">
              <a:t>6</a:t>
            </a:fld>
            <a:endParaRPr lang="en-US"/>
          </a:p>
        </p:txBody>
      </p:sp>
    </p:spTree>
    <p:extLst>
      <p:ext uri="{BB962C8B-B14F-4D97-AF65-F5344CB8AC3E}">
        <p14:creationId xmlns:p14="http://schemas.microsoft.com/office/powerpoint/2010/main" val="2915625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10/22/2025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mking@laspositascollege.edu"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hyperlink" Target="https://districtazure.clpccd.org/policies/files/docs/BP4105.pdf" TargetMode="External"/><Relationship Id="rId3" Type="http://schemas.openxmlformats.org/officeDocument/2006/relationships/image" Target="../media/image6.png"/><Relationship Id="rId7" Type="http://schemas.openxmlformats.org/officeDocument/2006/relationships/hyperlink" Target="https://accjc.org/wp-content/uploads/Policy-on-Distance-and-on-Correspondence-Education.pdf" TargetMode="External"/><Relationship Id="rId12"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govt.westlaw.com/calregs/Document/I252271C0698311ED9432FA58BC52C333?viewType=FullText&amp;originationContext=documenttoc&amp;transitionType=CategoryPageItem&amp;contextData=(sc.Default)&amp;bhcp=1" TargetMode="External"/><Relationship Id="rId11" Type="http://schemas.openxmlformats.org/officeDocument/2006/relationships/hyperlink" Target="https://laspositas.curriqunet.com/" TargetMode="External"/><Relationship Id="rId5" Type="http://schemas.openxmlformats.org/officeDocument/2006/relationships/hyperlink" Target="https://www.ecfr.gov/current/title-34/subtitle-B/chapter-VI/part-600/subpart-A/section-600.2" TargetMode="External"/><Relationship Id="rId10" Type="http://schemas.openxmlformats.org/officeDocument/2006/relationships/hyperlink" Target="https://clpccd.org/hr/files/docs/collective_bargaining_agreements/faculty/fa_contract_agreements/FAContract_2022_2025_FINAL_Updated_04.26.2023.pdf" TargetMode="External"/><Relationship Id="rId4" Type="http://schemas.openxmlformats.org/officeDocument/2006/relationships/image" Target="../media/image7.svg"/><Relationship Id="rId9" Type="http://schemas.openxmlformats.org/officeDocument/2006/relationships/hyperlink" Target="https://districtazure.clpccd.org/policies/files/docs/AP4105.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hyperlink" Target="https://accjc.org/wp-content/uploads/DE-Assessment-Tool-for-Peer-Reviewers-Auto-Calculate-November-2024.xlsx" TargetMode="External"/><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clpccd.org/hr/files/docs/collective_bargaining_agreements/faculty/fa_contract_agreements/FAContract_2022_2025_FINAL_Updated_04.26.2023.pdf" TargetMode="External"/><Relationship Id="rId5" Type="http://schemas.openxmlformats.org/officeDocument/2006/relationships/hyperlink" Target="https://accjc.org/wp-content/uploads/ACCJC-Quality-Continuum-Rubric-for-Distance-Education-November-2024.pdf" TargetMode="External"/><Relationship Id="rId4" Type="http://schemas.openxmlformats.org/officeDocument/2006/relationships/hyperlink" Target="https://accjc.org/wp-content/uploads/Addendum-to-the-Protocol-for-Distance-Education-Review-November-2024-Form.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accjc.org/wp-content/uploads/DE-FAQs-November-2024.pdf" TargetMode="External"/><Relationship Id="rId5" Type="http://schemas.openxmlformats.org/officeDocument/2006/relationships/image" Target="../media/image1.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89595C-F4C7-7BAE-7B43-E252B845FC40}"/>
              </a:ext>
              <a:ext uri="{C183D7F6-B498-43B3-948B-1728B52AA6E4}">
                <adec:decorative xmlns:adec="http://schemas.microsoft.com/office/drawing/2017/decorative" val="1"/>
              </a:ext>
            </a:extLst>
          </p:cNvPr>
          <p:cNvSpPr/>
          <p:nvPr/>
        </p:nvSpPr>
        <p:spPr>
          <a:xfrm>
            <a:off x="2165" y="6253986"/>
            <a:ext cx="12209369" cy="601826"/>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i="1" dirty="0"/>
          </a:p>
        </p:txBody>
      </p:sp>
      <p:pic>
        <p:nvPicPr>
          <p:cNvPr id="5" name="Picture 4" descr="Las Positas College logo">
            <a:extLst>
              <a:ext uri="{FF2B5EF4-FFF2-40B4-BE49-F238E27FC236}">
                <a16:creationId xmlns:a16="http://schemas.microsoft.com/office/drawing/2014/main" id="{71B5FB90-7441-7EF4-BE1A-78741C2F222E}"/>
              </a:ext>
            </a:extLst>
          </p:cNvPr>
          <p:cNvPicPr>
            <a:picLocks noChangeAspect="1"/>
          </p:cNvPicPr>
          <p:nvPr/>
        </p:nvPicPr>
        <p:blipFill>
          <a:blip r:embed="rId2"/>
          <a:stretch>
            <a:fillRect/>
          </a:stretch>
        </p:blipFill>
        <p:spPr>
          <a:xfrm>
            <a:off x="328448" y="5258755"/>
            <a:ext cx="2382345" cy="956283"/>
          </a:xfrm>
          <a:prstGeom prst="rect">
            <a:avLst/>
          </a:prstGeom>
        </p:spPr>
      </p:pic>
      <p:sp>
        <p:nvSpPr>
          <p:cNvPr id="9" name="Rectangle 8">
            <a:extLst>
              <a:ext uri="{FF2B5EF4-FFF2-40B4-BE49-F238E27FC236}">
                <a16:creationId xmlns:a16="http://schemas.microsoft.com/office/drawing/2014/main" id="{7EFC3723-71B6-D18C-6EE0-C2B77E202E1D}"/>
              </a:ext>
              <a:ext uri="{C183D7F6-B498-43B3-948B-1728B52AA6E4}">
                <adec:decorative xmlns:adec="http://schemas.microsoft.com/office/drawing/2017/decorative" val="1"/>
              </a:ext>
            </a:extLst>
          </p:cNvPr>
          <p:cNvSpPr/>
          <p:nvPr/>
        </p:nvSpPr>
        <p:spPr>
          <a:xfrm>
            <a:off x="472250" y="1403949"/>
            <a:ext cx="8139397" cy="1673831"/>
          </a:xfrm>
          <a:prstGeom prst="rect">
            <a:avLst/>
          </a:prstGeom>
          <a:solidFill>
            <a:schemeClr val="tx1"/>
          </a:solidFill>
          <a:ln>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0206158-0F3B-EB25-F2ED-007B005BA11F}"/>
              </a:ext>
              <a:ext uri="{C183D7F6-B498-43B3-948B-1728B52AA6E4}">
                <adec:decorative xmlns:adec="http://schemas.microsoft.com/office/drawing/2017/decorative" val="1"/>
              </a:ext>
            </a:extLst>
          </p:cNvPr>
          <p:cNvSpPr/>
          <p:nvPr/>
        </p:nvSpPr>
        <p:spPr>
          <a:xfrm>
            <a:off x="2164" y="330"/>
            <a:ext cx="12209370" cy="286516"/>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Subtitle 2"/>
          <p:cNvSpPr>
            <a:spLocks noGrp="1"/>
          </p:cNvSpPr>
          <p:nvPr>
            <p:ph type="subTitle" idx="1"/>
          </p:nvPr>
        </p:nvSpPr>
        <p:spPr>
          <a:xfrm>
            <a:off x="5664969" y="3728953"/>
            <a:ext cx="4462360" cy="1655762"/>
          </a:xfrm>
        </p:spPr>
        <p:txBody>
          <a:bodyPr vert="horz" lIns="91440" tIns="45720" rIns="91440" bIns="45720" rtlCol="0" anchor="t">
            <a:noAutofit/>
          </a:bodyPr>
          <a:lstStyle/>
          <a:p>
            <a:pPr algn="l">
              <a:lnSpc>
                <a:spcPct val="100000"/>
              </a:lnSpc>
            </a:pPr>
            <a:r>
              <a:rPr lang="en-US" sz="1800" b="1" dirty="0">
                <a:latin typeface="Calibri"/>
                <a:ea typeface="Calibri"/>
                <a:cs typeface="Sabon Next LT"/>
              </a:rPr>
              <a:t>Kat King </a:t>
            </a:r>
            <a:endParaRPr lang="en-US" sz="1800" b="1">
              <a:latin typeface="Calibri"/>
              <a:ea typeface="Calibri"/>
              <a:cs typeface="Times New Roman"/>
            </a:endParaRPr>
          </a:p>
          <a:p>
            <a:pPr algn="l">
              <a:lnSpc>
                <a:spcPct val="100000"/>
              </a:lnSpc>
            </a:pPr>
            <a:r>
              <a:rPr lang="en-US" sz="1800" dirty="0">
                <a:latin typeface="Calibri"/>
                <a:ea typeface="Calibri"/>
                <a:cs typeface="Sabon Next LT"/>
              </a:rPr>
              <a:t>Instructional Technology Coordinator</a:t>
            </a:r>
          </a:p>
          <a:p>
            <a:pPr algn="l">
              <a:lnSpc>
                <a:spcPct val="100000"/>
              </a:lnSpc>
            </a:pPr>
            <a:r>
              <a:rPr lang="en-US" sz="1800" dirty="0">
                <a:latin typeface="Calibri"/>
                <a:ea typeface="Calibri"/>
                <a:cs typeface="Sabon Next LT"/>
              </a:rPr>
              <a:t>DE Committee Co-Chair</a:t>
            </a:r>
          </a:p>
          <a:p>
            <a:pPr algn="l">
              <a:lnSpc>
                <a:spcPct val="100000"/>
              </a:lnSpc>
            </a:pPr>
            <a:r>
              <a:rPr lang="en-US" sz="1800" dirty="0">
                <a:latin typeface="Calibri"/>
                <a:ea typeface="Calibri"/>
                <a:cs typeface="Sabon Next LT"/>
              </a:rPr>
              <a:t>Part-time Instructor</a:t>
            </a:r>
          </a:p>
          <a:p>
            <a:pPr algn="l">
              <a:lnSpc>
                <a:spcPct val="100000"/>
              </a:lnSpc>
            </a:pPr>
            <a:r>
              <a:rPr lang="en-US" sz="1800" dirty="0">
                <a:latin typeface="Calibri"/>
                <a:ea typeface="Calibri"/>
                <a:cs typeface="Sabon Next LT"/>
                <a:hlinkClick r:id="rId3"/>
              </a:rPr>
              <a:t>kmking@laspositascollege.edu</a:t>
            </a:r>
            <a:endParaRPr lang="en-US" sz="1800">
              <a:latin typeface="Calibri"/>
              <a:ea typeface="Calibri"/>
              <a:cs typeface="Sabon Next LT"/>
            </a:endParaRPr>
          </a:p>
        </p:txBody>
      </p:sp>
      <p:pic>
        <p:nvPicPr>
          <p:cNvPr id="12" name="Picture 11" descr="Canvas logo&#10;">
            <a:extLst>
              <a:ext uri="{FF2B5EF4-FFF2-40B4-BE49-F238E27FC236}">
                <a16:creationId xmlns:a16="http://schemas.microsoft.com/office/drawing/2014/main" id="{77E07FF4-E738-ACAE-2902-3D6DDFAA361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457591" y="426359"/>
            <a:ext cx="3575101" cy="3639184"/>
          </a:xfrm>
          <a:prstGeom prst="rect">
            <a:avLst/>
          </a:prstGeom>
        </p:spPr>
      </p:pic>
      <p:sp>
        <p:nvSpPr>
          <p:cNvPr id="2" name="Title 1"/>
          <p:cNvSpPr>
            <a:spLocks noGrp="1"/>
          </p:cNvSpPr>
          <p:nvPr>
            <p:ph type="ctrTitle"/>
          </p:nvPr>
        </p:nvSpPr>
        <p:spPr>
          <a:xfrm>
            <a:off x="697819" y="1409268"/>
            <a:ext cx="7684241" cy="1291112"/>
          </a:xfrm>
        </p:spPr>
        <p:txBody>
          <a:bodyPr>
            <a:normAutofit fontScale="90000"/>
          </a:bodyPr>
          <a:lstStyle/>
          <a:p>
            <a:pPr algn="l"/>
            <a:r>
              <a:rPr lang="en-US" sz="4000" dirty="0">
                <a:solidFill>
                  <a:schemeClr val="bg1"/>
                </a:solidFill>
                <a:latin typeface="Calibri"/>
                <a:ea typeface="Calibri"/>
                <a:cs typeface="Sabon Next LT"/>
              </a:rPr>
              <a:t>RSI Refresher:</a:t>
            </a:r>
            <a:br>
              <a:rPr lang="en-US" sz="4400" dirty="0">
                <a:latin typeface="Calibri"/>
                <a:cs typeface="Sabon Next LT"/>
              </a:rPr>
            </a:br>
            <a:r>
              <a:rPr lang="en-US" sz="3200" dirty="0">
                <a:solidFill>
                  <a:schemeClr val="bg1"/>
                </a:solidFill>
                <a:latin typeface="Calibri"/>
                <a:ea typeface="Calibri"/>
                <a:cs typeface="Sabon Next LT"/>
              </a:rPr>
              <a:t> </a:t>
            </a:r>
            <a:r>
              <a:rPr lang="en-US" sz="2400" dirty="0">
                <a:solidFill>
                  <a:schemeClr val="bg1"/>
                </a:solidFill>
                <a:latin typeface="Calibri"/>
                <a:ea typeface="Calibri"/>
                <a:cs typeface="Sabon Next LT"/>
              </a:rPr>
              <a:t>Spotlight: ACCJC Quality Continuum Rubric for Distance Ed</a:t>
            </a:r>
            <a:endParaRPr lang="en-US" sz="3200" dirty="0">
              <a:solidFill>
                <a:schemeClr val="bg1"/>
              </a:solidFill>
              <a:latin typeface="Calibri"/>
              <a:ea typeface="Calibri"/>
              <a:cs typeface="Calibri"/>
            </a:endParaRPr>
          </a:p>
        </p:txBody>
      </p:sp>
      <p:pic>
        <p:nvPicPr>
          <p:cNvPr id="6" name="Picture 5" descr="A person wearing glasses and smiling">
            <a:extLst>
              <a:ext uri="{FF2B5EF4-FFF2-40B4-BE49-F238E27FC236}">
                <a16:creationId xmlns:a16="http://schemas.microsoft.com/office/drawing/2014/main" id="{0976F7F8-4D99-C66D-BA55-5EBFF6061E98}"/>
              </a:ext>
            </a:extLst>
          </p:cNvPr>
          <p:cNvPicPr>
            <a:picLocks noChangeAspect="1"/>
          </p:cNvPicPr>
          <p:nvPr/>
        </p:nvPicPr>
        <p:blipFill>
          <a:blip r:embed="rId6"/>
          <a:stretch>
            <a:fillRect/>
          </a:stretch>
        </p:blipFill>
        <p:spPr>
          <a:xfrm>
            <a:off x="3894045" y="3821205"/>
            <a:ext cx="1299883" cy="1658472"/>
          </a:xfrm>
          <a:prstGeom prst="ellipse">
            <a:avLst/>
          </a:prstGeom>
          <a:ln w="5715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05651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AA787-6744-8704-FAE1-C86E442092F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6947123-189E-AA71-BE4F-7A82D90CC2E5}"/>
              </a:ext>
              <a:ext uri="{C183D7F6-B498-43B3-948B-1728B52AA6E4}">
                <adec:decorative xmlns:adec="http://schemas.microsoft.com/office/drawing/2017/decorative" val="1"/>
              </a:ext>
            </a:extLst>
          </p:cNvPr>
          <p:cNvSpPr/>
          <p:nvPr/>
        </p:nvSpPr>
        <p:spPr>
          <a:xfrm>
            <a:off x="-2985" y="364"/>
            <a:ext cx="9120994" cy="13341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AF059BC-3B80-3820-514B-563D3D351F6C}"/>
              </a:ext>
              <a:ext uri="{C183D7F6-B498-43B3-948B-1728B52AA6E4}">
                <adec:decorative xmlns:adec="http://schemas.microsoft.com/office/drawing/2017/decorative" val="1"/>
              </a:ext>
            </a:extLst>
          </p:cNvPr>
          <p:cNvSpPr/>
          <p:nvPr/>
        </p:nvSpPr>
        <p:spPr>
          <a:xfrm>
            <a:off x="11440923" y="-8428"/>
            <a:ext cx="761853" cy="6864240"/>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Graphic 6" descr="Cycle with people with solid fill">
            <a:extLst>
              <a:ext uri="{FF2B5EF4-FFF2-40B4-BE49-F238E27FC236}">
                <a16:creationId xmlns:a16="http://schemas.microsoft.com/office/drawing/2014/main" id="{B5EF06A8-2B6B-C9AD-8011-415DF9F9A6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8017" y="1988931"/>
            <a:ext cx="3542747" cy="3609008"/>
          </a:xfrm>
          <a:prstGeom prst="rect">
            <a:avLst/>
          </a:prstGeom>
        </p:spPr>
      </p:pic>
      <p:sp>
        <p:nvSpPr>
          <p:cNvPr id="3" name="Subtitle 2">
            <a:extLst>
              <a:ext uri="{FF2B5EF4-FFF2-40B4-BE49-F238E27FC236}">
                <a16:creationId xmlns:a16="http://schemas.microsoft.com/office/drawing/2014/main" id="{64D75A2B-113A-5B6C-6D71-CCB8B65F9F99}"/>
              </a:ext>
            </a:extLst>
          </p:cNvPr>
          <p:cNvSpPr>
            <a:spLocks noGrp="1"/>
          </p:cNvSpPr>
          <p:nvPr>
            <p:ph type="subTitle" idx="1"/>
          </p:nvPr>
        </p:nvSpPr>
        <p:spPr>
          <a:xfrm>
            <a:off x="694315" y="1994267"/>
            <a:ext cx="6532609" cy="4577590"/>
          </a:xfrm>
        </p:spPr>
        <p:txBody>
          <a:bodyPr vert="horz" lIns="91440" tIns="45720" rIns="91440" bIns="45720" rtlCol="0" anchor="t">
            <a:noAutofit/>
          </a:bodyPr>
          <a:lstStyle/>
          <a:p>
            <a:pPr marL="342900" indent="-342900" algn="l">
              <a:lnSpc>
                <a:spcPct val="100000"/>
              </a:lnSpc>
              <a:spcAft>
                <a:spcPts val="1000"/>
              </a:spcAft>
              <a:buChar char="•"/>
            </a:pPr>
            <a:r>
              <a:rPr lang="en-US" dirty="0">
                <a:latin typeface="Calibri"/>
                <a:ea typeface="Calibri"/>
                <a:cs typeface="Times New Roman"/>
              </a:rPr>
              <a:t>A requirement that DE courses include "</a:t>
            </a:r>
            <a:r>
              <a:rPr lang="en-US" b="1" dirty="0">
                <a:latin typeface="Calibri"/>
                <a:ea typeface="Calibri"/>
                <a:cs typeface="Times New Roman"/>
              </a:rPr>
              <a:t>Regular and Substantive Interaction</a:t>
            </a:r>
            <a:r>
              <a:rPr lang="en-US" dirty="0">
                <a:latin typeface="Calibri"/>
                <a:ea typeface="Calibri"/>
                <a:cs typeface="Times New Roman"/>
              </a:rPr>
              <a:t>" </a:t>
            </a:r>
            <a:endParaRPr lang="en-US">
              <a:latin typeface="Calibri"/>
              <a:ea typeface="Calibri"/>
              <a:cs typeface="Times New Roman"/>
            </a:endParaRPr>
          </a:p>
          <a:p>
            <a:pPr marL="342900" indent="-342900" algn="l">
              <a:lnSpc>
                <a:spcPct val="100000"/>
              </a:lnSpc>
              <a:spcAft>
                <a:spcPts val="1000"/>
              </a:spcAft>
              <a:buChar char="•"/>
            </a:pPr>
            <a:r>
              <a:rPr lang="en-US" dirty="0">
                <a:latin typeface="Calibri"/>
                <a:ea typeface="Calibri"/>
                <a:cs typeface="Times New Roman"/>
              </a:rPr>
              <a:t>Idea is that students have an equitable experience – whether they take classes on campus or online, students should expect </a:t>
            </a:r>
            <a:r>
              <a:rPr lang="en-US" b="1" dirty="0">
                <a:latin typeface="Calibri"/>
                <a:ea typeface="Calibri"/>
                <a:cs typeface="Times New Roman"/>
              </a:rPr>
              <a:t>regular, meaningful interactions with their instructors (and peers)</a:t>
            </a:r>
          </a:p>
          <a:p>
            <a:pPr marL="342900" indent="-342900" algn="l">
              <a:lnSpc>
                <a:spcPct val="100000"/>
              </a:lnSpc>
              <a:spcAft>
                <a:spcPts val="1000"/>
              </a:spcAft>
              <a:buChar char="•"/>
            </a:pPr>
            <a:r>
              <a:rPr lang="en-US" dirty="0">
                <a:latin typeface="Calibri"/>
                <a:ea typeface="Calibri"/>
                <a:cs typeface="Times New Roman"/>
              </a:rPr>
              <a:t>RSI distinguishes "DE" courses from "Correspondence" courses </a:t>
            </a:r>
          </a:p>
        </p:txBody>
      </p:sp>
      <p:pic>
        <p:nvPicPr>
          <p:cNvPr id="5" name="Picture 4">
            <a:extLst>
              <a:ext uri="{FF2B5EF4-FFF2-40B4-BE49-F238E27FC236}">
                <a16:creationId xmlns:a16="http://schemas.microsoft.com/office/drawing/2014/main" id="{A6B443CB-626B-0FED-ADD7-A549FFCA63E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173512" y="95738"/>
            <a:ext cx="2172519" cy="845850"/>
          </a:xfrm>
          <a:prstGeom prst="rect">
            <a:avLst/>
          </a:prstGeom>
        </p:spPr>
      </p:pic>
      <p:sp>
        <p:nvSpPr>
          <p:cNvPr id="2" name="Title 1">
            <a:extLst>
              <a:ext uri="{FF2B5EF4-FFF2-40B4-BE49-F238E27FC236}">
                <a16:creationId xmlns:a16="http://schemas.microsoft.com/office/drawing/2014/main" id="{22251B2A-74D1-31BE-28DD-B57E05CA3F0A}"/>
              </a:ext>
            </a:extLst>
          </p:cNvPr>
          <p:cNvSpPr>
            <a:spLocks noGrp="1"/>
          </p:cNvSpPr>
          <p:nvPr>
            <p:ph type="ctrTitle"/>
          </p:nvPr>
        </p:nvSpPr>
        <p:spPr>
          <a:xfrm>
            <a:off x="402630" y="93082"/>
            <a:ext cx="7546341" cy="946555"/>
          </a:xfrm>
        </p:spPr>
        <p:txBody>
          <a:bodyPr vert="horz" lIns="91440" tIns="45720" rIns="91440" bIns="45720" rtlCol="0" anchor="b">
            <a:noAutofit/>
          </a:bodyPr>
          <a:lstStyle/>
          <a:p>
            <a:pPr algn="l"/>
            <a:r>
              <a:rPr lang="en-US" sz="4000" dirty="0">
                <a:solidFill>
                  <a:schemeClr val="bg1"/>
                </a:solidFill>
                <a:latin typeface="Calibri"/>
                <a:ea typeface="Calibri"/>
                <a:cs typeface="Sabon Next LT"/>
              </a:rPr>
              <a:t>RSI: What is it?</a:t>
            </a:r>
          </a:p>
        </p:txBody>
      </p:sp>
    </p:spTree>
    <p:extLst>
      <p:ext uri="{BB962C8B-B14F-4D97-AF65-F5344CB8AC3E}">
        <p14:creationId xmlns:p14="http://schemas.microsoft.com/office/powerpoint/2010/main" val="1275864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02375-61FC-49E0-A09F-7FF130497DF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3AA058C-27B5-2072-3AF3-6E48E73A4228}"/>
              </a:ext>
              <a:ext uri="{C183D7F6-B498-43B3-948B-1728B52AA6E4}">
                <adec:decorative xmlns:adec="http://schemas.microsoft.com/office/drawing/2017/decorative" val="1"/>
              </a:ext>
            </a:extLst>
          </p:cNvPr>
          <p:cNvSpPr/>
          <p:nvPr/>
        </p:nvSpPr>
        <p:spPr>
          <a:xfrm>
            <a:off x="-2985" y="364"/>
            <a:ext cx="9120994" cy="13341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4648C8E-D461-C201-120A-EC7AC9C84208}"/>
              </a:ext>
              <a:ext uri="{C183D7F6-B498-43B3-948B-1728B52AA6E4}">
                <adec:decorative xmlns:adec="http://schemas.microsoft.com/office/drawing/2017/decorative" val="1"/>
              </a:ext>
            </a:extLst>
          </p:cNvPr>
          <p:cNvSpPr/>
          <p:nvPr/>
        </p:nvSpPr>
        <p:spPr>
          <a:xfrm>
            <a:off x="11440923" y="-8428"/>
            <a:ext cx="761853" cy="6864240"/>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Graphic 6" descr="Checklist with solid fill">
            <a:extLst>
              <a:ext uri="{FF2B5EF4-FFF2-40B4-BE49-F238E27FC236}">
                <a16:creationId xmlns:a16="http://schemas.microsoft.com/office/drawing/2014/main" id="{9D4737EB-4216-8247-FC8F-A108894DAB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82451" y="2165626"/>
            <a:ext cx="3089965" cy="3056834"/>
          </a:xfrm>
          <a:prstGeom prst="rect">
            <a:avLst/>
          </a:prstGeom>
        </p:spPr>
      </p:pic>
      <p:sp>
        <p:nvSpPr>
          <p:cNvPr id="3" name="Subtitle 2">
            <a:extLst>
              <a:ext uri="{FF2B5EF4-FFF2-40B4-BE49-F238E27FC236}">
                <a16:creationId xmlns:a16="http://schemas.microsoft.com/office/drawing/2014/main" id="{7CF7B853-8840-455C-2FBA-5C9984FDE7EB}"/>
              </a:ext>
            </a:extLst>
          </p:cNvPr>
          <p:cNvSpPr>
            <a:spLocks noGrp="1"/>
          </p:cNvSpPr>
          <p:nvPr>
            <p:ph type="subTitle" idx="1"/>
          </p:nvPr>
        </p:nvSpPr>
        <p:spPr>
          <a:xfrm>
            <a:off x="694315" y="1789551"/>
            <a:ext cx="6112957" cy="4577590"/>
          </a:xfrm>
        </p:spPr>
        <p:txBody>
          <a:bodyPr vert="horz" lIns="91440" tIns="45720" rIns="91440" bIns="45720" rtlCol="0" anchor="t">
            <a:noAutofit/>
          </a:bodyPr>
          <a:lstStyle/>
          <a:p>
            <a:pPr marL="342900" indent="-342900" algn="l">
              <a:lnSpc>
                <a:spcPct val="120000"/>
              </a:lnSpc>
              <a:buChar char="•"/>
            </a:pPr>
            <a:r>
              <a:rPr lang="en-US" sz="2200" dirty="0">
                <a:latin typeface="Calibri"/>
                <a:ea typeface="Calibri"/>
                <a:cs typeface="Times New Roman"/>
              </a:rPr>
              <a:t>Federal Regulations: </a:t>
            </a:r>
            <a:r>
              <a:rPr lang="en-US" sz="2200" b="1" dirty="0">
                <a:latin typeface="Calibri"/>
                <a:ea typeface="Calibri"/>
                <a:cs typeface="Times New Roman"/>
                <a:hlinkClick r:id="rId5"/>
              </a:rPr>
              <a:t>Title 34 CFR §600.2</a:t>
            </a:r>
            <a:endParaRPr lang="en-US" sz="2200" b="1">
              <a:latin typeface="Calibri"/>
              <a:ea typeface="Calibri"/>
              <a:cs typeface="Times New Roman"/>
            </a:endParaRPr>
          </a:p>
          <a:p>
            <a:pPr marL="342900" indent="-342900" algn="l">
              <a:lnSpc>
                <a:spcPct val="120000"/>
              </a:lnSpc>
              <a:buChar char="•"/>
            </a:pPr>
            <a:r>
              <a:rPr lang="en-US" sz="2200" dirty="0">
                <a:latin typeface="Calibri"/>
                <a:ea typeface="Calibri"/>
                <a:cs typeface="Times New Roman"/>
              </a:rPr>
              <a:t>State Regulations:  </a:t>
            </a:r>
            <a:r>
              <a:rPr lang="en-US" sz="2200" b="1" dirty="0">
                <a:latin typeface="Calibri"/>
                <a:ea typeface="Calibri"/>
                <a:cs typeface="Times New Roman"/>
                <a:hlinkClick r:id="rId6"/>
              </a:rPr>
              <a:t>Title 5 CCR § 55204</a:t>
            </a:r>
            <a:endParaRPr lang="en-US" sz="2200" b="1">
              <a:latin typeface="Calibri"/>
              <a:ea typeface="Calibri"/>
              <a:cs typeface="Times New Roman"/>
            </a:endParaRPr>
          </a:p>
          <a:p>
            <a:pPr marL="342900" indent="-342900" algn="l">
              <a:lnSpc>
                <a:spcPct val="120000"/>
              </a:lnSpc>
              <a:buChar char="•"/>
            </a:pPr>
            <a:r>
              <a:rPr lang="en-US" sz="2200" dirty="0">
                <a:latin typeface="Calibri"/>
                <a:ea typeface="Calibri"/>
                <a:cs typeface="Times New Roman"/>
              </a:rPr>
              <a:t>ACCJC (accreditation): </a:t>
            </a:r>
            <a:r>
              <a:rPr lang="en-US" sz="2200" b="1" dirty="0">
                <a:latin typeface="Calibri"/>
                <a:ea typeface="Calibri"/>
                <a:cs typeface="Times New Roman"/>
                <a:hlinkClick r:id="rId7"/>
              </a:rPr>
              <a:t>Policy on Distance and Correspondance Education</a:t>
            </a:r>
            <a:endParaRPr lang="en-US" sz="2200" b="1">
              <a:latin typeface="Calibri"/>
              <a:ea typeface="Calibri"/>
              <a:cs typeface="Times New Roman"/>
            </a:endParaRPr>
          </a:p>
          <a:p>
            <a:pPr marL="342900" indent="-342900" algn="l">
              <a:lnSpc>
                <a:spcPct val="120000"/>
              </a:lnSpc>
              <a:buChar char="•"/>
            </a:pPr>
            <a:r>
              <a:rPr lang="en-US" sz="2200" dirty="0">
                <a:latin typeface="Calibri"/>
                <a:ea typeface="Calibri"/>
                <a:cs typeface="Times New Roman"/>
              </a:rPr>
              <a:t>CLPCCD Policy + Procedures: </a:t>
            </a:r>
            <a:r>
              <a:rPr lang="en-US" sz="2200" b="1" dirty="0">
                <a:latin typeface="Calibri"/>
                <a:ea typeface="Calibri"/>
                <a:cs typeface="Times New Roman"/>
                <a:hlinkClick r:id="rId8"/>
              </a:rPr>
              <a:t>BP 4105</a:t>
            </a:r>
            <a:r>
              <a:rPr lang="en-US" sz="2200" dirty="0">
                <a:latin typeface="Calibri"/>
                <a:ea typeface="Calibri"/>
                <a:cs typeface="Times New Roman"/>
              </a:rPr>
              <a:t> and </a:t>
            </a:r>
            <a:r>
              <a:rPr lang="en-US" sz="2200" b="1" dirty="0">
                <a:latin typeface="Calibri"/>
                <a:ea typeface="Calibri"/>
                <a:cs typeface="Times New Roman"/>
                <a:hlinkClick r:id="rId9"/>
              </a:rPr>
              <a:t>AP 4105</a:t>
            </a:r>
            <a:endParaRPr lang="en-US" sz="2200" b="1">
              <a:latin typeface="Calibri"/>
              <a:ea typeface="Calibri"/>
              <a:cs typeface="Times New Roman"/>
            </a:endParaRPr>
          </a:p>
          <a:p>
            <a:pPr marL="342900" indent="-342900" algn="l">
              <a:lnSpc>
                <a:spcPct val="120000"/>
              </a:lnSpc>
              <a:buChar char="•"/>
            </a:pPr>
            <a:r>
              <a:rPr lang="en-US" sz="2200" dirty="0">
                <a:latin typeface="Calibri"/>
                <a:ea typeface="Calibri"/>
                <a:cs typeface="Times New Roman"/>
              </a:rPr>
              <a:t>Faculty Contract: </a:t>
            </a:r>
            <a:r>
              <a:rPr lang="en-US" sz="2200" b="1" dirty="0">
                <a:latin typeface="Calibri"/>
                <a:ea typeface="Calibri"/>
                <a:cs typeface="Times New Roman"/>
                <a:hlinkClick r:id="rId10"/>
              </a:rPr>
              <a:t>Minimum Standards for DE Instruction 19E</a:t>
            </a:r>
            <a:endParaRPr lang="en-US" sz="2200" b="1">
              <a:latin typeface="Calibri"/>
              <a:ea typeface="Calibri"/>
              <a:cs typeface="Times New Roman"/>
            </a:endParaRPr>
          </a:p>
          <a:p>
            <a:pPr marL="342900" indent="-342900" algn="l">
              <a:lnSpc>
                <a:spcPct val="120000"/>
              </a:lnSpc>
              <a:buChar char="•"/>
            </a:pPr>
            <a:r>
              <a:rPr lang="en-US" sz="2200" dirty="0">
                <a:latin typeface="Calibri"/>
                <a:ea typeface="Calibri"/>
                <a:cs typeface="Times New Roman"/>
              </a:rPr>
              <a:t>DE Addendum: </a:t>
            </a:r>
            <a:r>
              <a:rPr lang="en-US" sz="2200" b="1" dirty="0">
                <a:latin typeface="Calibri"/>
                <a:ea typeface="Calibri"/>
                <a:cs typeface="Times New Roman"/>
                <a:hlinkClick r:id="rId11"/>
              </a:rPr>
              <a:t>Identifies how your course outcomes will be achieved online</a:t>
            </a:r>
            <a:endParaRPr lang="en-US" sz="2200" b="1">
              <a:latin typeface="Calibri"/>
              <a:ea typeface="Calibri"/>
              <a:cs typeface="Times New Roman"/>
            </a:endParaRPr>
          </a:p>
          <a:p>
            <a:pPr marL="342900" indent="-342900" algn="l">
              <a:lnSpc>
                <a:spcPct val="120000"/>
              </a:lnSpc>
              <a:buChar char="•"/>
            </a:pPr>
            <a:endParaRPr lang="en-US" b="1" dirty="0"/>
          </a:p>
          <a:p>
            <a:pPr marL="800100" lvl="1" indent="-342900" algn="l">
              <a:lnSpc>
                <a:spcPct val="120000"/>
              </a:lnSpc>
              <a:buChar char="•"/>
            </a:pPr>
            <a:endParaRPr lang="en-US" dirty="0"/>
          </a:p>
          <a:p>
            <a:pPr lvl="1" algn="l"/>
            <a:endParaRPr lang="en-US"/>
          </a:p>
          <a:p>
            <a:pPr algn="l"/>
            <a:endParaRPr lang="en-US"/>
          </a:p>
        </p:txBody>
      </p:sp>
      <p:pic>
        <p:nvPicPr>
          <p:cNvPr id="5" name="Picture 4">
            <a:extLst>
              <a:ext uri="{FF2B5EF4-FFF2-40B4-BE49-F238E27FC236}">
                <a16:creationId xmlns:a16="http://schemas.microsoft.com/office/drawing/2014/main" id="{EEC80B9A-6C28-4A94-635D-066447DCFC10}"/>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9173512" y="95738"/>
            <a:ext cx="2172519" cy="845850"/>
          </a:xfrm>
          <a:prstGeom prst="rect">
            <a:avLst/>
          </a:prstGeom>
        </p:spPr>
      </p:pic>
      <p:sp>
        <p:nvSpPr>
          <p:cNvPr id="2" name="Title 1">
            <a:extLst>
              <a:ext uri="{FF2B5EF4-FFF2-40B4-BE49-F238E27FC236}">
                <a16:creationId xmlns:a16="http://schemas.microsoft.com/office/drawing/2014/main" id="{7217B838-8B93-3757-C074-3169A4ECBAD9}"/>
              </a:ext>
            </a:extLst>
          </p:cNvPr>
          <p:cNvSpPr>
            <a:spLocks noGrp="1"/>
          </p:cNvSpPr>
          <p:nvPr>
            <p:ph type="ctrTitle"/>
          </p:nvPr>
        </p:nvSpPr>
        <p:spPr>
          <a:xfrm>
            <a:off x="402630" y="93082"/>
            <a:ext cx="7546341" cy="946555"/>
          </a:xfrm>
        </p:spPr>
        <p:txBody>
          <a:bodyPr vert="horz" lIns="91440" tIns="45720" rIns="91440" bIns="45720" rtlCol="0" anchor="b">
            <a:noAutofit/>
          </a:bodyPr>
          <a:lstStyle/>
          <a:p>
            <a:pPr algn="l"/>
            <a:r>
              <a:rPr lang="en-US" sz="4000" dirty="0">
                <a:solidFill>
                  <a:schemeClr val="bg1"/>
                </a:solidFill>
                <a:latin typeface="Calibri"/>
                <a:ea typeface="Calibri"/>
                <a:cs typeface="Sabon Next LT"/>
              </a:rPr>
              <a:t>RSI: Who wrote the rules? </a:t>
            </a:r>
            <a:r>
              <a:rPr lang="en-US" sz="2000" i="1" dirty="0">
                <a:solidFill>
                  <a:schemeClr val="bg1"/>
                </a:solidFill>
                <a:latin typeface="Calibri"/>
                <a:ea typeface="Calibri"/>
                <a:cs typeface="Sabon Next LT"/>
              </a:rPr>
              <a:t>(hint: everyone)</a:t>
            </a:r>
          </a:p>
        </p:txBody>
      </p:sp>
    </p:spTree>
    <p:extLst>
      <p:ext uri="{BB962C8B-B14F-4D97-AF65-F5344CB8AC3E}">
        <p14:creationId xmlns:p14="http://schemas.microsoft.com/office/powerpoint/2010/main" val="590956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3ED23-17EB-A7A3-5F69-DD4D88F31C6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115DC66-79B1-14A9-D91D-5F0C8D79D204}"/>
              </a:ext>
              <a:ext uri="{C183D7F6-B498-43B3-948B-1728B52AA6E4}">
                <adec:decorative xmlns:adec="http://schemas.microsoft.com/office/drawing/2017/decorative" val="1"/>
              </a:ext>
            </a:extLst>
          </p:cNvPr>
          <p:cNvSpPr/>
          <p:nvPr/>
        </p:nvSpPr>
        <p:spPr>
          <a:xfrm>
            <a:off x="-2985" y="364"/>
            <a:ext cx="9120994" cy="13341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B94E834-EE19-62DD-18E7-0B4226E30E12}"/>
              </a:ext>
              <a:ext uri="{C183D7F6-B498-43B3-948B-1728B52AA6E4}">
                <adec:decorative xmlns:adec="http://schemas.microsoft.com/office/drawing/2017/decorative" val="1"/>
              </a:ext>
            </a:extLst>
          </p:cNvPr>
          <p:cNvSpPr/>
          <p:nvPr/>
        </p:nvSpPr>
        <p:spPr>
          <a:xfrm>
            <a:off x="11440923" y="-8428"/>
            <a:ext cx="761853" cy="6864240"/>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C0D31ED7-2B24-5031-4B0C-2E6CE88D0D13}"/>
              </a:ext>
            </a:extLst>
          </p:cNvPr>
          <p:cNvSpPr txBox="1"/>
          <p:nvPr/>
        </p:nvSpPr>
        <p:spPr>
          <a:xfrm>
            <a:off x="636191" y="1806374"/>
            <a:ext cx="10238323" cy="44217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400"/>
              </a:spcBef>
              <a:spcAft>
                <a:spcPts val="400"/>
              </a:spcAft>
            </a:pPr>
            <a:r>
              <a:rPr lang="en-US" sz="2800" dirty="0">
                <a:latin typeface="Calibri"/>
                <a:ea typeface="Calibri"/>
                <a:cs typeface="Times New Roman"/>
              </a:rPr>
              <a:t>Engaging students in </a:t>
            </a:r>
            <a:r>
              <a:rPr lang="en-US" sz="2800" b="1" dirty="0">
                <a:latin typeface="Calibri"/>
                <a:ea typeface="Calibri"/>
                <a:cs typeface="Times New Roman"/>
              </a:rPr>
              <a:t>teaching, learning + assessment of the content in your course</a:t>
            </a:r>
            <a:r>
              <a:rPr lang="en-US" sz="2800" dirty="0">
                <a:latin typeface="Calibri"/>
                <a:ea typeface="Calibri"/>
                <a:cs typeface="Times New Roman"/>
              </a:rPr>
              <a:t>, including </a:t>
            </a:r>
            <a:r>
              <a:rPr lang="en-US" sz="2800" b="1" dirty="0">
                <a:solidFill>
                  <a:srgbClr val="000000"/>
                </a:solidFill>
                <a:highlight>
                  <a:srgbClr val="FFFF00"/>
                </a:highlight>
                <a:latin typeface="Calibri"/>
                <a:ea typeface="Calibri"/>
                <a:cs typeface="Times New Roman"/>
              </a:rPr>
              <a:t>2+</a:t>
            </a:r>
            <a:r>
              <a:rPr lang="en-US" sz="2800" dirty="0">
                <a:latin typeface="Calibri"/>
                <a:ea typeface="Calibri"/>
                <a:cs typeface="Times New Roman"/>
              </a:rPr>
              <a:t> of these strategies:</a:t>
            </a:r>
          </a:p>
          <a:p>
            <a:pPr marL="628650" indent="-342900">
              <a:spcBef>
                <a:spcPts val="400"/>
              </a:spcBef>
              <a:spcAft>
                <a:spcPts val="400"/>
              </a:spcAft>
              <a:buAutoNum type="alphaLcPeriod"/>
            </a:pPr>
            <a:r>
              <a:rPr lang="en-US" sz="2400" dirty="0">
                <a:latin typeface="Calibri"/>
                <a:ea typeface="Calibri"/>
                <a:cs typeface="Times New Roman"/>
              </a:rPr>
              <a:t>Providing direct instruction (</a:t>
            </a:r>
            <a:r>
              <a:rPr lang="en-US" sz="2400" i="1" dirty="0">
                <a:latin typeface="Calibri"/>
                <a:ea typeface="Calibri"/>
                <a:cs typeface="Times New Roman"/>
              </a:rPr>
              <a:t>synchronous online</a:t>
            </a:r>
            <a:r>
              <a:rPr lang="en-US" sz="2400" dirty="0">
                <a:latin typeface="Calibri"/>
                <a:ea typeface="Calibri"/>
                <a:cs typeface="Times New Roman"/>
              </a:rPr>
              <a:t>)</a:t>
            </a:r>
            <a:endParaRPr lang="en-US" sz="2400">
              <a:solidFill>
                <a:srgbClr val="000000"/>
              </a:solidFill>
              <a:latin typeface="Calibri"/>
              <a:ea typeface="Calibri"/>
              <a:cs typeface="Times New Roman"/>
            </a:endParaRPr>
          </a:p>
          <a:p>
            <a:pPr marL="628650" indent="-342900">
              <a:spcBef>
                <a:spcPts val="400"/>
              </a:spcBef>
              <a:spcAft>
                <a:spcPts val="400"/>
              </a:spcAft>
              <a:buAutoNum type="alphaLcPeriod"/>
            </a:pPr>
            <a:r>
              <a:rPr lang="en-US" sz="2400" dirty="0">
                <a:latin typeface="Calibri"/>
                <a:ea typeface="Calibri"/>
                <a:cs typeface="Times New Roman"/>
              </a:rPr>
              <a:t>Assessing or providing feedback on a student's coursework</a:t>
            </a:r>
          </a:p>
          <a:p>
            <a:pPr marL="628650" indent="-342900">
              <a:spcBef>
                <a:spcPts val="400"/>
              </a:spcBef>
              <a:spcAft>
                <a:spcPts val="400"/>
              </a:spcAft>
              <a:buAutoNum type="alphaLcPeriod"/>
            </a:pPr>
            <a:r>
              <a:rPr lang="en-US" sz="2400" dirty="0">
                <a:latin typeface="Calibri"/>
                <a:ea typeface="Calibri"/>
                <a:cs typeface="Times New Roman"/>
              </a:rPr>
              <a:t>Providing information or responding to questions about the content of a course or competency</a:t>
            </a:r>
          </a:p>
          <a:p>
            <a:pPr marL="628650" indent="-342900">
              <a:spcBef>
                <a:spcPts val="400"/>
              </a:spcBef>
              <a:spcAft>
                <a:spcPts val="400"/>
              </a:spcAft>
              <a:buAutoNum type="alphaLcPeriod"/>
            </a:pPr>
            <a:r>
              <a:rPr lang="en-US" sz="2400" dirty="0">
                <a:latin typeface="Calibri"/>
                <a:ea typeface="Calibri"/>
                <a:cs typeface="Times New Roman"/>
              </a:rPr>
              <a:t>Facilitating a group discussion regarding the content of a course or competency</a:t>
            </a:r>
          </a:p>
          <a:p>
            <a:pPr marL="628650" indent="-342900">
              <a:spcBef>
                <a:spcPts val="400"/>
              </a:spcBef>
              <a:spcAft>
                <a:spcPts val="400"/>
              </a:spcAft>
              <a:buAutoNum type="alphaLcPeriod"/>
            </a:pPr>
            <a:r>
              <a:rPr lang="en-US" sz="2400" i="1" dirty="0">
                <a:latin typeface="Calibri"/>
                <a:ea typeface="Calibri"/>
                <a:cs typeface="Times New Roman"/>
              </a:rPr>
              <a:t>Other instructional activities approved by the institution's or program's accrediting agency. (N/A)</a:t>
            </a:r>
            <a:endParaRPr lang="en-US" sz="2000">
              <a:latin typeface="Calibri"/>
              <a:ea typeface="Calibri"/>
              <a:cs typeface="Times New Roman"/>
            </a:endParaRPr>
          </a:p>
        </p:txBody>
      </p:sp>
      <p:pic>
        <p:nvPicPr>
          <p:cNvPr id="5" name="Picture 4">
            <a:extLst>
              <a:ext uri="{FF2B5EF4-FFF2-40B4-BE49-F238E27FC236}">
                <a16:creationId xmlns:a16="http://schemas.microsoft.com/office/drawing/2014/main" id="{38AF5DD2-6A1C-E856-A205-74F1885A1FE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73512" y="95738"/>
            <a:ext cx="2172519" cy="845850"/>
          </a:xfrm>
          <a:prstGeom prst="rect">
            <a:avLst/>
          </a:prstGeom>
        </p:spPr>
      </p:pic>
      <p:sp>
        <p:nvSpPr>
          <p:cNvPr id="2" name="Title 1">
            <a:extLst>
              <a:ext uri="{FF2B5EF4-FFF2-40B4-BE49-F238E27FC236}">
                <a16:creationId xmlns:a16="http://schemas.microsoft.com/office/drawing/2014/main" id="{39722A71-424C-ED88-0771-949BCA0C69F7}"/>
              </a:ext>
            </a:extLst>
          </p:cNvPr>
          <p:cNvSpPr>
            <a:spLocks noGrp="1"/>
          </p:cNvSpPr>
          <p:nvPr>
            <p:ph type="ctrTitle"/>
          </p:nvPr>
        </p:nvSpPr>
        <p:spPr>
          <a:xfrm>
            <a:off x="402631" y="93082"/>
            <a:ext cx="8374601" cy="946555"/>
          </a:xfrm>
        </p:spPr>
        <p:txBody>
          <a:bodyPr vert="horz" lIns="91440" tIns="45720" rIns="91440" bIns="45720" rtlCol="0" anchor="b">
            <a:noAutofit/>
          </a:bodyPr>
          <a:lstStyle/>
          <a:p>
            <a:pPr algn="l"/>
            <a:r>
              <a:rPr lang="en-US" sz="4000" dirty="0">
                <a:solidFill>
                  <a:schemeClr val="bg1"/>
                </a:solidFill>
                <a:latin typeface="Calibri"/>
                <a:ea typeface="Calibri"/>
                <a:cs typeface="Sabon Next LT"/>
              </a:rPr>
              <a:t>RSI: What does "substantive" mean?</a:t>
            </a:r>
          </a:p>
        </p:txBody>
      </p:sp>
    </p:spTree>
    <p:extLst>
      <p:ext uri="{BB962C8B-B14F-4D97-AF65-F5344CB8AC3E}">
        <p14:creationId xmlns:p14="http://schemas.microsoft.com/office/powerpoint/2010/main" val="1180212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BA0F7-0BE9-6B81-86EC-DA829497757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C8A45AF-21A5-08B3-2855-097D47EA71B5}"/>
              </a:ext>
              <a:ext uri="{C183D7F6-B498-43B3-948B-1728B52AA6E4}">
                <adec:decorative xmlns:adec="http://schemas.microsoft.com/office/drawing/2017/decorative" val="1"/>
              </a:ext>
            </a:extLst>
          </p:cNvPr>
          <p:cNvSpPr/>
          <p:nvPr/>
        </p:nvSpPr>
        <p:spPr>
          <a:xfrm>
            <a:off x="-2985" y="364"/>
            <a:ext cx="9120994" cy="13341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4B279BD-EEC5-57E9-2B77-1C0EDE6B6A21}"/>
              </a:ext>
              <a:ext uri="{C183D7F6-B498-43B3-948B-1728B52AA6E4}">
                <adec:decorative xmlns:adec="http://schemas.microsoft.com/office/drawing/2017/decorative" val="1"/>
              </a:ext>
            </a:extLst>
          </p:cNvPr>
          <p:cNvSpPr/>
          <p:nvPr/>
        </p:nvSpPr>
        <p:spPr>
          <a:xfrm>
            <a:off x="11440923" y="-8428"/>
            <a:ext cx="761853" cy="6864240"/>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Graphic 6" descr="Daily calendar with solid fill">
            <a:extLst>
              <a:ext uri="{FF2B5EF4-FFF2-40B4-BE49-F238E27FC236}">
                <a16:creationId xmlns:a16="http://schemas.microsoft.com/office/drawing/2014/main" id="{27CD72B0-FA03-BDCA-9CDD-8FD98EEA02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59148" y="2099365"/>
            <a:ext cx="2835965" cy="2858052"/>
          </a:xfrm>
          <a:prstGeom prst="rect">
            <a:avLst/>
          </a:prstGeom>
        </p:spPr>
      </p:pic>
      <p:sp>
        <p:nvSpPr>
          <p:cNvPr id="9" name="TextBox 8">
            <a:extLst>
              <a:ext uri="{FF2B5EF4-FFF2-40B4-BE49-F238E27FC236}">
                <a16:creationId xmlns:a16="http://schemas.microsoft.com/office/drawing/2014/main" id="{CC22E367-9413-7524-5DDC-911CBFB28C45}"/>
              </a:ext>
            </a:extLst>
          </p:cNvPr>
          <p:cNvSpPr txBox="1"/>
          <p:nvPr/>
        </p:nvSpPr>
        <p:spPr>
          <a:xfrm>
            <a:off x="751449" y="1712835"/>
            <a:ext cx="6771069" cy="44422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800"/>
              </a:spcBef>
              <a:spcAft>
                <a:spcPts val="1200"/>
              </a:spcAft>
            </a:pPr>
            <a:r>
              <a:rPr lang="en-US" sz="2400" dirty="0">
                <a:latin typeface="Calibri"/>
                <a:ea typeface="Calibri"/>
                <a:cs typeface="Calibri"/>
              </a:rPr>
              <a:t>Regular Interaction between a student and an instructor is demonstrated </a:t>
            </a:r>
            <a:r>
              <a:rPr lang="en-US" sz="2400" b="1" dirty="0">
                <a:highlight>
                  <a:srgbClr val="FFFF00"/>
                </a:highlight>
                <a:latin typeface="Calibri"/>
                <a:ea typeface="Calibri"/>
                <a:cs typeface="Calibri"/>
              </a:rPr>
              <a:t>by both</a:t>
            </a:r>
            <a:r>
              <a:rPr lang="en-US" sz="2400" dirty="0">
                <a:latin typeface="Calibri"/>
                <a:ea typeface="Calibri"/>
                <a:cs typeface="Calibri"/>
              </a:rPr>
              <a:t>:</a:t>
            </a:r>
          </a:p>
          <a:p>
            <a:pPr marL="457200" indent="-457200">
              <a:spcBef>
                <a:spcPts val="800"/>
              </a:spcBef>
              <a:spcAft>
                <a:spcPts val="1200"/>
              </a:spcAft>
              <a:buAutoNum type="alphaLcPeriod"/>
            </a:pPr>
            <a:r>
              <a:rPr lang="en-US" sz="2400" dirty="0">
                <a:latin typeface="Calibri"/>
                <a:ea typeface="+mn-lt"/>
                <a:cs typeface="+mn-lt"/>
              </a:rPr>
              <a:t>Providing opportunities for substantive interaction on a regular and predictable basis </a:t>
            </a:r>
            <a:endParaRPr lang="en-US" sz="2400">
              <a:latin typeface="Calibri"/>
              <a:ea typeface="Calibri"/>
              <a:cs typeface="Times New Roman"/>
            </a:endParaRPr>
          </a:p>
          <a:p>
            <a:pPr marL="457200" indent="-457200">
              <a:spcBef>
                <a:spcPts val="800"/>
              </a:spcBef>
              <a:spcAft>
                <a:spcPts val="1200"/>
              </a:spcAft>
              <a:buAutoNum type="alphaLcPeriod"/>
            </a:pPr>
            <a:r>
              <a:rPr lang="en-US" sz="2400" dirty="0">
                <a:latin typeface="Calibri"/>
                <a:ea typeface="+mn-lt"/>
                <a:cs typeface="+mn-lt"/>
              </a:rPr>
              <a:t>Monitoring the student's academic engagement and success and promptly and proactively engaging in substantive interaction with the student when needed on the basis of such monitoring, or upon request by the student. </a:t>
            </a:r>
            <a:endParaRPr lang="en-US" sz="2400" dirty="0">
              <a:latin typeface="Calibri"/>
              <a:ea typeface="Calibri"/>
              <a:cs typeface="Times New Roman"/>
            </a:endParaRPr>
          </a:p>
          <a:p>
            <a:pPr algn="r">
              <a:spcBef>
                <a:spcPts val="400"/>
              </a:spcBef>
              <a:spcAft>
                <a:spcPts val="400"/>
              </a:spcAft>
            </a:pPr>
            <a:endParaRPr lang="en-US" sz="2000" i="1" dirty="0">
              <a:solidFill>
                <a:srgbClr val="000000"/>
              </a:solidFill>
              <a:latin typeface="Times New Roman"/>
              <a:ea typeface="Calibri"/>
              <a:cs typeface="Times New Roman"/>
            </a:endParaRPr>
          </a:p>
        </p:txBody>
      </p:sp>
      <p:pic>
        <p:nvPicPr>
          <p:cNvPr id="5" name="Picture 4">
            <a:extLst>
              <a:ext uri="{FF2B5EF4-FFF2-40B4-BE49-F238E27FC236}">
                <a16:creationId xmlns:a16="http://schemas.microsoft.com/office/drawing/2014/main" id="{28ABCE66-B48A-5E80-4FBE-3D81A27DDF4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173512" y="95738"/>
            <a:ext cx="2172519" cy="845850"/>
          </a:xfrm>
          <a:prstGeom prst="rect">
            <a:avLst/>
          </a:prstGeom>
        </p:spPr>
      </p:pic>
      <p:sp>
        <p:nvSpPr>
          <p:cNvPr id="2" name="Title 1">
            <a:extLst>
              <a:ext uri="{FF2B5EF4-FFF2-40B4-BE49-F238E27FC236}">
                <a16:creationId xmlns:a16="http://schemas.microsoft.com/office/drawing/2014/main" id="{B30527F2-478F-26B9-4239-C0C93852725B}"/>
              </a:ext>
            </a:extLst>
          </p:cNvPr>
          <p:cNvSpPr>
            <a:spLocks noGrp="1"/>
          </p:cNvSpPr>
          <p:nvPr>
            <p:ph type="ctrTitle"/>
          </p:nvPr>
        </p:nvSpPr>
        <p:spPr>
          <a:xfrm>
            <a:off x="402631" y="93082"/>
            <a:ext cx="8374601" cy="946555"/>
          </a:xfrm>
        </p:spPr>
        <p:txBody>
          <a:bodyPr vert="horz" lIns="91440" tIns="45720" rIns="91440" bIns="45720" rtlCol="0" anchor="b">
            <a:noAutofit/>
          </a:bodyPr>
          <a:lstStyle/>
          <a:p>
            <a:pPr algn="l"/>
            <a:r>
              <a:rPr lang="en-US" sz="4000" dirty="0">
                <a:solidFill>
                  <a:schemeClr val="bg1"/>
                </a:solidFill>
                <a:latin typeface="Calibri"/>
                <a:ea typeface="Calibri"/>
                <a:cs typeface="Sabon Next LT"/>
              </a:rPr>
              <a:t>RSI: What does "regular" mean?</a:t>
            </a:r>
          </a:p>
        </p:txBody>
      </p:sp>
    </p:spTree>
    <p:extLst>
      <p:ext uri="{BB962C8B-B14F-4D97-AF65-F5344CB8AC3E}">
        <p14:creationId xmlns:p14="http://schemas.microsoft.com/office/powerpoint/2010/main" val="1826598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232B9-82F7-D78A-6104-C55F20F09C5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C4B07C8-E344-26E3-2256-D15B41C05980}"/>
              </a:ext>
              <a:ext uri="{C183D7F6-B498-43B3-948B-1728B52AA6E4}">
                <adec:decorative xmlns:adec="http://schemas.microsoft.com/office/drawing/2017/decorative" val="1"/>
              </a:ext>
            </a:extLst>
          </p:cNvPr>
          <p:cNvSpPr/>
          <p:nvPr/>
        </p:nvSpPr>
        <p:spPr>
          <a:xfrm>
            <a:off x="-2985" y="364"/>
            <a:ext cx="9120994" cy="13341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6BE5578-82C7-FF23-8769-9D2B92434DCF}"/>
              </a:ext>
              <a:ext uri="{C183D7F6-B498-43B3-948B-1728B52AA6E4}">
                <adec:decorative xmlns:adec="http://schemas.microsoft.com/office/drawing/2017/decorative" val="1"/>
              </a:ext>
            </a:extLst>
          </p:cNvPr>
          <p:cNvSpPr/>
          <p:nvPr/>
        </p:nvSpPr>
        <p:spPr>
          <a:xfrm>
            <a:off x="11440923" y="-8428"/>
            <a:ext cx="761853" cy="6864240"/>
          </a:xfrm>
          <a:prstGeom prst="rect">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Content Placeholder 6">
            <a:extLst>
              <a:ext uri="{FF2B5EF4-FFF2-40B4-BE49-F238E27FC236}">
                <a16:creationId xmlns:a16="http://schemas.microsoft.com/office/drawing/2014/main" id="{7ECF10E7-C169-A549-99E6-4342C1A0D00B}"/>
              </a:ext>
            </a:extLst>
          </p:cNvPr>
          <p:cNvSpPr>
            <a:spLocks noGrp="1"/>
          </p:cNvSpPr>
          <p:nvPr>
            <p:ph sz="quarter" idx="4"/>
          </p:nvPr>
        </p:nvSpPr>
        <p:spPr>
          <a:xfrm>
            <a:off x="5785678" y="2376217"/>
            <a:ext cx="4940232" cy="3934959"/>
          </a:xfrm>
        </p:spPr>
        <p:txBody>
          <a:bodyPr vert="horz" lIns="91440" tIns="45720" rIns="91440" bIns="45720" rtlCol="0" anchor="t">
            <a:normAutofit/>
          </a:bodyPr>
          <a:lstStyle/>
          <a:p>
            <a:pPr marL="0" indent="0">
              <a:buNone/>
            </a:pPr>
            <a:r>
              <a:rPr lang="en-US" sz="2000" dirty="0">
                <a:latin typeface="Calibri"/>
                <a:ea typeface="Calibri"/>
                <a:cs typeface="Times New Roman"/>
              </a:rPr>
              <a:t>ACCJC Peer Review teams review our previous term's online sections and: </a:t>
            </a:r>
            <a:endParaRPr lang="en-US">
              <a:latin typeface="Calibri"/>
              <a:ea typeface="Calibri"/>
              <a:cs typeface="Times New Roman"/>
            </a:endParaRPr>
          </a:p>
          <a:p>
            <a:r>
              <a:rPr lang="en-US" sz="1800" dirty="0">
                <a:latin typeface="Calibri"/>
                <a:ea typeface="Calibri"/>
                <a:cs typeface="Times New Roman"/>
              </a:rPr>
              <a:t>Use the </a:t>
            </a:r>
            <a:r>
              <a:rPr lang="en-US" sz="1800" b="1" dirty="0">
                <a:latin typeface="Calibri"/>
                <a:ea typeface="Calibri"/>
                <a:cs typeface="Times New Roman"/>
                <a:hlinkClick r:id="rId3"/>
              </a:rPr>
              <a:t>DE Assessment Tool for Peer Reviewers</a:t>
            </a:r>
            <a:r>
              <a:rPr lang="en-US" sz="1800" dirty="0">
                <a:latin typeface="Calibri"/>
                <a:ea typeface="Calibri"/>
                <a:cs typeface="Times New Roman"/>
              </a:rPr>
              <a:t> to determine if we meet the 85% threshold for RSI </a:t>
            </a:r>
          </a:p>
          <a:p>
            <a:r>
              <a:rPr lang="en-US" sz="1800" dirty="0">
                <a:latin typeface="Calibri"/>
                <a:ea typeface="Calibri"/>
                <a:cs typeface="Times New Roman"/>
              </a:rPr>
              <a:t>Complete an </a:t>
            </a:r>
            <a:r>
              <a:rPr lang="en-US" sz="1800" b="1" dirty="0">
                <a:latin typeface="Calibri"/>
                <a:ea typeface="Calibri"/>
                <a:cs typeface="Times New Roman"/>
                <a:hlinkClick r:id="rId4"/>
              </a:rPr>
              <a:t>Addendum to the Protocol for DE Review</a:t>
            </a:r>
            <a:r>
              <a:rPr lang="en-US" sz="1800" dirty="0">
                <a:latin typeface="Calibri"/>
                <a:ea typeface="Calibri"/>
                <a:cs typeface="Times New Roman"/>
              </a:rPr>
              <a:t> to summarize findings</a:t>
            </a:r>
          </a:p>
          <a:p>
            <a:r>
              <a:rPr lang="en-US" sz="1800" dirty="0">
                <a:latin typeface="Calibri"/>
                <a:ea typeface="Calibri"/>
                <a:cs typeface="Times New Roman"/>
              </a:rPr>
              <a:t>Use the </a:t>
            </a:r>
            <a:r>
              <a:rPr lang="en-US" sz="2000" b="1" dirty="0">
                <a:highlight>
                  <a:srgbClr val="FFFF00"/>
                </a:highlight>
                <a:latin typeface="Calibri"/>
                <a:ea typeface="Calibri"/>
                <a:cs typeface="Times New Roman"/>
                <a:hlinkClick r:id="rId5"/>
              </a:rPr>
              <a:t>Quality Continuum Rubric for DE</a:t>
            </a:r>
            <a:r>
              <a:rPr lang="en-US" sz="1800" dirty="0">
                <a:latin typeface="Calibri"/>
                <a:ea typeface="Calibri"/>
                <a:cs typeface="Times New Roman"/>
              </a:rPr>
              <a:t> to provide feedback about areas the college could improve</a:t>
            </a:r>
          </a:p>
          <a:p>
            <a:pPr marL="457200" lvl="1" indent="0">
              <a:buNone/>
            </a:pPr>
            <a:endParaRPr lang="en-US" sz="1600" dirty="0">
              <a:latin typeface="Times New Roman"/>
              <a:cs typeface="Times New Roman"/>
            </a:endParaRPr>
          </a:p>
        </p:txBody>
      </p:sp>
      <p:sp>
        <p:nvSpPr>
          <p:cNvPr id="10" name="Text Placeholder 9">
            <a:extLst>
              <a:ext uri="{FF2B5EF4-FFF2-40B4-BE49-F238E27FC236}">
                <a16:creationId xmlns:a16="http://schemas.microsoft.com/office/drawing/2014/main" id="{D6A597E5-8438-36BD-FA6E-4C37839CDD9E}"/>
              </a:ext>
            </a:extLst>
          </p:cNvPr>
          <p:cNvSpPr>
            <a:spLocks noGrp="1"/>
          </p:cNvSpPr>
          <p:nvPr>
            <p:ph type="body" sz="quarter" idx="3"/>
          </p:nvPr>
        </p:nvSpPr>
        <p:spPr>
          <a:xfrm>
            <a:off x="5785678" y="1334444"/>
            <a:ext cx="5183188" cy="823912"/>
          </a:xfrm>
        </p:spPr>
        <p:txBody>
          <a:bodyPr/>
          <a:lstStyle/>
          <a:p>
            <a:r>
              <a:rPr lang="en-US" dirty="0">
                <a:latin typeface="Calibri"/>
                <a:ea typeface="Calibri"/>
                <a:cs typeface="Times New Roman"/>
              </a:rPr>
              <a:t>Institutionally &gt; Accreditation</a:t>
            </a:r>
          </a:p>
        </p:txBody>
      </p:sp>
      <p:sp>
        <p:nvSpPr>
          <p:cNvPr id="9" name="TextBox 8">
            <a:extLst>
              <a:ext uri="{FF2B5EF4-FFF2-40B4-BE49-F238E27FC236}">
                <a16:creationId xmlns:a16="http://schemas.microsoft.com/office/drawing/2014/main" id="{8082A5F6-DC02-2CC8-66AC-AC7A21208ECF}"/>
              </a:ext>
            </a:extLst>
          </p:cNvPr>
          <p:cNvSpPr txBox="1"/>
          <p:nvPr/>
        </p:nvSpPr>
        <p:spPr>
          <a:xfrm>
            <a:off x="593151" y="2375803"/>
            <a:ext cx="4587462"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400"/>
              </a:spcBef>
              <a:spcAft>
                <a:spcPts val="400"/>
              </a:spcAft>
            </a:pPr>
            <a:r>
              <a:rPr lang="en-US" sz="2000" dirty="0">
                <a:latin typeface="Calibri"/>
                <a:ea typeface="Calibri"/>
                <a:cs typeface="Times New Roman"/>
              </a:rPr>
              <a:t>During the faculty evaluation cycle, outlined in </a:t>
            </a:r>
            <a:r>
              <a:rPr lang="en-US" sz="2000" b="1" dirty="0">
                <a:latin typeface="Calibri"/>
                <a:ea typeface="Calibri"/>
                <a:cs typeface="Times New Roman"/>
                <a:hlinkClick r:id="rId6"/>
              </a:rPr>
              <a:t>Article 19F</a:t>
            </a:r>
            <a:r>
              <a:rPr lang="en-US" sz="2000" dirty="0">
                <a:latin typeface="Calibri"/>
                <a:ea typeface="Calibri"/>
                <a:cs typeface="Times New Roman"/>
              </a:rPr>
              <a:t>:</a:t>
            </a:r>
          </a:p>
          <a:p>
            <a:pPr marL="342900" indent="-342900">
              <a:spcBef>
                <a:spcPts val="400"/>
              </a:spcBef>
              <a:spcAft>
                <a:spcPts val="400"/>
              </a:spcAft>
              <a:buFont typeface="Arial"/>
              <a:buChar char="•"/>
            </a:pPr>
            <a:r>
              <a:rPr lang="en-US" sz="2000" dirty="0">
                <a:latin typeface="Calibri"/>
                <a:ea typeface="Calibri"/>
                <a:cs typeface="Times New Roman"/>
              </a:rPr>
              <a:t>Course tour with your evaluator to show examples/evidence of RSI </a:t>
            </a:r>
          </a:p>
          <a:p>
            <a:pPr marL="342900" indent="-342900">
              <a:spcBef>
                <a:spcPts val="400"/>
              </a:spcBef>
              <a:spcAft>
                <a:spcPts val="400"/>
              </a:spcAft>
              <a:buFont typeface="Arial"/>
              <a:buChar char="•"/>
            </a:pPr>
            <a:r>
              <a:rPr lang="en-US" sz="2000" dirty="0">
                <a:latin typeface="Calibri"/>
                <a:ea typeface="Calibri"/>
                <a:cs typeface="Times New Roman"/>
              </a:rPr>
              <a:t>Online evaluation form (evaluator completes while in your online course)</a:t>
            </a:r>
          </a:p>
          <a:p>
            <a:pPr marL="342900" indent="-342900">
              <a:spcBef>
                <a:spcPts val="400"/>
              </a:spcBef>
              <a:spcAft>
                <a:spcPts val="400"/>
              </a:spcAft>
              <a:buFont typeface="Arial"/>
              <a:buChar char="•"/>
            </a:pPr>
            <a:r>
              <a:rPr lang="en-US" sz="2000" dirty="0">
                <a:latin typeface="Calibri"/>
                <a:ea typeface="Calibri"/>
                <a:cs typeface="Times New Roman"/>
              </a:rPr>
              <a:t>Student evaluations</a:t>
            </a:r>
          </a:p>
        </p:txBody>
      </p:sp>
      <p:sp>
        <p:nvSpPr>
          <p:cNvPr id="8" name="Text Placeholder 7">
            <a:extLst>
              <a:ext uri="{FF2B5EF4-FFF2-40B4-BE49-F238E27FC236}">
                <a16:creationId xmlns:a16="http://schemas.microsoft.com/office/drawing/2014/main" id="{6957CD3D-0C8D-7162-6147-B5801867FCAC}"/>
              </a:ext>
            </a:extLst>
          </p:cNvPr>
          <p:cNvSpPr>
            <a:spLocks noGrp="1"/>
          </p:cNvSpPr>
          <p:nvPr>
            <p:ph type="body" idx="1"/>
          </p:nvPr>
        </p:nvSpPr>
        <p:spPr>
          <a:xfrm>
            <a:off x="595843" y="1334444"/>
            <a:ext cx="5157787" cy="823912"/>
          </a:xfrm>
        </p:spPr>
        <p:txBody>
          <a:bodyPr/>
          <a:lstStyle/>
          <a:p>
            <a:r>
              <a:rPr lang="en-US" dirty="0">
                <a:latin typeface="Calibri"/>
                <a:ea typeface="Calibri"/>
                <a:cs typeface="Times New Roman"/>
              </a:rPr>
              <a:t>Individually &gt; Evaluations</a:t>
            </a:r>
          </a:p>
        </p:txBody>
      </p:sp>
      <p:pic>
        <p:nvPicPr>
          <p:cNvPr id="5" name="Picture 4">
            <a:extLst>
              <a:ext uri="{FF2B5EF4-FFF2-40B4-BE49-F238E27FC236}">
                <a16:creationId xmlns:a16="http://schemas.microsoft.com/office/drawing/2014/main" id="{9AF58619-0A0C-F452-6878-BBF63E4CF693}"/>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173512" y="95738"/>
            <a:ext cx="2172519" cy="845850"/>
          </a:xfrm>
          <a:prstGeom prst="rect">
            <a:avLst/>
          </a:prstGeom>
        </p:spPr>
      </p:pic>
      <p:sp>
        <p:nvSpPr>
          <p:cNvPr id="2" name="Title 1">
            <a:extLst>
              <a:ext uri="{FF2B5EF4-FFF2-40B4-BE49-F238E27FC236}">
                <a16:creationId xmlns:a16="http://schemas.microsoft.com/office/drawing/2014/main" id="{9A53EC11-56DF-0AC1-9197-606EB7C33086}"/>
              </a:ext>
            </a:extLst>
          </p:cNvPr>
          <p:cNvSpPr>
            <a:spLocks noGrp="1"/>
          </p:cNvSpPr>
          <p:nvPr>
            <p:ph type="title"/>
          </p:nvPr>
        </p:nvSpPr>
        <p:spPr>
          <a:xfrm>
            <a:off x="740397" y="254690"/>
            <a:ext cx="5656470" cy="839650"/>
          </a:xfrm>
        </p:spPr>
        <p:txBody>
          <a:bodyPr vert="horz" lIns="91440" tIns="45720" rIns="91440" bIns="45720" rtlCol="0" anchor="b">
            <a:noAutofit/>
          </a:bodyPr>
          <a:lstStyle/>
          <a:p>
            <a:r>
              <a:rPr lang="en-US" sz="4000" dirty="0">
                <a:solidFill>
                  <a:schemeClr val="bg1"/>
                </a:solidFill>
                <a:latin typeface="Calibri"/>
                <a:ea typeface="Calibri"/>
                <a:cs typeface="Sabon Next LT"/>
              </a:rPr>
              <a:t>RSI: How is it evaluated?</a:t>
            </a:r>
          </a:p>
        </p:txBody>
      </p:sp>
      <p:sp>
        <p:nvSpPr>
          <p:cNvPr id="3" name="Arrow: Pentagon 2">
            <a:extLst>
              <a:ext uri="{FF2B5EF4-FFF2-40B4-BE49-F238E27FC236}">
                <a16:creationId xmlns:a16="http://schemas.microsoft.com/office/drawing/2014/main" id="{0226776B-1C87-3CB1-DA0B-A12981CA787B}"/>
              </a:ext>
            </a:extLst>
          </p:cNvPr>
          <p:cNvSpPr/>
          <p:nvPr/>
        </p:nvSpPr>
        <p:spPr>
          <a:xfrm>
            <a:off x="571754" y="5189882"/>
            <a:ext cx="5182808" cy="1350487"/>
          </a:xfrm>
          <a:prstGeom prst="homePlate">
            <a:avLst/>
          </a:prstGeom>
          <a:solidFill>
            <a:srgbClr val="981E32"/>
          </a:solidFill>
          <a:ln>
            <a:solidFill>
              <a:srgbClr val="981E3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400" dirty="0">
                <a:solidFill>
                  <a:schemeClr val="bg1"/>
                </a:solidFill>
                <a:latin typeface="Calibri"/>
                <a:ea typeface="Calibri"/>
                <a:cs typeface="Times New Roman"/>
              </a:rPr>
              <a:t>Not sure if you meet RSI standards? Use ACCJC's Quality Continuum Rubric to self-assess!</a:t>
            </a:r>
          </a:p>
        </p:txBody>
      </p:sp>
    </p:spTree>
    <p:extLst>
      <p:ext uri="{BB962C8B-B14F-4D97-AF65-F5344CB8AC3E}">
        <p14:creationId xmlns:p14="http://schemas.microsoft.com/office/powerpoint/2010/main" val="1049863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C0284-003D-C1C9-4819-2362EE289E9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5FD1AD4-0F6F-EAE8-2A25-215F8CE5DF85}"/>
              </a:ext>
              <a:ext uri="{C183D7F6-B498-43B3-948B-1728B52AA6E4}">
                <adec:decorative xmlns:adec="http://schemas.microsoft.com/office/drawing/2017/decorative" val="1"/>
              </a:ext>
            </a:extLst>
          </p:cNvPr>
          <p:cNvSpPr/>
          <p:nvPr/>
        </p:nvSpPr>
        <p:spPr>
          <a:xfrm>
            <a:off x="2165" y="-992"/>
            <a:ext cx="4545513" cy="6856804"/>
          </a:xfrm>
          <a:prstGeom prst="rect">
            <a:avLst/>
          </a:prstGeom>
          <a:solidFill>
            <a:srgbClr val="981E32"/>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1084C8A7-306A-3A2C-D5CC-49B4BCA0E21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64137" y="6005658"/>
            <a:ext cx="829949" cy="851877"/>
          </a:xfrm>
          <a:prstGeom prst="rect">
            <a:avLst/>
          </a:prstGeom>
        </p:spPr>
      </p:pic>
      <p:sp>
        <p:nvSpPr>
          <p:cNvPr id="2" name="Title 1">
            <a:extLst>
              <a:ext uri="{FF2B5EF4-FFF2-40B4-BE49-F238E27FC236}">
                <a16:creationId xmlns:a16="http://schemas.microsoft.com/office/drawing/2014/main" id="{017989F7-4093-8E63-BFAB-D945372B00E1}"/>
              </a:ext>
            </a:extLst>
          </p:cNvPr>
          <p:cNvSpPr>
            <a:spLocks noGrp="1"/>
          </p:cNvSpPr>
          <p:nvPr>
            <p:ph type="ctrTitle"/>
          </p:nvPr>
        </p:nvSpPr>
        <p:spPr>
          <a:xfrm>
            <a:off x="839230" y="1240146"/>
            <a:ext cx="2881587" cy="2361325"/>
          </a:xfrm>
        </p:spPr>
        <p:txBody>
          <a:bodyPr>
            <a:normAutofit/>
          </a:bodyPr>
          <a:lstStyle/>
          <a:p>
            <a:r>
              <a:rPr lang="en-US" dirty="0">
                <a:solidFill>
                  <a:schemeClr val="bg1"/>
                </a:solidFill>
                <a:latin typeface="Calibri"/>
                <a:ea typeface="Lato"/>
                <a:cs typeface="Sabon Next LT"/>
              </a:rPr>
              <a:t>Q + A</a:t>
            </a:r>
          </a:p>
        </p:txBody>
      </p:sp>
      <p:pic>
        <p:nvPicPr>
          <p:cNvPr id="3" name="Graphic 2" descr="Chat with solid fill">
            <a:extLst>
              <a:ext uri="{FF2B5EF4-FFF2-40B4-BE49-F238E27FC236}">
                <a16:creationId xmlns:a16="http://schemas.microsoft.com/office/drawing/2014/main" id="{54F980DE-D580-76E4-E1EB-36D3249FAD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12173" y="1368188"/>
            <a:ext cx="4064758" cy="4110250"/>
          </a:xfrm>
          <a:prstGeom prst="rect">
            <a:avLst/>
          </a:prstGeom>
        </p:spPr>
      </p:pic>
      <p:pic>
        <p:nvPicPr>
          <p:cNvPr id="6" name="Picture 5" descr="A black and red logo&#10;&#10;AI-generated content may be incorrect.">
            <a:extLst>
              <a:ext uri="{FF2B5EF4-FFF2-40B4-BE49-F238E27FC236}">
                <a16:creationId xmlns:a16="http://schemas.microsoft.com/office/drawing/2014/main" id="{CC3A308A-10A8-00B9-4438-43E55BC0C477}"/>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9605691" y="209469"/>
            <a:ext cx="2172519" cy="845850"/>
          </a:xfrm>
          <a:prstGeom prst="rect">
            <a:avLst/>
          </a:prstGeom>
        </p:spPr>
      </p:pic>
      <p:sp>
        <p:nvSpPr>
          <p:cNvPr id="8" name="TextBox 7">
            <a:extLst>
              <a:ext uri="{FF2B5EF4-FFF2-40B4-BE49-F238E27FC236}">
                <a16:creationId xmlns:a16="http://schemas.microsoft.com/office/drawing/2014/main" id="{2F4F55BC-0D73-13A6-A0A6-E6BD49EB58C8}"/>
              </a:ext>
            </a:extLst>
          </p:cNvPr>
          <p:cNvSpPr txBox="1"/>
          <p:nvPr/>
        </p:nvSpPr>
        <p:spPr>
          <a:xfrm>
            <a:off x="4945422" y="6246091"/>
            <a:ext cx="66995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a:ea typeface="Calibri"/>
                <a:cs typeface="Calibri"/>
              </a:rPr>
              <a:t>Helpful Resource: </a:t>
            </a:r>
            <a:r>
              <a:rPr lang="en-US" dirty="0">
                <a:latin typeface="Calibri"/>
                <a:ea typeface="Calibri"/>
                <a:cs typeface="Calibri"/>
                <a:hlinkClick r:id="rId6"/>
              </a:rPr>
              <a:t>ACCJC: DE Review, Frequently Asked Questions</a:t>
            </a:r>
            <a:endParaRPr lang="en-US">
              <a:latin typeface="Calibri"/>
              <a:ea typeface="Calibri"/>
              <a:cs typeface="Calibri"/>
            </a:endParaRPr>
          </a:p>
        </p:txBody>
      </p:sp>
    </p:spTree>
    <p:extLst>
      <p:ext uri="{BB962C8B-B14F-4D97-AF65-F5344CB8AC3E}">
        <p14:creationId xmlns:p14="http://schemas.microsoft.com/office/powerpoint/2010/main" val="4224062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RSI Refresher:  Spotlight: ACCJC Quality Continuum Rubric for Distance Ed</vt:lpstr>
      <vt:lpstr>RSI: What is it?</vt:lpstr>
      <vt:lpstr>RSI: Who wrote the rules? (hint: everyone)</vt:lpstr>
      <vt:lpstr>RSI: What does "substantive" mean?</vt:lpstr>
      <vt:lpstr>RSI: What does "regular" mean?</vt:lpstr>
      <vt:lpstr>RSI: How is it evaluated?</vt:lpstr>
      <vt:lpstr>Q +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276</cp:revision>
  <dcterms:created xsi:type="dcterms:W3CDTF">2025-10-20T20:21:36Z</dcterms:created>
  <dcterms:modified xsi:type="dcterms:W3CDTF">2025-10-22T17:35:01Z</dcterms:modified>
</cp:coreProperties>
</file>