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6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B0D44E6-35B8-46E4-8C6C-EFD1EC5B23B0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E47F6AD-6000-4E98-A38B-2918ACAF27D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69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44E6-35B8-46E4-8C6C-EFD1EC5B23B0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F6AD-6000-4E98-A38B-2918ACAF2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27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44E6-35B8-46E4-8C6C-EFD1EC5B23B0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F6AD-6000-4E98-A38B-2918ACAF27D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416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44E6-35B8-46E4-8C6C-EFD1EC5B23B0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F6AD-6000-4E98-A38B-2918ACAF27D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234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44E6-35B8-46E4-8C6C-EFD1EC5B23B0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F6AD-6000-4E98-A38B-2918ACAF2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21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44E6-35B8-46E4-8C6C-EFD1EC5B23B0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F6AD-6000-4E98-A38B-2918ACAF27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380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44E6-35B8-46E4-8C6C-EFD1EC5B23B0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F6AD-6000-4E98-A38B-2918ACAF27D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839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44E6-35B8-46E4-8C6C-EFD1EC5B23B0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F6AD-6000-4E98-A38B-2918ACAF27D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957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44E6-35B8-46E4-8C6C-EFD1EC5B23B0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F6AD-6000-4E98-A38B-2918ACAF27D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46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44E6-35B8-46E4-8C6C-EFD1EC5B23B0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F6AD-6000-4E98-A38B-2918ACAF2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8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44E6-35B8-46E4-8C6C-EFD1EC5B23B0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F6AD-6000-4E98-A38B-2918ACAF27D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59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44E6-35B8-46E4-8C6C-EFD1EC5B23B0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F6AD-6000-4E98-A38B-2918ACAF2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4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44E6-35B8-46E4-8C6C-EFD1EC5B23B0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F6AD-6000-4E98-A38B-2918ACAF27D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62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44E6-35B8-46E4-8C6C-EFD1EC5B23B0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F6AD-6000-4E98-A38B-2918ACAF27D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4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44E6-35B8-46E4-8C6C-EFD1EC5B23B0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F6AD-6000-4E98-A38B-2918ACAF2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44E6-35B8-46E4-8C6C-EFD1EC5B23B0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F6AD-6000-4E98-A38B-2918ACAF27D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7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44E6-35B8-46E4-8C6C-EFD1EC5B23B0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F6AD-6000-4E98-A38B-2918ACAF2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3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0D44E6-35B8-46E4-8C6C-EFD1EC5B23B0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47F6AD-6000-4E98-A38B-2918ACAF2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8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0B1xkCojmD9vWNFdtcUsyYU1WSkU/vie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Adopting the OEI Course Design Rubric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Presentation to the LPC Academic </a:t>
            </a:r>
            <a:r>
              <a:rPr lang="en-US" dirty="0"/>
              <a:t>S</a:t>
            </a:r>
            <a:r>
              <a:rPr lang="en-US" dirty="0" smtClean="0"/>
              <a:t>enate, </a:t>
            </a:r>
            <a:r>
              <a:rPr lang="en-US" dirty="0"/>
              <a:t>O</a:t>
            </a:r>
            <a:r>
              <a:rPr lang="en-US" dirty="0" smtClean="0"/>
              <a:t>ct. 11,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2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Online Education Initiative (OEI) </a:t>
            </a:r>
            <a:br>
              <a:rPr lang="en-US" dirty="0" smtClean="0"/>
            </a:br>
            <a:r>
              <a:rPr lang="en-US" dirty="0" smtClean="0"/>
              <a:t>Course Design Rubric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by the leading faculty practitioners of online learning in the CCCs</a:t>
            </a:r>
          </a:p>
          <a:p>
            <a:r>
              <a:rPr lang="en-US" dirty="0" smtClean="0"/>
              <a:t>Promotes student success in online courses</a:t>
            </a:r>
          </a:p>
          <a:p>
            <a:r>
              <a:rPr lang="en-US" dirty="0" smtClean="0"/>
              <a:t>Meets accreditation and regulatory requirements</a:t>
            </a:r>
          </a:p>
          <a:p>
            <a:r>
              <a:rPr lang="en-US" dirty="0" smtClean="0"/>
              <a:t>Provides standards relating to content presentation, interaction, assessment, and web accessibility </a:t>
            </a:r>
          </a:p>
          <a:p>
            <a:r>
              <a:rPr lang="en-US" dirty="0" smtClean="0">
                <a:hlinkClick r:id="rId2"/>
              </a:rPr>
              <a:t>View the OEI Course Design Rubric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6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Nov. 2015: State academic senate adopted Resolution 9.01 F15</a:t>
            </a:r>
          </a:p>
          <a:p>
            <a:pPr lvl="1"/>
            <a:r>
              <a:rPr lang="en-US" dirty="0"/>
              <a:t>“Resolved, That the Academic Senate for California Community Colleges encourage local senates to establish rubrics for online course standards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Aug. 2017: LPC DE Committee adopted…</a:t>
            </a:r>
          </a:p>
          <a:p>
            <a:pPr lvl="1"/>
            <a:r>
              <a:rPr lang="en-US" dirty="0" smtClean="0"/>
              <a:t>“the </a:t>
            </a:r>
            <a:r>
              <a:rPr lang="en-US" dirty="0"/>
              <a:t>OEI Course Design Rubric as the standards to strive for in DE classes and to recommend that faculty follow these standards in order to meet accreditation and regulatory requirements</a:t>
            </a:r>
            <a:r>
              <a:rPr lang="en-US" dirty="0" smtClean="0"/>
              <a:t>.”</a:t>
            </a:r>
          </a:p>
          <a:p>
            <a:r>
              <a:rPr lang="en-US" dirty="0"/>
              <a:t>T</a:t>
            </a:r>
            <a:r>
              <a:rPr lang="en-US" dirty="0" smtClean="0"/>
              <a:t>he DE Committee is asking for the LPC Academic Senate to adopt its recommendation as a resolution.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74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should Academic Senate adopt the OEI course design rubric?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Benefits students</a:t>
            </a:r>
            <a:endParaRPr lang="en-US" dirty="0"/>
          </a:p>
          <a:p>
            <a:pPr lvl="1"/>
            <a:r>
              <a:rPr lang="en-US" dirty="0" smtClean="0"/>
              <a:t>Enhances </a:t>
            </a:r>
            <a:r>
              <a:rPr lang="en-US" dirty="0"/>
              <a:t>student learning</a:t>
            </a:r>
          </a:p>
          <a:p>
            <a:pPr lvl="1"/>
            <a:r>
              <a:rPr lang="en-US" dirty="0" smtClean="0"/>
              <a:t>Seeks </a:t>
            </a:r>
            <a:r>
              <a:rPr lang="en-US" dirty="0"/>
              <a:t>to increase success and retention </a:t>
            </a:r>
            <a:r>
              <a:rPr lang="en-US" dirty="0" smtClean="0"/>
              <a:t>rates</a:t>
            </a:r>
          </a:p>
          <a:p>
            <a:r>
              <a:rPr lang="en-US" dirty="0" smtClean="0"/>
              <a:t>Increases course quality</a:t>
            </a:r>
            <a:endParaRPr lang="en-US" dirty="0"/>
          </a:p>
          <a:p>
            <a:pPr lvl="1"/>
            <a:r>
              <a:rPr lang="en-US" dirty="0" smtClean="0"/>
              <a:t>Not all faculty trained </a:t>
            </a:r>
            <a:r>
              <a:rPr lang="en-US" dirty="0"/>
              <a:t>in online course design and </a:t>
            </a:r>
            <a:r>
              <a:rPr lang="en-US" dirty="0" smtClean="0"/>
              <a:t>online teaching</a:t>
            </a:r>
            <a:endParaRPr lang="en-US" dirty="0"/>
          </a:p>
          <a:p>
            <a:pPr lvl="1"/>
            <a:r>
              <a:rPr lang="en-US" dirty="0"/>
              <a:t>Preparation for the OEI Course Exchange </a:t>
            </a:r>
            <a:r>
              <a:rPr lang="en-US" u="sng" dirty="0" smtClean="0"/>
              <a:t>if</a:t>
            </a:r>
            <a:r>
              <a:rPr lang="en-US" dirty="0" smtClean="0"/>
              <a:t> LPC </a:t>
            </a:r>
            <a:r>
              <a:rPr lang="en-US" dirty="0"/>
              <a:t>decides to </a:t>
            </a:r>
            <a:r>
              <a:rPr lang="en-US" dirty="0" smtClean="0"/>
              <a:t>join</a:t>
            </a:r>
          </a:p>
          <a:p>
            <a:r>
              <a:rPr lang="en-US" dirty="0" smtClean="0"/>
              <a:t>Meets legal requirements (e.g., web accessibility)</a:t>
            </a:r>
          </a:p>
          <a:p>
            <a:r>
              <a:rPr lang="en-US" dirty="0" smtClean="0"/>
              <a:t>Allows LPC to meet accreditation requirements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colleges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Among the colleges that have adopted, or are in the process of adopting, the rubric:</a:t>
            </a:r>
          </a:p>
          <a:p>
            <a:pPr lvl="1"/>
            <a:r>
              <a:rPr lang="en-US" dirty="0" smtClean="0"/>
              <a:t>American River, City College of SF, Canada, Contra Costa, Cuesta, Cypress, </a:t>
            </a:r>
            <a:r>
              <a:rPr lang="en-US" smtClean="0"/>
              <a:t>Diablo Valley College, </a:t>
            </a:r>
            <a:r>
              <a:rPr lang="en-US" dirty="0" smtClean="0"/>
              <a:t>El Camino, Fresno City, Fullerton, Grossmont, Mt. San Jacinto, Santa Rosa, Solano, Woodland</a:t>
            </a:r>
          </a:p>
        </p:txBody>
      </p:sp>
    </p:spTree>
    <p:extLst>
      <p:ext uri="{BB962C8B-B14F-4D97-AF65-F5344CB8AC3E}">
        <p14:creationId xmlns:p14="http://schemas.microsoft.com/office/powerpoint/2010/main" val="5206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683</TotalTime>
  <Words>285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Adopting the OEI Course Design Rubric</vt:lpstr>
      <vt:lpstr>Online Education Initiative (OEI)  Course Design Rubric</vt:lpstr>
      <vt:lpstr>Recommendations</vt:lpstr>
      <vt:lpstr>Why should Academic Senate adopt the OEI course design rubric?</vt:lpstr>
      <vt:lpstr>Other colleges</vt:lpstr>
    </vt:vector>
  </TitlesOfParts>
  <Company>Las Positas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Adopting the OEI Course Design Rubric</dc:title>
  <dc:creator>Scott Vigallon</dc:creator>
  <cp:lastModifiedBy>Christina Lee</cp:lastModifiedBy>
  <cp:revision>24</cp:revision>
  <dcterms:created xsi:type="dcterms:W3CDTF">2017-09-19T17:40:01Z</dcterms:created>
  <dcterms:modified xsi:type="dcterms:W3CDTF">2017-10-04T17:20:37Z</dcterms:modified>
</cp:coreProperties>
</file>