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120" y="-5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350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081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07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52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25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447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99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2/20/18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7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2/20/18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10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FC1E07F-0288-493E-BA9C-7AD25663AB8D}" type="datetimeFigureOut">
              <a:rPr lang="en-US" smtClean="0"/>
              <a:t>2/20/18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97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1E07F-0288-493E-BA9C-7AD25663AB8D}" type="datetimeFigureOut">
              <a:rPr lang="en-US" smtClean="0"/>
              <a:t>2/20/18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1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FC1E07F-0288-493E-BA9C-7AD25663AB8D}" type="datetimeFigureOut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0508A73-B70B-4063-84C9-2410A35D605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97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646229" cy="3566160"/>
          </a:xfrm>
        </p:spPr>
        <p:txBody>
          <a:bodyPr/>
          <a:lstStyle/>
          <a:p>
            <a:r>
              <a:rPr lang="en-US" dirty="0" smtClean="0"/>
              <a:t>OEI Consortium/</a:t>
            </a:r>
            <a:br>
              <a:rPr lang="en-US" dirty="0" smtClean="0"/>
            </a:br>
            <a:r>
              <a:rPr lang="en-US" dirty="0" smtClean="0"/>
              <a:t>Course Exchange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February 14,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035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LPC’s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15155" cy="402336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In December, 49 colleges, including LPC, signed a letter of interest to join the OEI Consortium’s 2018 Cohort</a:t>
            </a:r>
          </a:p>
          <a:p>
            <a:pPr lvl="2"/>
            <a:r>
              <a:rPr lang="en-US" sz="2800" dirty="0" smtClean="0"/>
              <a:t>24 </a:t>
            </a:r>
            <a:r>
              <a:rPr lang="en-US" sz="2800" dirty="0"/>
              <a:t>colleges are already in the </a:t>
            </a:r>
            <a:r>
              <a:rPr lang="en-US" sz="2800" dirty="0" smtClean="0"/>
              <a:t>Consortium</a:t>
            </a:r>
          </a:p>
          <a:p>
            <a:pPr lvl="1"/>
            <a:r>
              <a:rPr lang="en-US" sz="3200" dirty="0"/>
              <a:t>L</a:t>
            </a:r>
            <a:r>
              <a:rPr lang="en-US" sz="3200" dirty="0" smtClean="0"/>
              <a:t>etter </a:t>
            </a:r>
            <a:r>
              <a:rPr lang="en-US" sz="3200" dirty="0"/>
              <a:t>merely </a:t>
            </a:r>
            <a:r>
              <a:rPr lang="en-US" sz="3200" dirty="0" smtClean="0"/>
              <a:t>gave </a:t>
            </a:r>
            <a:r>
              <a:rPr lang="en-US" sz="3200" dirty="0"/>
              <a:t>the OEI an idea about how many colleges </a:t>
            </a:r>
            <a:r>
              <a:rPr lang="en-US" sz="3200" dirty="0" smtClean="0"/>
              <a:t>were interested </a:t>
            </a:r>
            <a:r>
              <a:rPr lang="en-US" sz="3200" dirty="0"/>
              <a:t>and </a:t>
            </a:r>
            <a:r>
              <a:rPr lang="en-US" sz="3200" dirty="0" smtClean="0"/>
              <a:t>triggered </a:t>
            </a:r>
            <a:r>
              <a:rPr lang="en-US" sz="3200" dirty="0"/>
              <a:t>the release of a college self-assessment packet</a:t>
            </a:r>
            <a:endParaRPr lang="en-US" sz="3200" dirty="0" smtClean="0"/>
          </a:p>
          <a:p>
            <a:pPr lvl="2"/>
            <a:r>
              <a:rPr lang="en-US" sz="2800" dirty="0"/>
              <a:t>Letter signed by interim President Roanna Bennie and Senate President Melissa Korber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080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Cohort Focus on Student Equity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15155" cy="4280746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sz="3200" dirty="0"/>
              <a:t>Culturally responsive teaching with a community of practice around online equity</a:t>
            </a:r>
            <a:r>
              <a:rPr lang="en-US" sz="3200" dirty="0" smtClean="0"/>
              <a:t>.</a:t>
            </a:r>
            <a:endParaRPr lang="en-US" sz="3200" dirty="0"/>
          </a:p>
          <a:p>
            <a:pPr lvl="1"/>
            <a:r>
              <a:rPr lang="en-US" sz="3200" dirty="0"/>
              <a:t>Name/gender identification for instruction and student support services (counseling, tutoring, health services, etc</a:t>
            </a:r>
            <a:r>
              <a:rPr lang="en-US" sz="3200" dirty="0" smtClean="0"/>
              <a:t>.).</a:t>
            </a:r>
            <a:endParaRPr lang="en-US" sz="3200" dirty="0"/>
          </a:p>
          <a:p>
            <a:pPr lvl="1"/>
            <a:r>
              <a:rPr lang="en-US" sz="3200" dirty="0"/>
              <a:t>Additional online resources integrated into Canvas for community building, student engagement, and collaboration</a:t>
            </a:r>
            <a:r>
              <a:rPr lang="en-US" sz="3200" dirty="0" smtClean="0"/>
              <a:t>.</a:t>
            </a:r>
            <a:endParaRPr lang="en-US" sz="3200" dirty="0"/>
          </a:p>
          <a:p>
            <a:pPr lvl="1"/>
            <a:r>
              <a:rPr lang="en-US" sz="3200" dirty="0"/>
              <a:t>Faculty engagement in collaborative course development using OER materials in Canvas</a:t>
            </a:r>
            <a:r>
              <a:rPr lang="en-US" sz="3200" dirty="0" smtClean="0"/>
              <a:t>.</a:t>
            </a:r>
            <a:endParaRPr lang="en-US" sz="3200" dirty="0"/>
          </a:p>
          <a:p>
            <a:pPr lvl="1"/>
            <a:r>
              <a:rPr lang="en-US" sz="3200" dirty="0"/>
              <a:t>Support for the development of a local, peer-faculty course review process to support equity and student success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72611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Exchange Student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15155" cy="402336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3200" dirty="0" smtClean="0"/>
              <a:t>Provides LPC students (and students across the </a:t>
            </a:r>
            <a:r>
              <a:rPr lang="en-US" sz="3200" dirty="0"/>
              <a:t>state</a:t>
            </a:r>
            <a:r>
              <a:rPr lang="en-US" sz="3200" dirty="0" smtClean="0"/>
              <a:t>) access to “hard to get” classes needed for graduation and/or transfer</a:t>
            </a:r>
          </a:p>
          <a:p>
            <a:pPr lvl="1"/>
            <a:r>
              <a:rPr lang="en-US" sz="3200" dirty="0" smtClean="0"/>
              <a:t>Courses articulate between colleges (specified C-ID courses)</a:t>
            </a:r>
          </a:p>
          <a:p>
            <a:pPr lvl="1"/>
            <a:r>
              <a:rPr lang="en-US" sz="3200" dirty="0" smtClean="0"/>
              <a:t>Streamlined application and registration processes; Financial Aid combined across colleges</a:t>
            </a:r>
          </a:p>
          <a:p>
            <a:pPr lvl="1"/>
            <a:r>
              <a:rPr lang="en-US" sz="3200" dirty="0" smtClean="0"/>
              <a:t>Course status and transcript data shared back to home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699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Exchange </a:t>
            </a:r>
            <a:r>
              <a:rPr lang="en-US" dirty="0"/>
              <a:t>Faculty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15155" cy="402336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Get support from OEI’s Design Academy to improve the quality of online courses</a:t>
            </a:r>
          </a:p>
          <a:p>
            <a:pPr lvl="2"/>
            <a:r>
              <a:rPr lang="en-US" sz="2800" dirty="0" smtClean="0"/>
              <a:t>Courses must meet the OEI Course Design Rubric standards.</a:t>
            </a:r>
          </a:p>
          <a:p>
            <a:pPr lvl="1"/>
            <a:r>
              <a:rPr lang="en-US" sz="3200" dirty="0"/>
              <a:t>Get </a:t>
            </a:r>
            <a:r>
              <a:rPr lang="en-US" sz="3200" dirty="0" smtClean="0"/>
              <a:t>support from an OEI accessibility expert to make courses ADA-compliant</a:t>
            </a:r>
          </a:p>
          <a:p>
            <a:pPr lvl="1"/>
            <a:r>
              <a:rPr lang="en-US" sz="3200" dirty="0"/>
              <a:t>G</a:t>
            </a:r>
            <a:r>
              <a:rPr lang="en-US" sz="3200" dirty="0" smtClean="0"/>
              <a:t>ain access to OEI’s professional development resources</a:t>
            </a:r>
          </a:p>
        </p:txBody>
      </p:sp>
    </p:spTree>
    <p:extLst>
      <p:ext uri="{BB962C8B-B14F-4D97-AF65-F5344CB8AC3E}">
        <p14:creationId xmlns:p14="http://schemas.microsoft.com/office/powerpoint/2010/main" val="1055499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Exchange </a:t>
            </a:r>
            <a:r>
              <a:rPr lang="en-US" dirty="0"/>
              <a:t>College 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15155" cy="402336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LPC might not have to pay for OEI’s student support tools – </a:t>
            </a:r>
            <a:r>
              <a:rPr lang="en-US" sz="3200" dirty="0" err="1" smtClean="0"/>
              <a:t>NetTutor</a:t>
            </a:r>
            <a:r>
              <a:rPr lang="en-US" sz="3200" dirty="0" smtClean="0"/>
              <a:t>, Cranium Café, VeriCite, </a:t>
            </a:r>
            <a:r>
              <a:rPr lang="en-US" sz="3200" dirty="0" err="1" smtClean="0"/>
              <a:t>Proctorio</a:t>
            </a:r>
            <a:endParaRPr lang="en-US" sz="3200" dirty="0" smtClean="0"/>
          </a:p>
          <a:p>
            <a:pPr lvl="1"/>
            <a:r>
              <a:rPr lang="en-US" sz="3200" dirty="0" smtClean="0"/>
              <a:t>OEI will help market exchange courses</a:t>
            </a:r>
          </a:p>
          <a:p>
            <a:pPr lvl="1"/>
            <a:r>
              <a:rPr lang="en-US" sz="3200" dirty="0" smtClean="0"/>
              <a:t>Possibility of additional degrees/certificates awarded and students transferring</a:t>
            </a:r>
          </a:p>
          <a:p>
            <a:pPr lvl="1"/>
            <a:r>
              <a:rPr lang="en-US" sz="3200" dirty="0" smtClean="0"/>
              <a:t>Possibility of increased success/retention rates in DE classes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921396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15155" cy="402336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March 1: application deadline (can’t apply without the Senate’s consent)</a:t>
            </a:r>
          </a:p>
          <a:p>
            <a:pPr lvl="1"/>
            <a:r>
              <a:rPr lang="en-US" sz="3200" dirty="0" smtClean="0"/>
              <a:t>Mid-spring: notification by OEI. If accepted…</a:t>
            </a:r>
          </a:p>
          <a:p>
            <a:pPr lvl="1"/>
            <a:r>
              <a:rPr lang="en-US" sz="3200" dirty="0" smtClean="0"/>
              <a:t>June 30: sign Master Consortium Agreement</a:t>
            </a:r>
          </a:p>
          <a:p>
            <a:pPr lvl="1"/>
            <a:r>
              <a:rPr lang="en-US" sz="3200" dirty="0" smtClean="0"/>
              <a:t>Fall 2018: participation begins</a:t>
            </a:r>
          </a:p>
          <a:p>
            <a:pPr lvl="1"/>
            <a:r>
              <a:rPr lang="en-US" sz="3200" dirty="0" smtClean="0"/>
              <a:t>Fall 2019: first courses offered in the Exchange</a:t>
            </a:r>
          </a:p>
        </p:txBody>
      </p:sp>
    </p:spTree>
    <p:extLst>
      <p:ext uri="{BB962C8B-B14F-4D97-AF65-F5344CB8AC3E}">
        <p14:creationId xmlns:p14="http://schemas.microsoft.com/office/powerpoint/2010/main" val="3937017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87</TotalTime>
  <Words>366</Words>
  <Application>Microsoft Macintosh PowerPoint</Application>
  <PresentationFormat>Custom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Retrospect</vt:lpstr>
      <vt:lpstr>OEI Consortium/ Course Exchange</vt:lpstr>
      <vt:lpstr>LPC’s Interest</vt:lpstr>
      <vt:lpstr>2018 Cohort Focus on Student Equity</vt:lpstr>
      <vt:lpstr>Course Exchange Student Benefits</vt:lpstr>
      <vt:lpstr>Course Exchange Faculty Benefits</vt:lpstr>
      <vt:lpstr>Course Exchange College Benefits</vt:lpstr>
      <vt:lpstr>Timeline</vt:lpstr>
    </vt:vector>
  </TitlesOfParts>
  <Company>Las Positas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Regular, Effective Contact</dc:title>
  <dc:creator>Scott Vigallon</dc:creator>
  <cp:lastModifiedBy>Melissa</cp:lastModifiedBy>
  <cp:revision>13</cp:revision>
  <dcterms:created xsi:type="dcterms:W3CDTF">2018-02-07T16:51:28Z</dcterms:created>
  <dcterms:modified xsi:type="dcterms:W3CDTF">2018-02-20T22:01:14Z</dcterms:modified>
</cp:coreProperties>
</file>