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66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Libre Franklin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a8AwTsxsHAwMDRcWzEji8q5YB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288564-1FDF-4E60-B218-4172D874BBFE}">
  <a:tblStyle styleId="{16288564-1FDF-4E60-B218-4172D874BB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1B17F5B-0F58-48EE-B0A9-6DDC39D695B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ZK5tF7ut5Cgl9n5BwxdvWHgHahJnTNUgRje25Ftd2k/edit?usp=sharin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858fa042a_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858fa042a_7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1858fa042a_7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1e4e4648b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21e4e4648b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2115c80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22115c80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204cb8639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2204cb8639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204cb8639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2204cb8639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https://docs.google.com/document/d/1sZK5tF7ut5Cgl9n5BwxdvWHgHahJnTNUgRje25Ftd2k/edit?usp=sharing</a:t>
            </a:r>
            <a:r>
              <a:rPr lang="en-US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204cb8639_7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12204cb8639_7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58cf17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58cf17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858fa042a_7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1858fa042a_7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g11858fa042a_7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1858fa042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1858fa042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11858fa042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1e4e4648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121e4e4648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Phase 1 will also include a “Student Success Team” - a group of individuals for each of our Pathway that answers the question for students “Who Cares About Me?”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see the makeup and work of Student Success Teams changing over time, but in Phase 1 here is what Student Success Teams will do.</a:t>
            </a:r>
            <a:endParaRPr/>
          </a:p>
        </p:txBody>
      </p:sp>
      <p:sp>
        <p:nvSpPr>
          <p:cNvPr id="190" name="Google Shape;190;g121e4e4648b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57333ab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257333ab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g1257333ab4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858fa042a_17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1858fa042a_17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e4e46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21e4e464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g121e4e4648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3eb05588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123eb05588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858fa042a_7_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1858fa042a_7_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1858fa042a_7_8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g11858fa042a_7_8"/>
          <p:cNvCxnSpPr/>
          <p:nvPr/>
        </p:nvCxnSpPr>
        <p:spPr>
          <a:xfrm>
            <a:off x="1207658" y="4474741"/>
            <a:ext cx="98754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g11858fa042a_7_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11858fa042a_7_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1858fa042a_7_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1858fa042a_17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1858fa042a_17_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6" name="Google Shape;56;g11858fa042a_17_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g11858fa042a_17_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11858fa042a_17_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858fa042a_17_3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g11858fa042a_17_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858fa042a_17_3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4" name="Google Shape;64;g11858fa042a_17_3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11858fa042a_17_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858fa042a_17_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858fa042a_17_45"/>
          <p:cNvSpPr txBox="1"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1AA"/>
              </a:buClr>
              <a:buSzPts val="19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0" name="Google Shape;70;g11858fa042a_17_45"/>
          <p:cNvSpPr txBox="1">
            <a:spLocks noGrp="1"/>
          </p:cNvSpPr>
          <p:nvPr>
            <p:ph type="body" idx="1"/>
          </p:nvPr>
        </p:nvSpPr>
        <p:spPr>
          <a:xfrm>
            <a:off x="2589887" y="2133600"/>
            <a:ext cx="8789313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55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■"/>
              <a:defRPr sz="1500"/>
            </a:lvl6pPr>
            <a:lvl7pPr marL="3200400" lvl="6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●"/>
              <a:defRPr sz="1500"/>
            </a:lvl7pPr>
            <a:lvl8pPr marL="3657600" lvl="7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○"/>
              <a:defRPr sz="1500"/>
            </a:lvl8pPr>
            <a:lvl9pPr marL="4114800" lvl="8" indent="-34925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Char char="■"/>
              <a:defRPr sz="1500"/>
            </a:lvl9pPr>
          </a:lstStyle>
          <a:p>
            <a:endParaRPr/>
          </a:p>
        </p:txBody>
      </p:sp>
      <p:sp>
        <p:nvSpPr>
          <p:cNvPr id="71" name="Google Shape;71;g11858fa042a_17_45"/>
          <p:cNvSpPr txBox="1">
            <a:spLocks noGrp="1"/>
          </p:cNvSpPr>
          <p:nvPr>
            <p:ph type="dt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11858fa042a_17_45"/>
          <p:cNvSpPr txBox="1">
            <a:spLocks noGrp="1"/>
          </p:cNvSpPr>
          <p:nvPr>
            <p:ph type="ft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g11858fa042a_17_45"/>
          <p:cNvSpPr/>
          <p:nvPr/>
        </p:nvSpPr>
        <p:spPr>
          <a:xfrm rot="10800000" flipH="1">
            <a:off x="78" y="71119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1858fa042a_17_45"/>
          <p:cNvSpPr txBox="1">
            <a:spLocks noGrp="1"/>
          </p:cNvSpPr>
          <p:nvPr>
            <p:ph type="sldNum" idx="12"/>
          </p:nvPr>
        </p:nvSpPr>
        <p:spPr>
          <a:xfrm>
            <a:off x="681638" y="787784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858fa042a_17_52"/>
          <p:cNvSpPr txBox="1">
            <a:spLocks noGrp="1"/>
          </p:cNvSpPr>
          <p:nvPr>
            <p:ph type="title"/>
          </p:nvPr>
        </p:nvSpPr>
        <p:spPr>
          <a:xfrm>
            <a:off x="2589887" y="2074562"/>
            <a:ext cx="8789313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81AA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7" name="Google Shape;77;g11858fa042a_17_52"/>
          <p:cNvSpPr txBox="1">
            <a:spLocks noGrp="1"/>
          </p:cNvSpPr>
          <p:nvPr>
            <p:ph type="body" idx="1"/>
          </p:nvPr>
        </p:nvSpPr>
        <p:spPr>
          <a:xfrm>
            <a:off x="2589887" y="3581400"/>
            <a:ext cx="8789313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11858fa042a_17_52"/>
          <p:cNvSpPr txBox="1">
            <a:spLocks noGrp="1"/>
          </p:cNvSpPr>
          <p:nvPr>
            <p:ph type="dt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11858fa042a_17_52"/>
          <p:cNvSpPr txBox="1">
            <a:spLocks noGrp="1"/>
          </p:cNvSpPr>
          <p:nvPr>
            <p:ph type="ft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g11858fa042a_17_52"/>
          <p:cNvSpPr/>
          <p:nvPr/>
        </p:nvSpPr>
        <p:spPr>
          <a:xfrm rot="10800000" flipH="1">
            <a:off x="78" y="3166527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1858fa042a_17_52"/>
          <p:cNvSpPr txBox="1">
            <a:spLocks noGrp="1"/>
          </p:cNvSpPr>
          <p:nvPr>
            <p:ph type="sldNum" idx="12"/>
          </p:nvPr>
        </p:nvSpPr>
        <p:spPr>
          <a:xfrm>
            <a:off x="681638" y="3244141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04cb8639_7_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2204cb8639_7_2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g12204cb8639_7_2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2204cb8639_7_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2204cb8639_7_2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04cb8639_7_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2204cb8639_7_2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2204cb8639_7_2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00" name="Google Shape;100;g12204cb8639_7_2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g12204cb8639_7_2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2204cb8639_7_2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2204cb8639_7_2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204cb8639_7_35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2204cb8639_7_35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7" name="Google Shape;107;g12204cb8639_7_35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2204cb8639_7_35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g12204cb8639_7_3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2204cb8639_7_3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2204cb8639_7_3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204cb8639_7_4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2204cb8639_7_4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2204cb8639_7_4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2204cb8639_7_4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204cb8639_7_4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2204cb8639_7_4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12204cb8639_7_48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21" name="Google Shape;121;g12204cb8639_7_48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g12204cb8639_7_4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2204cb8639_7_4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12204cb8639_7_4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204cb8639_7_5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2204cb8639_7_56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8" name="Google Shape;128;g12204cb8639_7_56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9" name="Google Shape;129;g12204cb8639_7_5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12204cb8639_7_5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2204cb8639_7_5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204cb8639_7_6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2204cb8639_7_63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g12204cb8639_7_63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6" name="Google Shape;136;g12204cb8639_7_63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12204cb8639_7_63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8" name="Google Shape;138;g12204cb8639_7_6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2204cb8639_7_6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2204cb8639_7_6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204cb8639_7_7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2204cb8639_7_7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12204cb8639_7_7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2204cb8639_7_7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204cb8639_7_77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12204cb8639_7_77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2204cb8639_7_77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0" name="Google Shape;150;g12204cb8639_7_77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g12204cb8639_7_77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2204cb8639_7_77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2204cb8639_7_7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1858fa042a_17_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1858fa042a_17_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g11858fa042a_17_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858fa042a_17_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3" name="Google Shape;33;g11858fa042a_17_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4" name="Google Shape;34;g11858fa042a_17_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858fa042a_17_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g11858fa042a_17_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858fa042a_17_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1858fa042a_17_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g11858fa042a_17_1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g11858fa042a_17_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858fa042a_17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11858fa042a_17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858fa042a_17_2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g11858fa042a_17_2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11858fa042a_17_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858fa042a_17_2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2" name="Google Shape;52;g11858fa042a_17_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858fa042a_7_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g11858fa042a_7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11858fa042a_7_0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g11858fa042a_7_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g11858fa042a_7_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g11858fa042a_7_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g11858fa042a_7_0"/>
          <p:cNvCxnSpPr/>
          <p:nvPr/>
        </p:nvCxnSpPr>
        <p:spPr>
          <a:xfrm>
            <a:off x="1193532" y="1897380"/>
            <a:ext cx="99669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58fa042a_17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11858fa042a_17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11858fa042a_17_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204cb8639_7_1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2204cb8639_7_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g12204cb8639_7_1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" name="Google Shape;86;g12204cb8639_7_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7" name="Google Shape;87;g12204cb8639_7_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g12204cb8639_7_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" name="Google Shape;89;g12204cb8639_7_13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sZK5tF7ut5Cgl9n5BwxdvWHgHahJnTNUgRje25Ftd2k/edit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fFtXbnoUjxhLhvLXqIX6p4lOCojMLp1nprcuhse8X7J-m_lg/viewfor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858fa042a_7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0" name="Google Shape;160;g11858fa042a_7_16" descr="Forest road with vanishing point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1858fa042a_7_16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64">
                <a:srgbClr val="000000">
                  <a:alpha val="28627"/>
                </a:srgbClr>
              </a:gs>
              <a:gs pos="6800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Community of Practice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April </a:t>
            </a:r>
            <a:r>
              <a:rPr lang="en-US" sz="18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22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2022</a:t>
            </a:r>
            <a:endParaRPr sz="1800" b="0" i="0" u="none" strike="noStrike" cap="none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g11858fa042a_7_16"/>
          <p:cNvSpPr txBox="1">
            <a:spLocks noGrp="1"/>
          </p:cNvSpPr>
          <p:nvPr>
            <p:ph type="ctrTitle"/>
          </p:nvPr>
        </p:nvSpPr>
        <p:spPr>
          <a:xfrm>
            <a:off x="387725" y="758950"/>
            <a:ext cx="11649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9400" dirty="0">
                <a:solidFill>
                  <a:srgbClr val="FFFFFF"/>
                </a:solidFill>
                <a:latin typeface="Book Antiqua" panose="02040602050305030304" pitchFamily="18" charset="0"/>
                <a:ea typeface="Arial"/>
                <a:cs typeface="Arial"/>
                <a:sym typeface="Arial"/>
              </a:rPr>
              <a:t>Guided Pathways</a:t>
            </a:r>
            <a:endParaRPr sz="9400" dirty="0">
              <a:solidFill>
                <a:srgbClr val="FFFFFF"/>
              </a:solidFill>
              <a:latin typeface="Book Antiqua" panose="02040602050305030304" pitchFamily="18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Libre Franklin" pitchFamily="2" charset="0"/>
                <a:ea typeface="Arial"/>
                <a:cs typeface="Arial"/>
                <a:sym typeface="Arial"/>
              </a:rPr>
              <a:t>STUDENT SUCCESS TEAMS </a:t>
            </a:r>
            <a:endParaRPr sz="3200" dirty="0">
              <a:solidFill>
                <a:schemeClr val="lt1"/>
              </a:solidFill>
              <a:latin typeface="Libre Franklin" pitchFamily="2" charset="0"/>
              <a:ea typeface="Arial"/>
              <a:cs typeface="Arial"/>
              <a:sym typeface="Arial"/>
            </a:endParaRPr>
          </a:p>
          <a:p>
            <a:pPr marL="3200400" lvl="0" indent="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  <a:latin typeface="Libre Franklin" pitchFamily="2" charset="0"/>
                <a:ea typeface="Arial"/>
                <a:cs typeface="Arial"/>
                <a:sym typeface="Arial"/>
              </a:rPr>
              <a:t>Phase 1 and Phase 2 </a:t>
            </a:r>
            <a:endParaRPr sz="3200" dirty="0">
              <a:solidFill>
                <a:schemeClr val="lt1"/>
              </a:solidFill>
              <a:latin typeface="Libre Franklin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g11858fa042a_7_1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1e4e4648b_2_8"/>
          <p:cNvSpPr/>
          <p:nvPr/>
        </p:nvSpPr>
        <p:spPr>
          <a:xfrm>
            <a:off x="239625" y="3183475"/>
            <a:ext cx="7097400" cy="34362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21e4e4648b_2_8"/>
          <p:cNvSpPr txBox="1"/>
          <p:nvPr/>
        </p:nvSpPr>
        <p:spPr>
          <a:xfrm>
            <a:off x="1240150" y="0"/>
            <a:ext cx="10772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Pathway Canvas Sites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500"/>
              <a:buFont typeface="Arial"/>
              <a:buChar char="-"/>
            </a:pPr>
            <a:r>
              <a:rPr lang="en-US" sz="2500" b="0" i="1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Focus on enhancing pathway communication and belonging.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121e4e4648b_2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38" y="3317325"/>
            <a:ext cx="6798375" cy="31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21e4e4648b_2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40150" cy="12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21e4e4648b_2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5650" y="1338725"/>
            <a:ext cx="4687524" cy="268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21e4e4648b_2_8"/>
          <p:cNvSpPr txBox="1"/>
          <p:nvPr/>
        </p:nvSpPr>
        <p:spPr>
          <a:xfrm>
            <a:off x="7632750" y="4118875"/>
            <a:ext cx="4083900" cy="1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Canvas sites can provide opportunities for students to interact, connect, network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21e4e4648b_2_8"/>
          <p:cNvSpPr txBox="1"/>
          <p:nvPr/>
        </p:nvSpPr>
        <p:spPr>
          <a:xfrm>
            <a:off x="655850" y="2156125"/>
            <a:ext cx="55188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 can provide key academic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pathway information to their Canvas inbox!</a:t>
            </a:r>
            <a:endParaRPr sz="2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2115c805a_0_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Key Content on Canvas Templates</a:t>
            </a:r>
            <a:endParaRPr sz="3400"/>
          </a:p>
        </p:txBody>
      </p:sp>
      <p:sp>
        <p:nvSpPr>
          <p:cNvPr id="244" name="Google Shape;244;g122115c805a_0_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chemeClr val="dk1"/>
                </a:solidFill>
              </a:rPr>
              <a:t>Student Success Team members</a:t>
            </a:r>
            <a:r>
              <a:rPr lang="en-US" sz="2100" dirty="0">
                <a:solidFill>
                  <a:schemeClr val="dk1"/>
                </a:solidFill>
              </a:rPr>
              <a:t>, their contact information, office hours</a:t>
            </a:r>
            <a:br>
              <a:rPr lang="en-US" sz="2100" dirty="0">
                <a:solidFill>
                  <a:schemeClr val="dk1"/>
                </a:solidFill>
              </a:rPr>
            </a:b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chemeClr val="dk1"/>
                </a:solidFill>
              </a:rPr>
              <a:t>Announcements</a:t>
            </a:r>
            <a:br>
              <a:rPr lang="en-US" sz="2100" dirty="0">
                <a:solidFill>
                  <a:schemeClr val="dk1"/>
                </a:solidFill>
              </a:rPr>
            </a:b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chemeClr val="dk1"/>
                </a:solidFill>
              </a:rPr>
              <a:t>Program Maps</a:t>
            </a:r>
            <a:r>
              <a:rPr lang="en-US" sz="2100" dirty="0">
                <a:solidFill>
                  <a:schemeClr val="dk1"/>
                </a:solidFill>
              </a:rPr>
              <a:t> for all degree/certificate programs</a:t>
            </a:r>
            <a:br>
              <a:rPr lang="en-US" sz="2100" dirty="0">
                <a:solidFill>
                  <a:schemeClr val="dk1"/>
                </a:solidFill>
              </a:rPr>
            </a:b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chemeClr val="dk1"/>
                </a:solidFill>
              </a:rPr>
              <a:t>Career Information</a:t>
            </a:r>
            <a:r>
              <a:rPr lang="en-US" sz="2100" dirty="0">
                <a:solidFill>
                  <a:schemeClr val="dk1"/>
                </a:solidFill>
              </a:rPr>
              <a:t> (Career Coach)</a:t>
            </a:r>
            <a:br>
              <a:rPr lang="en-US" sz="2100" dirty="0">
                <a:solidFill>
                  <a:schemeClr val="dk1"/>
                </a:solidFill>
              </a:rPr>
            </a:b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dirty="0">
                <a:solidFill>
                  <a:schemeClr val="dk1"/>
                </a:solidFill>
              </a:rPr>
              <a:t>Semester-by-semester </a:t>
            </a:r>
            <a:r>
              <a:rPr lang="en-US" sz="2100" b="1" dirty="0">
                <a:solidFill>
                  <a:schemeClr val="dk1"/>
                </a:solidFill>
              </a:rPr>
              <a:t>to-do list</a:t>
            </a:r>
            <a:br>
              <a:rPr lang="en-US" sz="2100" dirty="0">
                <a:solidFill>
                  <a:schemeClr val="dk1"/>
                </a:solidFill>
              </a:rPr>
            </a:b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 b="1" dirty="0">
                <a:solidFill>
                  <a:schemeClr val="dk1"/>
                </a:solidFill>
              </a:rPr>
              <a:t>Calendar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204cb8639_7_7"/>
          <p:cNvSpPr txBox="1"/>
          <p:nvPr/>
        </p:nvSpPr>
        <p:spPr>
          <a:xfrm>
            <a:off x="989725" y="5289425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3200" b="1" i="1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minutes</a:t>
            </a:r>
            <a:endParaRPr sz="3200" b="1" i="1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12204cb8639_7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5" y="689425"/>
            <a:ext cx="3279350" cy="43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2204cb8639_7_7"/>
          <p:cNvSpPr txBox="1"/>
          <p:nvPr/>
        </p:nvSpPr>
        <p:spPr>
          <a:xfrm>
            <a:off x="3845975" y="517425"/>
            <a:ext cx="8300700" cy="6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3900">
                <a:solidFill>
                  <a:schemeClr val="dk1"/>
                </a:solidFill>
              </a:rPr>
              <a:t>Breakout Group Activity</a:t>
            </a:r>
            <a:endParaRPr sz="39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Part of the integration of Canvas in Pathways is to create norms. </a:t>
            </a:r>
            <a:r>
              <a:rPr lang="en-US" sz="2400" b="1">
                <a:solidFill>
                  <a:schemeClr val="dk1"/>
                </a:solidFill>
              </a:rPr>
              <a:t> </a:t>
            </a:r>
            <a:r>
              <a:rPr lang="en-US" sz="2400" b="1">
                <a:solidFill>
                  <a:srgbClr val="9900FF"/>
                </a:solidFill>
              </a:rPr>
              <a:t>In groups, please discuss how we might utilize Canvas in a way that will not overwhelm students with information </a:t>
            </a:r>
            <a:endParaRPr sz="2900" b="1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Suggested discussion questions:</a:t>
            </a:r>
            <a:endParaRPr sz="2900" b="1" i="0" u="none" strike="noStrike" cap="none">
              <a:solidFill>
                <a:schemeClr val="dk1"/>
              </a:solidFill>
            </a:endParaRPr>
          </a:p>
          <a:p>
            <a:pPr marL="4572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What belongs on the Canvas calendar </a:t>
            </a:r>
            <a:r>
              <a:rPr lang="en-US" sz="1700">
                <a:solidFill>
                  <a:schemeClr val="dk1"/>
                </a:solidFill>
              </a:rPr>
              <a:t>(do we run the risk of creating too many items in a student’s calendar - Smart Shops, key deadlines, office hours, etc)?</a:t>
            </a:r>
            <a:endParaRPr sz="1700">
              <a:solidFill>
                <a:schemeClr val="dk1"/>
              </a:solidFill>
            </a:endParaRPr>
          </a:p>
          <a:p>
            <a:pPr marL="4572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What is the MOST vital information students should see on their Pathway Canvas page (front and center)?</a:t>
            </a:r>
            <a:endParaRPr sz="1900">
              <a:solidFill>
                <a:schemeClr val="dk1"/>
              </a:solidFill>
            </a:endParaRPr>
          </a:p>
          <a:p>
            <a:pPr marL="4572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Is a discussion board a useful place for students to interact with peers and/or professionals on campus?</a:t>
            </a:r>
            <a:endParaRPr sz="1900">
              <a:solidFill>
                <a:schemeClr val="dk1"/>
              </a:solidFill>
            </a:endParaRPr>
          </a:p>
          <a:p>
            <a:pPr marL="457200" marR="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How many announcements per week/month is too many?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204cb8639_7_0"/>
          <p:cNvSpPr txBox="1"/>
          <p:nvPr/>
        </p:nvSpPr>
        <p:spPr>
          <a:xfrm>
            <a:off x="989725" y="5289425"/>
            <a:ext cx="248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en-US" sz="3200" b="1" i="1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minutes</a:t>
            </a:r>
            <a:endParaRPr sz="3200" b="1" i="1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12204cb8639_7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575" y="689425"/>
            <a:ext cx="3279350" cy="43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2204cb8639_7_0"/>
          <p:cNvSpPr txBox="1"/>
          <p:nvPr/>
        </p:nvSpPr>
        <p:spPr>
          <a:xfrm>
            <a:off x="4205375" y="502025"/>
            <a:ext cx="7674900" cy="6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en-US" sz="4000">
                <a:solidFill>
                  <a:schemeClr val="dk1"/>
                </a:solidFill>
              </a:rPr>
              <a:t>Breakout Group Activity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</a:rPr>
              <a:t>Please discuss the key announcements that should be shared on a Pathway Canvas site. </a:t>
            </a:r>
            <a:endParaRPr sz="25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Who should be posting announcements?  </a:t>
            </a:r>
            <a:endParaRPr sz="2200">
              <a:solidFill>
                <a:schemeClr val="dk1"/>
              </a:solidFill>
            </a:endParaRPr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When (in the semester) should that announcement be made?</a:t>
            </a: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</a:rPr>
              <a:t>Pick a breakout room:</a:t>
            </a:r>
            <a:endParaRPr sz="2500" b="1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1: “What steps do I need to take next?”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2: “Who cares about me?”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3: “How can I afford college?”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Zoom Group 4: Enhance Belonging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</p:txBody>
      </p:sp>
      <p:sp>
        <p:nvSpPr>
          <p:cNvPr id="272" name="Google Shape;272;g12204cb8639_7_0"/>
          <p:cNvSpPr txBox="1"/>
          <p:nvPr/>
        </p:nvSpPr>
        <p:spPr>
          <a:xfrm>
            <a:off x="0" y="6457800"/>
            <a:ext cx="121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https://docs.google.com/document/d/1sZK5tF7ut5Cgl9n5BwxdvWHgHahJnTNUgRje25Ftd2k/edit?usp=sharing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12204cb8639_7_85"/>
          <p:cNvPicPr preferRelativeResize="0"/>
          <p:nvPr/>
        </p:nvPicPr>
        <p:blipFill rotWithShape="1">
          <a:blip r:embed="rId3">
            <a:alphaModFix/>
          </a:blip>
          <a:srcRect t="8762" r="2733" b="19706"/>
          <a:stretch/>
        </p:blipFill>
        <p:spPr>
          <a:xfrm>
            <a:off x="-25125" y="0"/>
            <a:ext cx="12188677" cy="64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2204cb8639_7_85"/>
          <p:cNvSpPr/>
          <p:nvPr/>
        </p:nvSpPr>
        <p:spPr>
          <a:xfrm>
            <a:off x="3175" y="5577900"/>
            <a:ext cx="12188700" cy="12801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g12204cb8639_7_85"/>
          <p:cNvCxnSpPr/>
          <p:nvPr/>
        </p:nvCxnSpPr>
        <p:spPr>
          <a:xfrm>
            <a:off x="1207658" y="4474741"/>
            <a:ext cx="987540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g12204cb8639_7_85"/>
          <p:cNvSpPr txBox="1">
            <a:spLocks noGrp="1"/>
          </p:cNvSpPr>
          <p:nvPr>
            <p:ph type="title"/>
          </p:nvPr>
        </p:nvSpPr>
        <p:spPr>
          <a:xfrm>
            <a:off x="243166" y="5577889"/>
            <a:ext cx="75030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YEAR AHEAD – STUDENT SUCCESS TEAMS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IT IS AN “US” THING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258cf174c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00" y="225275"/>
            <a:ext cx="11644649" cy="657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258cf174c2_0_0"/>
          <p:cNvSpPr txBox="1"/>
          <p:nvPr/>
        </p:nvSpPr>
        <p:spPr>
          <a:xfrm>
            <a:off x="334348" y="335068"/>
            <a:ext cx="3581700" cy="3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858fa042a_7_9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11858fa042a_7_98"/>
          <p:cNvPicPr preferRelativeResize="0"/>
          <p:nvPr/>
        </p:nvPicPr>
        <p:blipFill rotWithShape="1">
          <a:blip r:embed="rId3">
            <a:alphaModFix/>
          </a:blip>
          <a:srcRect l="1978" t="8661" r="2437" b="8843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1858fa042a_7_98"/>
          <p:cNvSpPr txBox="1"/>
          <p:nvPr/>
        </p:nvSpPr>
        <p:spPr>
          <a:xfrm>
            <a:off x="706650" y="3899875"/>
            <a:ext cx="11394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Teams for each Pathway will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organizes key supports for student success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sites for pathway communication and networking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data sets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students along their journey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sets disaggregated by demographics to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equity gaps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…helping our students will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lot easier!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858fa042a_0_29"/>
          <p:cNvSpPr txBox="1">
            <a:spLocks noGrp="1"/>
          </p:cNvSpPr>
          <p:nvPr>
            <p:ph type="title"/>
          </p:nvPr>
        </p:nvSpPr>
        <p:spPr>
          <a:xfrm>
            <a:off x="1097275" y="445825"/>
            <a:ext cx="10764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SUCCESS TEAMS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PHASES BEING CONSIDERED FOR IMPLEMENTATION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g11858fa042a_0_29"/>
          <p:cNvCxnSpPr/>
          <p:nvPr/>
        </p:nvCxnSpPr>
        <p:spPr>
          <a:xfrm>
            <a:off x="1205258" y="1114364"/>
            <a:ext cx="9875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g11858fa042a_0_29"/>
          <p:cNvSpPr txBox="1"/>
          <p:nvPr/>
        </p:nvSpPr>
        <p:spPr>
          <a:xfrm>
            <a:off x="755199" y="3968319"/>
            <a:ext cx="10486975" cy="183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Phases will be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gradual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driven by feed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and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infrastructure.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is 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 and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</a:t>
            </a: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measures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makes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students easier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streamlined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6" name="Google Shape;186;g11858fa042a_0_29"/>
          <p:cNvGraphicFramePr/>
          <p:nvPr/>
        </p:nvGraphicFramePr>
        <p:xfrm>
          <a:off x="755200" y="2108550"/>
          <a:ext cx="10486975" cy="176902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5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1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DC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2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3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4</a:t>
                      </a:r>
                      <a:endParaRPr sz="31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1e4e4648b_2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121e4e4648b_2_0"/>
          <p:cNvPicPr preferRelativeResize="0"/>
          <p:nvPr/>
        </p:nvPicPr>
        <p:blipFill rotWithShape="1">
          <a:blip r:embed="rId3">
            <a:alphaModFix/>
          </a:blip>
          <a:srcRect l="1978" t="8661" r="2437" b="8843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21e4e4648b_2_0"/>
          <p:cNvSpPr txBox="1"/>
          <p:nvPr/>
        </p:nvSpPr>
        <p:spPr>
          <a:xfrm>
            <a:off x="3376700" y="4301413"/>
            <a:ext cx="860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 Members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Comprised of individuals from 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 Services, Student Services, Administrative Services, Student Mentors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Infrastructure: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Pathway Website</a:t>
            </a:r>
            <a:endParaRPr sz="24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5" name="Google Shape;195;g121e4e4648b_2_0"/>
          <p:cNvGraphicFramePr/>
          <p:nvPr/>
        </p:nvGraphicFramePr>
        <p:xfrm>
          <a:off x="695175" y="4142450"/>
          <a:ext cx="2514700" cy="161092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5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1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DC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57333ab4a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257333ab4a_0_0"/>
          <p:cNvPicPr preferRelativeResize="0"/>
          <p:nvPr/>
        </p:nvPicPr>
        <p:blipFill rotWithShape="1">
          <a:blip r:embed="rId3">
            <a:alphaModFix/>
          </a:blip>
          <a:srcRect l="1978" t="8661" r="2437" b="8843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257333ab4a_0_0"/>
          <p:cNvSpPr txBox="1"/>
          <p:nvPr/>
        </p:nvSpPr>
        <p:spPr>
          <a:xfrm>
            <a:off x="3418950" y="4142438"/>
            <a:ext cx="8604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take our </a:t>
            </a:r>
            <a:r>
              <a:rPr lang="en-US" sz="24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Phase 1 survey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your feedback about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Teams training and “soft-handshakes”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begin Phase 1!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4" name="Google Shape;204;g1257333ab4a_0_0"/>
          <p:cNvGraphicFramePr/>
          <p:nvPr/>
        </p:nvGraphicFramePr>
        <p:xfrm>
          <a:off x="695175" y="4142450"/>
          <a:ext cx="2514700" cy="161092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5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</a:t>
                      </a:r>
                      <a:r>
                        <a:rPr lang="en-US" sz="3100" b="1"/>
                        <a:t>1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858fa042a_17_172"/>
          <p:cNvSpPr txBox="1"/>
          <p:nvPr/>
        </p:nvSpPr>
        <p:spPr>
          <a:xfrm>
            <a:off x="3901150" y="1884025"/>
            <a:ext cx="7904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1858fa042a_17_172"/>
          <p:cNvSpPr txBox="1">
            <a:spLocks noGrp="1"/>
          </p:cNvSpPr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1</a:t>
            </a:r>
            <a:endParaRPr sz="3200">
              <a:solidFill>
                <a:schemeClr val="dk1"/>
              </a:solidFill>
            </a:endParaRPr>
          </a:p>
        </p:txBody>
      </p:sp>
      <p:graphicFrame>
        <p:nvGraphicFramePr>
          <p:cNvPr id="211" name="Google Shape;211;g11858fa042a_17_172"/>
          <p:cNvGraphicFramePr/>
          <p:nvPr/>
        </p:nvGraphicFramePr>
        <p:xfrm>
          <a:off x="438013" y="832525"/>
          <a:ext cx="11507375" cy="602547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40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Infrastructure</a:t>
                      </a:r>
                      <a:endParaRPr sz="2000" b="1" u="none" strike="noStrike" cap="none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Pathway Website and </a:t>
                      </a:r>
                      <a:r>
                        <a:rPr lang="en-US" sz="2000" b="1"/>
                        <a:t>G</a:t>
                      </a:r>
                      <a:r>
                        <a:rPr lang="en-US" sz="2000" b="1" u="none" strike="noStrike" cap="none"/>
                        <a:t>athering the </a:t>
                      </a:r>
                      <a:r>
                        <a:rPr lang="en-US" sz="2000" b="1"/>
                        <a:t>T</a:t>
                      </a:r>
                      <a:r>
                        <a:rPr lang="en-US" sz="2000" b="1" u="none" strike="noStrike" cap="none"/>
                        <a:t>eam</a:t>
                      </a:r>
                      <a:endParaRPr sz="2000" b="1" u="none" strike="noStrike" cap="none"/>
                    </a:p>
                  </a:txBody>
                  <a:tcPr marL="63500" marR="63500" marT="63500" marB="63500">
                    <a:solidFill>
                      <a:srgbClr val="DC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0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Student Success Team phase addresses: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“What steps do I need to take next?”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“Who cares about me”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“How can I afford college?”</a:t>
                      </a: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700" u="none" strike="noStrike" cap="none">
                          <a:solidFill>
                            <a:schemeClr val="dk1"/>
                          </a:solidFill>
                        </a:rPr>
                        <a:t>and Enhances Belonging</a:t>
                      </a:r>
                      <a:endParaRPr sz="1700" u="none" strike="noStrike" cap="none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b="1" u="none" strike="noStrike" cap="none"/>
                        <a:t>Pathway Website</a:t>
                      </a:r>
                      <a:r>
                        <a:rPr lang="en-US" sz="1800" u="none" strike="noStrike" cap="none"/>
                        <a:t> is created for all Pathways that identifies Student Success Team Members and addresses key questions and barriers for students</a:t>
                      </a:r>
                      <a:endParaRPr sz="18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b="1" u="none" strike="noStrike" cap="none"/>
                        <a:t>Pathway Counseling Faculty</a:t>
                      </a:r>
                      <a:r>
                        <a:rPr lang="en-US" sz="1800" u="none" strike="noStrike" cap="none"/>
                        <a:t> work with students within pathway to complete EdPlans with training in their pathway</a:t>
                      </a:r>
                      <a:endParaRPr sz="18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b="1" u="none" strike="noStrike" cap="none"/>
                        <a:t>Discipline Faculty choose to be identified as a SST member</a:t>
                      </a:r>
                      <a:r>
                        <a:rPr lang="en-US" sz="1800" u="none" strike="noStrike" cap="none"/>
                        <a:t> and dedicate </a:t>
                      </a:r>
                      <a:r>
                        <a:rPr lang="en-US" sz="1800" i="1" u="none" strike="noStrike" cap="none"/>
                        <a:t>at least one</a:t>
                      </a:r>
                      <a:r>
                        <a:rPr lang="en-US" sz="1800" u="none" strike="noStrike" cap="none"/>
                        <a:t> Office Hour(s) for drop-in support Pathway student questions/needs with persistence project-like support.</a:t>
                      </a:r>
                      <a:endParaRPr sz="18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b="1" u="none" strike="noStrike" cap="none"/>
                        <a:t>Peer Students and Student Assistants</a:t>
                      </a:r>
                      <a:r>
                        <a:rPr lang="en-US" sz="1800" u="none" strike="noStrike" cap="none"/>
                        <a:t> to communicate with peers as desired. </a:t>
                      </a:r>
                      <a:endParaRPr sz="1800" u="none" strike="noStrike" cap="none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-"/>
                      </a:pPr>
                      <a:r>
                        <a:rPr lang="en-US" sz="1800" b="1" u="none" strike="noStrike" cap="none"/>
                        <a:t>Additional Members around campus</a:t>
                      </a:r>
                      <a:r>
                        <a:rPr lang="en-US" sz="1800" u="none" strike="noStrike" cap="none"/>
                        <a:t> are encouraged to identify as a SST member and contact information is published.</a:t>
                      </a:r>
                      <a:endParaRPr sz="1800" u="none" strike="noStrike" cap="none"/>
                    </a:p>
                  </a:txBody>
                  <a:tcPr marL="63500" marR="63500" marT="63500" marB="63500">
                    <a:solidFill>
                      <a:srgbClr val="DC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1e4e4648b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121e4e4648b_0_0"/>
          <p:cNvPicPr preferRelativeResize="0"/>
          <p:nvPr/>
        </p:nvPicPr>
        <p:blipFill rotWithShape="1">
          <a:blip r:embed="rId3">
            <a:alphaModFix/>
          </a:blip>
          <a:srcRect l="1978" t="8661" r="2437" b="8843"/>
          <a:stretch/>
        </p:blipFill>
        <p:spPr>
          <a:xfrm>
            <a:off x="46950" y="13325"/>
            <a:ext cx="12192000" cy="35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21e4e4648b_0_0"/>
          <p:cNvSpPr txBox="1"/>
          <p:nvPr/>
        </p:nvSpPr>
        <p:spPr>
          <a:xfrm>
            <a:off x="3418950" y="4142438"/>
            <a:ext cx="86040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Success Team Members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Comprised of individuals from 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 Services, Student Services, Administrative Services, Student Mentors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Infrastructure: </a:t>
            </a:r>
            <a:r>
              <a:rPr lang="en-US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Pathway Canvas Sites</a:t>
            </a:r>
            <a:endParaRPr sz="24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g121e4e4648b_0_0"/>
          <p:cNvGraphicFramePr/>
          <p:nvPr/>
        </p:nvGraphicFramePr>
        <p:xfrm>
          <a:off x="695175" y="4142450"/>
          <a:ext cx="2514700" cy="161092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51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endParaRPr sz="3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PHASE 2</a:t>
                      </a:r>
                      <a:endParaRPr sz="3100" b="1" u="none" strike="noStrike" cap="none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3eb05588a_2_0"/>
          <p:cNvSpPr txBox="1"/>
          <p:nvPr/>
        </p:nvSpPr>
        <p:spPr>
          <a:xfrm>
            <a:off x="3901150" y="1884025"/>
            <a:ext cx="79041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23eb05588a_2_0"/>
          <p:cNvSpPr txBox="1">
            <a:spLocks noGrp="1"/>
          </p:cNvSpPr>
          <p:nvPr>
            <p:ph type="title"/>
          </p:nvPr>
        </p:nvSpPr>
        <p:spPr>
          <a:xfrm>
            <a:off x="398100" y="127375"/>
            <a:ext cx="11395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3200">
                <a:solidFill>
                  <a:schemeClr val="dk1"/>
                </a:solidFill>
              </a:rPr>
              <a:t>STUDENT SUCCESS TEAMS PHASE</a:t>
            </a:r>
            <a:r>
              <a:rPr lang="en-US" sz="3200"/>
              <a:t> 2</a:t>
            </a:r>
            <a:endParaRPr sz="3200">
              <a:solidFill>
                <a:schemeClr val="dk1"/>
              </a:solidFill>
            </a:endParaRPr>
          </a:p>
        </p:txBody>
      </p:sp>
      <p:graphicFrame>
        <p:nvGraphicFramePr>
          <p:cNvPr id="227" name="Google Shape;227;g123eb05588a_2_0"/>
          <p:cNvGraphicFramePr/>
          <p:nvPr/>
        </p:nvGraphicFramePr>
        <p:xfrm>
          <a:off x="215225" y="842775"/>
          <a:ext cx="11666225" cy="5855375"/>
        </p:xfrm>
        <a:graphic>
          <a:graphicData uri="http://schemas.openxmlformats.org/drawingml/2006/table">
            <a:tbl>
              <a:tblPr>
                <a:noFill/>
                <a:tableStyleId>{16288564-1FDF-4E60-B218-4172D874BBFE}</a:tableStyleId>
              </a:tblPr>
              <a:tblGrid>
                <a:gridCol w="24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Infrastructure</a:t>
                      </a:r>
                      <a:endParaRPr sz="2000" b="1" u="none" strike="noStrike" cap="none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Pathway Canvas Sites</a:t>
                      </a:r>
                      <a:endParaRPr sz="2000" b="1" u="none" strike="noStrike" cap="none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Student Success Team phase addresses: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“What steps do I need to take next?”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“Who cares about me”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“How can I afford college?”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</a:rPr>
                        <a:t>and Enhances Belonging</a:t>
                      </a:r>
                      <a:endParaRPr sz="1600" u="none" strike="noStrike" cap="none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500" u="none" strike="noStrike" cap="none"/>
                    </a:p>
                    <a:p>
                      <a:pPr marL="457200" marR="0" lvl="0" indent="-387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Char char="●"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</a:rPr>
                        <a:t>Pathway Canvas site is created for all Pathways: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endParaRPr sz="2500">
                        <a:solidFill>
                          <a:schemeClr val="dk1"/>
                        </a:solidFill>
                      </a:endParaRPr>
                    </a:p>
                    <a:p>
                      <a:pPr marL="914400" marR="0" lvl="1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○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ddresses key questions and barriers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914400" marR="0" lvl="1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○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E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nables communication 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914400" marR="0" lvl="1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Char char="○"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Create a s</a:t>
                      </a: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ense of belonging and d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irection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5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500" u="none" strike="noStrike" cap="none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810</Words>
  <Application>Microsoft Office PowerPoint</Application>
  <PresentationFormat>Widescreen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Century Gothic</vt:lpstr>
      <vt:lpstr>Arial</vt:lpstr>
      <vt:lpstr>Bookman Old Style</vt:lpstr>
      <vt:lpstr>Book Antiqua</vt:lpstr>
      <vt:lpstr>Libre Franklin</vt:lpstr>
      <vt:lpstr>Calibri</vt:lpstr>
      <vt:lpstr>1_RetrospectVTI</vt:lpstr>
      <vt:lpstr>Custom</vt:lpstr>
      <vt:lpstr>Simple Light</vt:lpstr>
      <vt:lpstr>1_RetrospectVTI</vt:lpstr>
      <vt:lpstr>Guided Pathways STUDENT SUCCESS TEAMS  Phase 1 and Phase 2 </vt:lpstr>
      <vt:lpstr>PowerPoint Presentation</vt:lpstr>
      <vt:lpstr>PowerPoint Presentation</vt:lpstr>
      <vt:lpstr>STUDENT SUCCESS TEAMS  PHASES BEING CONSIDERED FOR IMPLEMENTATION</vt:lpstr>
      <vt:lpstr>PowerPoint Presentation</vt:lpstr>
      <vt:lpstr>PowerPoint Presentation</vt:lpstr>
      <vt:lpstr>STUDENT SUCCESS TEAMS PHASE 1</vt:lpstr>
      <vt:lpstr>PowerPoint Presentation</vt:lpstr>
      <vt:lpstr>STUDENT SUCCESS TEAMS PHASE 2</vt:lpstr>
      <vt:lpstr>PowerPoint Presentation</vt:lpstr>
      <vt:lpstr>Key Content on Canvas Templates</vt:lpstr>
      <vt:lpstr>PowerPoint Presentation</vt:lpstr>
      <vt:lpstr>PowerPoint Presentation</vt:lpstr>
      <vt:lpstr>THE YEAR AHEAD – STUDENT SUCCESS TEAMS IT IS AN “US” THING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 STUDENT SUCCESS TEAMS  Phase 1 and Phase 2 </dc:title>
  <dc:creator>Kristy Woods (Wagener)</dc:creator>
  <cp:lastModifiedBy>Danielle Bañuelos</cp:lastModifiedBy>
  <cp:revision>2</cp:revision>
  <dcterms:created xsi:type="dcterms:W3CDTF">2022-02-08T21:32:55Z</dcterms:created>
  <dcterms:modified xsi:type="dcterms:W3CDTF">2022-06-14T23:17:21Z</dcterms:modified>
</cp:coreProperties>
</file>