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64" r:id="rId7"/>
    <p:sldMasterId id="214748367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6858000" cx="12192000"/>
  <p:notesSz cx="6858000" cy="9144000"/>
  <p:embeddedFontLst>
    <p:embeddedFont>
      <p:font typeface="Libre Franklin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bHQWXCoyGdNL65sRnx9PSjVbi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2D9746-546C-4C33-9990-8316E36667EC}">
  <a:tblStyle styleId="{FB2D9746-546C-4C33-9990-8316E36667E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LibreFranklin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LibreFranklin-italic.fntdata"/><Relationship Id="rId10" Type="http://schemas.openxmlformats.org/officeDocument/2006/relationships/slide" Target="slides/slide1.xml"/><Relationship Id="rId32" Type="http://schemas.openxmlformats.org/officeDocument/2006/relationships/font" Target="fonts/LibreFranklin-bold.fntdata"/><Relationship Id="rId13" Type="http://schemas.openxmlformats.org/officeDocument/2006/relationships/slide" Target="slides/slide4.xml"/><Relationship Id="rId35" Type="http://customschemas.google.com/relationships/presentationmetadata" Target="metadata"/><Relationship Id="rId12" Type="http://schemas.openxmlformats.org/officeDocument/2006/relationships/slide" Target="slides/slide3.xml"/><Relationship Id="rId34" Type="http://schemas.openxmlformats.org/officeDocument/2006/relationships/font" Target="fonts/LibreFranklin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bx2bhwf-kXgvNTD2Cd-0Vre-CzbamxR6NmKfxpslSJk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ggz3-Frv1ztew3CRyWsqneScJxfgY8sm04ojLgCNVDM/edit?usp=sharin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858fa042a_7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1858fa042a_7_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11858fa042a_7_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eafb6dde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1eafb6dde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eafb6dde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11eafb6dde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eafb6dde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1eafb6dde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eafb6dde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11eafb6dde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https://docs.google.com/document/d/1bx2bhwf-kXgvNTD2Cd-0Vre-CzbamxR6NmKfxpslSJk/edit?usp=sharing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eafb6dde3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1eafb6dde3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11eafb6dde3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eafb6dde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11eafb6dde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eafb6dde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11eafb6dde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eafb6dde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11eafb6dde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eafb6dde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11eafb6dde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eafb6dde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11eafb6dde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858fa042a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1858fa042a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11858fa042a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ee9020d0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1ee9020d0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https://docs.google.com/document/d/1ggz3-Frv1ztew3CRyWsqneScJxfgY8sm04ojLgCNVDM/edit?usp=sharing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eafb6dde3_2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11eafb6dde3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858fa042a_7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11858fa042a_7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11858fa042a_7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858fa042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11858fa042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11858fa042a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858fa042a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11858fa042a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11858fa042a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858fa042a_17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1858fa042a_17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eafb6dd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11eafb6dd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eafb6dd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11eafb6dd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858fa042a_7_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1858fa042a_7_8"/>
          <p:cNvSpPr txBox="1"/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11858fa042a_7_8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17" name="Google Shape;17;g11858fa042a_7_8"/>
          <p:cNvCxnSpPr/>
          <p:nvPr/>
        </p:nvCxnSpPr>
        <p:spPr>
          <a:xfrm>
            <a:off x="1207658" y="4474741"/>
            <a:ext cx="98754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g11858fa042a_7_8"/>
          <p:cNvSpPr txBox="1"/>
          <p:nvPr>
            <p:ph idx="10" type="dt"/>
          </p:nvPr>
        </p:nvSpPr>
        <p:spPr>
          <a:xfrm>
            <a:off x="8218426" y="6446838"/>
            <a:ext cx="258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1858fa042a_7_8"/>
          <p:cNvSpPr txBox="1"/>
          <p:nvPr>
            <p:ph idx="11" type="ftr"/>
          </p:nvPr>
        </p:nvSpPr>
        <p:spPr>
          <a:xfrm>
            <a:off x="1097279" y="6446838"/>
            <a:ext cx="68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1858fa042a_7_8"/>
          <p:cNvSpPr txBox="1"/>
          <p:nvPr>
            <p:ph idx="12" type="sldNum"/>
          </p:nvPr>
        </p:nvSpPr>
        <p:spPr>
          <a:xfrm>
            <a:off x="10993582" y="6446838"/>
            <a:ext cx="78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1" name="Google Shape;81;p20"/>
          <p:cNvSpPr txBox="1"/>
          <p:nvPr>
            <p:ph idx="2" type="body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85" name="Google Shape;85;p20"/>
          <p:cNvSpPr/>
          <p:nvPr/>
        </p:nvSpPr>
        <p:spPr>
          <a:xfrm rot="5400000">
            <a:off x="2797492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/>
          <p:nvPr>
            <p:ph idx="2" type="pic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93" name="Google Shape;93;p21"/>
          <p:cNvSpPr/>
          <p:nvPr/>
        </p:nvSpPr>
        <p:spPr>
          <a:xfrm rot="5400000">
            <a:off x="2798064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858fa042a_17_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2" name="Google Shape;112;g11858fa042a_17_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3" name="Google Shape;113;g11858fa042a_17_4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858fa042a_17_8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6" name="Google Shape;116;g11858fa042a_17_8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7" name="Google Shape;117;g11858fa042a_17_8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858fa042a_17_12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g11858fa042a_17_12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58fa042a_17_1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3" name="Google Shape;123;g11858fa042a_17_15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" name="Google Shape;124;g11858fa042a_17_15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5" name="Google Shape;125;g11858fa042a_17_15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858fa042a_17_2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8" name="Google Shape;128;g11858fa042a_17_20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858fa042a_17_23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1" name="Google Shape;131;g11858fa042a_17_23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2" name="Google Shape;132;g11858fa042a_17_23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858fa042a_17_27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5" name="Google Shape;135;g11858fa042a_17_27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858fa042a_17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1858fa042a_17_30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9" name="Google Shape;139;g11858fa042a_17_30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g11858fa042a_17_30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1" name="Google Shape;141;g11858fa042a_17_30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858fa042a_17_36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44" name="Google Shape;144;g11858fa042a_17_36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858fa042a_17_39"/>
          <p:cNvSpPr txBox="1"/>
          <p:nvPr>
            <p:ph hasCustomPrompt="1"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" name="Google Shape;147;g11858fa042a_17_39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8" name="Google Shape;148;g11858fa042a_17_39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858fa042a_17_43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858fa042a_17_45"/>
          <p:cNvSpPr txBox="1"/>
          <p:nvPr>
            <p:ph type="title"/>
          </p:nvPr>
        </p:nvSpPr>
        <p:spPr>
          <a:xfrm>
            <a:off x="2593602" y="624110"/>
            <a:ext cx="8785599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81AA"/>
              </a:buClr>
              <a:buSzPts val="19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53" name="Google Shape;153;g11858fa042a_17_45"/>
          <p:cNvSpPr txBox="1"/>
          <p:nvPr>
            <p:ph idx="1" type="body"/>
          </p:nvPr>
        </p:nvSpPr>
        <p:spPr>
          <a:xfrm>
            <a:off x="2589887" y="2133600"/>
            <a:ext cx="878931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9250" lvl="3" marL="18288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■"/>
              <a:defRPr sz="1500"/>
            </a:lvl6pPr>
            <a:lvl7pPr indent="-349250" lvl="6" marL="3200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  <a:defRPr sz="1500"/>
            </a:lvl7pPr>
            <a:lvl8pPr indent="-349250" lvl="7" marL="3657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○"/>
              <a:defRPr sz="1500"/>
            </a:lvl8pPr>
            <a:lvl9pPr indent="-349250" lvl="8" marL="41148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■"/>
              <a:defRPr sz="1500"/>
            </a:lvl9pPr>
          </a:lstStyle>
          <a:p/>
        </p:txBody>
      </p:sp>
      <p:sp>
        <p:nvSpPr>
          <p:cNvPr id="154" name="Google Shape;154;g11858fa042a_17_45"/>
          <p:cNvSpPr txBox="1"/>
          <p:nvPr>
            <p:ph idx="10" type="dt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g11858fa042a_17_45"/>
          <p:cNvSpPr txBox="1"/>
          <p:nvPr>
            <p:ph idx="11" type="ftr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g11858fa042a_17_45"/>
          <p:cNvSpPr/>
          <p:nvPr/>
        </p:nvSpPr>
        <p:spPr>
          <a:xfrm flipH="1" rot="10800000">
            <a:off x="78" y="711195"/>
            <a:ext cx="1811141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858fa042a_17_45"/>
          <p:cNvSpPr txBox="1"/>
          <p:nvPr>
            <p:ph idx="12" type="sldNum"/>
          </p:nvPr>
        </p:nvSpPr>
        <p:spPr>
          <a:xfrm>
            <a:off x="681638" y="787784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858fa042a_17_52"/>
          <p:cNvSpPr txBox="1"/>
          <p:nvPr>
            <p:ph type="title"/>
          </p:nvPr>
        </p:nvSpPr>
        <p:spPr>
          <a:xfrm>
            <a:off x="2589887" y="2074562"/>
            <a:ext cx="8789313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81AA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60" name="Google Shape;160;g11858fa042a_17_52"/>
          <p:cNvSpPr txBox="1"/>
          <p:nvPr>
            <p:ph idx="1" type="body"/>
          </p:nvPr>
        </p:nvSpPr>
        <p:spPr>
          <a:xfrm>
            <a:off x="2589887" y="3581400"/>
            <a:ext cx="8789313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g11858fa042a_17_52"/>
          <p:cNvSpPr txBox="1"/>
          <p:nvPr>
            <p:ph idx="10" type="dt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g11858fa042a_17_52"/>
          <p:cNvSpPr txBox="1"/>
          <p:nvPr>
            <p:ph idx="11" type="ftr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g11858fa042a_17_52"/>
          <p:cNvSpPr/>
          <p:nvPr/>
        </p:nvSpPr>
        <p:spPr>
          <a:xfrm flipH="1" rot="10800000">
            <a:off x="78" y="3166527"/>
            <a:ext cx="1811141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1858fa042a_17_52"/>
          <p:cNvSpPr txBox="1"/>
          <p:nvPr>
            <p:ph idx="12" type="sldNum"/>
          </p:nvPr>
        </p:nvSpPr>
        <p:spPr>
          <a:xfrm>
            <a:off x="681638" y="3244141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afb6dde3_2_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11eafb6dde3_2_21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g11eafb6dde3_2_2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11eafb6dde3_2_2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11eafb6dde3_2_2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eafb6dde3_2_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1eafb6dde3_2_27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11eafb6dde3_2_27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83" name="Google Shape;183;g11eafb6dde3_2_2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g11eafb6dde3_2_2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11eafb6dde3_2_2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11eafb6dde3_2_2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eafb6dde3_2_35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eafb6dde3_2_35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" name="Google Shape;190;g11eafb6dde3_2_35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11eafb6dde3_2_35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92" name="Google Shape;192;g11eafb6dde3_2_3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11eafb6dde3_2_35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11eafb6dde3_2_3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35" name="Google Shape;35;p14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eafb6dde3_2_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1eafb6dde3_2_4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11eafb6dde3_2_4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11eafb6dde3_2_4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eafb6dde3_2_4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1eafb6dde3_2_4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11eafb6dde3_2_48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204" name="Google Shape;204;g11eafb6dde3_2_4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g11eafb6dde3_2_4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1eafb6dde3_2_4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11eafb6dde3_2_4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eafb6dde3_2_5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11eafb6dde3_2_56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1" name="Google Shape;211;g11eafb6dde3_2_56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2" name="Google Shape;212;g11eafb6dde3_2_5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11eafb6dde3_2_5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11eafb6dde3_2_5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eafb6dde3_2_6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11eafb6dde3_2_63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18" name="Google Shape;218;g11eafb6dde3_2_63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9" name="Google Shape;219;g11eafb6dde3_2_63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0" name="Google Shape;220;g11eafb6dde3_2_63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1" name="Google Shape;221;g11eafb6dde3_2_6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11eafb6dde3_2_6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11eafb6dde3_2_6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eafb6dde3_2_7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11eafb6dde3_2_7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11eafb6dde3_2_7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11eafb6dde3_2_7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eafb6dde3_2_7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1eafb6dde3_2_77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11eafb6dde3_2_77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3" name="Google Shape;233;g11eafb6dde3_2_77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4" name="Google Shape;234;g11eafb6dde3_2_77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g11eafb6dde3_2_77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g11eafb6dde3_2_7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37" name="Google Shape;37;p13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53" name="Google Shape;53;p16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61" name="Google Shape;61;p17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71" name="Google Shape;71;p18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77" name="Google Shape;77;p19"/>
          <p:cNvSpPr/>
          <p:nvPr/>
        </p:nvSpPr>
        <p:spPr>
          <a:xfrm>
            <a:off x="3974206" y="5126892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858fa042a_7_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g11858fa042a_7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1858fa042a_7_0"/>
          <p:cNvSpPr txBox="1"/>
          <p:nvPr>
            <p:ph idx="1" type="body"/>
          </p:nvPr>
        </p:nvSpPr>
        <p:spPr>
          <a:xfrm>
            <a:off x="1097280" y="2108201"/>
            <a:ext cx="100584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g11858fa042a_7_0"/>
          <p:cNvSpPr txBox="1"/>
          <p:nvPr>
            <p:ph idx="10" type="dt"/>
          </p:nvPr>
        </p:nvSpPr>
        <p:spPr>
          <a:xfrm>
            <a:off x="8218426" y="6446838"/>
            <a:ext cx="258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g11858fa042a_7_0"/>
          <p:cNvSpPr txBox="1"/>
          <p:nvPr>
            <p:ph idx="11" type="ftr"/>
          </p:nvPr>
        </p:nvSpPr>
        <p:spPr>
          <a:xfrm>
            <a:off x="1097279" y="6446838"/>
            <a:ext cx="68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g11858fa042a_7_0"/>
          <p:cNvSpPr txBox="1"/>
          <p:nvPr>
            <p:ph idx="12" type="sldNum"/>
          </p:nvPr>
        </p:nvSpPr>
        <p:spPr>
          <a:xfrm>
            <a:off x="10993582" y="6446838"/>
            <a:ext cx="78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g11858fa042a_7_0"/>
          <p:cNvCxnSpPr/>
          <p:nvPr/>
        </p:nvCxnSpPr>
        <p:spPr>
          <a:xfrm>
            <a:off x="1193532" y="1897380"/>
            <a:ext cx="99669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858fa042a_17_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11858fa042a_17_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g11858fa042a_17_0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afb6dde3_2_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1eafb6dde3_2_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g11eafb6dde3_2_13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9" name="Google Shape;169;g11eafb6dde3_2_1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0" name="Google Shape;170;g11eafb6dde3_2_1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1" name="Google Shape;171;g11eafb6dde3_2_1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2" name="Google Shape;172;g11eafb6dde3_2_1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bx2bhwf-kXgvNTD2Cd-0Vre-CzbamxR6NmKfxpslSJk/edit?usp=sharing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document/u/0/d/1ggz3-Frv1ztew3CRyWsqneScJxfgY8sm04ojLgCNVDM/ed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858fa042a_7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Forest road with vanishing point" id="243" name="Google Shape;243;g11858fa042a_7_16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1858fa042a_7_16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64">
                <a:srgbClr val="000000">
                  <a:alpha val="29019"/>
                </a:srgbClr>
              </a:gs>
              <a:gs pos="68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Student Success Team CoP</a:t>
            </a: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Meeting March </a:t>
            </a: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</a:t>
            </a: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g11858fa042a_7_16"/>
          <p:cNvSpPr txBox="1"/>
          <p:nvPr>
            <p:ph type="ctrTitle"/>
          </p:nvPr>
        </p:nvSpPr>
        <p:spPr>
          <a:xfrm>
            <a:off x="1097275" y="758950"/>
            <a:ext cx="107073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ookman Old Style"/>
              <a:buNone/>
            </a:pPr>
            <a:r>
              <a:rPr lang="en-US" sz="9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Guided Pathways</a:t>
            </a:r>
            <a:endParaRPr sz="9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SUCCESS TEAMS 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PHASES BEING CONSIDERED FOR IMPLEMENTATION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g11858fa042a_7_1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11eafb6dde3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425" y="1302800"/>
            <a:ext cx="7156448" cy="5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1eafb6dde3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375" y="-8"/>
            <a:ext cx="9047501" cy="118195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1eafb6dde3_0_27"/>
          <p:cNvSpPr/>
          <p:nvPr/>
        </p:nvSpPr>
        <p:spPr>
          <a:xfrm flipH="1" rot="10800000">
            <a:off x="1792135" y="1181943"/>
            <a:ext cx="668400" cy="663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11eafb6dde3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0" y="1109775"/>
            <a:ext cx="11222775" cy="564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1eafb6dde3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0025" y="28000"/>
            <a:ext cx="9254975" cy="1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1eafb6dde3_0_33"/>
          <p:cNvSpPr/>
          <p:nvPr/>
        </p:nvSpPr>
        <p:spPr>
          <a:xfrm rot="6959997">
            <a:off x="10849914" y="1020912"/>
            <a:ext cx="666560" cy="677693"/>
          </a:xfrm>
          <a:prstGeom prst="bentArrow">
            <a:avLst>
              <a:gd fmla="val 24474" name="adj1"/>
              <a:gd fmla="val 28526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eafb6dde3_0_14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/>
              <a:t>First Look at Pathway Website</a:t>
            </a:r>
            <a:endParaRPr sz="3200"/>
          </a:p>
        </p:txBody>
      </p:sp>
      <p:sp>
        <p:nvSpPr>
          <p:cNvPr id="327" name="Google Shape;327;g11eafb6dde3_0_14"/>
          <p:cNvSpPr txBox="1"/>
          <p:nvPr>
            <p:ph type="title"/>
          </p:nvPr>
        </p:nvSpPr>
        <p:spPr>
          <a:xfrm>
            <a:off x="565525" y="2290650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/>
              <a:t>Prototype of our Pathway Website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eafb6dde3_2_0"/>
          <p:cNvSpPr txBox="1"/>
          <p:nvPr/>
        </p:nvSpPr>
        <p:spPr>
          <a:xfrm>
            <a:off x="989725" y="5289425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1" i="1" lang="en-US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minutes</a:t>
            </a:r>
            <a:endParaRPr b="1" i="1" sz="3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1eafb6dde3_2_0"/>
          <p:cNvSpPr txBox="1"/>
          <p:nvPr/>
        </p:nvSpPr>
        <p:spPr>
          <a:xfrm>
            <a:off x="4041700" y="689425"/>
            <a:ext cx="8083200" cy="5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Breakout Group Activity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i="1" lang="en-US" sz="3200">
                <a:solidFill>
                  <a:srgbClr val="CC0000"/>
                </a:solidFill>
              </a:rPr>
              <a:t>Phase 1 Website &amp; Milestone Supports</a:t>
            </a:r>
            <a:endParaRPr sz="35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</a:rPr>
              <a:t>Pick a breakout room:</a:t>
            </a:r>
            <a:endParaRPr b="1" sz="25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1: Prototype of Pathway Websites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2: “My Semester To-Do Lis</a:t>
            </a:r>
            <a:r>
              <a:rPr lang="en-US" sz="2000">
                <a:solidFill>
                  <a:srgbClr val="444444"/>
                </a:solidFill>
              </a:rPr>
              <a:t>t”​</a:t>
            </a:r>
            <a:endParaRPr sz="2000">
              <a:solidFill>
                <a:srgbClr val="444444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Suggested discussion questions:</a:t>
            </a:r>
            <a:endParaRPr b="1" i="0" sz="3000" u="none" cap="none" strike="noStrike">
              <a:solidFill>
                <a:schemeClr val="dk1"/>
              </a:solidFill>
            </a:endParaRPr>
          </a:p>
          <a:p>
            <a:pPr indent="-2794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Does it </a:t>
            </a:r>
            <a:r>
              <a:rPr lang="en-US" sz="2000">
                <a:solidFill>
                  <a:schemeClr val="dk1"/>
                </a:solidFill>
              </a:rPr>
              <a:t>address key questions and barriers for students?</a:t>
            </a:r>
            <a:endParaRPr sz="2000">
              <a:solidFill>
                <a:schemeClr val="dk1"/>
              </a:solidFill>
            </a:endParaRPr>
          </a:p>
          <a:p>
            <a:pPr indent="-2794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Suggestions for c</a:t>
            </a:r>
            <a:r>
              <a:rPr lang="en-US" sz="2000">
                <a:solidFill>
                  <a:schemeClr val="dk1"/>
                </a:solidFill>
              </a:rPr>
              <a:t>ontent?  Layout?</a:t>
            </a:r>
            <a:endParaRPr sz="2000">
              <a:solidFill>
                <a:schemeClr val="dk1"/>
              </a:solidFill>
            </a:endParaRPr>
          </a:p>
          <a:p>
            <a:pPr indent="-2794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How do you envision helping students with </a:t>
            </a:r>
            <a:r>
              <a:rPr lang="en-US" sz="2000">
                <a:solidFill>
                  <a:schemeClr val="dk1"/>
                </a:solidFill>
              </a:rPr>
              <a:t>this </a:t>
            </a:r>
            <a:r>
              <a:rPr lang="en-US" sz="2000">
                <a:solidFill>
                  <a:schemeClr val="dk1"/>
                </a:solidFill>
              </a:rPr>
              <a:t>information?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Take notes in this </a:t>
            </a:r>
            <a:r>
              <a:rPr b="1" lang="en-US" sz="2500" u="sng">
                <a:solidFill>
                  <a:schemeClr val="hlink"/>
                </a:solidFill>
                <a:hlinkClick r:id="rId3"/>
              </a:rPr>
              <a:t>Google Document</a:t>
            </a:r>
            <a:r>
              <a:rPr b="1" lang="en-US" sz="2500">
                <a:solidFill>
                  <a:schemeClr val="dk1"/>
                </a:solidFill>
              </a:rPr>
              <a:t>! 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334" name="Google Shape;334;g11eafb6dde3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575" y="689425"/>
            <a:ext cx="3279350" cy="437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eafb6dde3_0_73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11eafb6dde3_0_73"/>
          <p:cNvPicPr preferRelativeResize="0"/>
          <p:nvPr/>
        </p:nvPicPr>
        <p:blipFill rotWithShape="1">
          <a:blip r:embed="rId3">
            <a:alphaModFix/>
          </a:blip>
          <a:srcRect b="8843" l="1978" r="2437" t="8661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11eafb6dde3_0_73"/>
          <p:cNvSpPr txBox="1"/>
          <p:nvPr/>
        </p:nvSpPr>
        <p:spPr>
          <a:xfrm>
            <a:off x="3376700" y="4301413"/>
            <a:ext cx="860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Team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Members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Comprised of individuals from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 Services, Student Services, Administrative Services, Student Mentors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3" name="Google Shape;343;g11eafb6dde3_0_73"/>
          <p:cNvGraphicFramePr/>
          <p:nvPr/>
        </p:nvGraphicFramePr>
        <p:xfrm>
          <a:off x="695175" y="414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{FB2D9746-546C-4C33-9990-8316E36667EC}</a:tableStyleId>
              </a:tblPr>
              <a:tblGrid>
                <a:gridCol w="2514700"/>
              </a:tblGrid>
              <a:tr h="161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US" sz="3100" u="none" cap="none" strike="noStrike"/>
                        <a:t>PHASE 1</a:t>
                      </a:r>
                      <a:endParaRPr b="1" sz="31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eafb6dde3_0_39"/>
          <p:cNvSpPr txBox="1"/>
          <p:nvPr/>
        </p:nvSpPr>
        <p:spPr>
          <a:xfrm>
            <a:off x="3901150" y="1884025"/>
            <a:ext cx="7904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1eafb6dde3_0_39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i="1" sz="3200">
              <a:solidFill>
                <a:srgbClr val="CC0000"/>
              </a:solidFill>
            </a:endParaRPr>
          </a:p>
        </p:txBody>
      </p:sp>
      <p:graphicFrame>
        <p:nvGraphicFramePr>
          <p:cNvPr id="350" name="Google Shape;350;g11eafb6dde3_0_39"/>
          <p:cNvGraphicFramePr/>
          <p:nvPr/>
        </p:nvGraphicFramePr>
        <p:xfrm>
          <a:off x="342301" y="105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{FB2D9746-546C-4C33-9990-8316E36667EC}</a:tableStyleId>
              </a:tblPr>
              <a:tblGrid>
                <a:gridCol w="3090850"/>
                <a:gridCol w="8416525"/>
              </a:tblGrid>
              <a:tr h="4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Infrastructure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Pathway Website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  <a:tr h="50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Student Success Team phase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addresses: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“What steps do I need to take next?”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“Who cares about me”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“How can I afford college?”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and Enhances Belonging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u="none" cap="none" strike="noStrike"/>
                        <a:t>Pathway Website is created for all Pathways addresses key questions and barriers for students </a:t>
                      </a:r>
                      <a:r>
                        <a:rPr b="1" lang="en-US" sz="1800" u="none" cap="none" strike="noStrike"/>
                        <a:t>and</a:t>
                      </a:r>
                      <a:r>
                        <a:rPr b="1" lang="en-US" sz="1800"/>
                        <a:t>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identifies Student Success Team Members.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Char char="-"/>
                      </a:pPr>
                      <a:r>
                        <a:rPr b="1" lang="en-US" sz="1800" u="none" cap="none" strike="noStrike"/>
                        <a:t>Pathway Counseling Faculty work with students within pathway to complete EdPlans with training in their pathway</a:t>
                      </a:r>
                      <a:endParaRPr b="1"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Char char="-"/>
                      </a:pPr>
                      <a:r>
                        <a:rPr b="1" lang="en-US" sz="1800" u="none" cap="none" strike="noStrike"/>
                        <a:t>Discipline Faculty choose to be identified as a SST member and dedicate </a:t>
                      </a:r>
                      <a:r>
                        <a:rPr b="1" i="1" lang="en-US" sz="1800" u="none" cap="none" strike="noStrike"/>
                        <a:t>at least one</a:t>
                      </a:r>
                      <a:r>
                        <a:rPr b="1" lang="en-US" sz="1800" u="none" cap="none" strike="noStrike"/>
                        <a:t> Office Hour(s) for drop-in support Pathway student questions/needs with persistence project-like support.</a:t>
                      </a:r>
                      <a:endParaRPr b="1"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Char char="-"/>
                      </a:pPr>
                      <a:r>
                        <a:rPr b="1" lang="en-US" sz="1800" u="none" cap="none" strike="noStrike"/>
                        <a:t>Peer Students and Student Assistants to communicate with peers as desired. </a:t>
                      </a:r>
                      <a:endParaRPr b="1"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Char char="-"/>
                      </a:pPr>
                      <a:r>
                        <a:rPr b="1" lang="en-US" sz="1800" u="none" cap="none" strike="noStrike"/>
                        <a:t>Additional Members around campus are encouraged to identify as a SST member and contact information is published.</a:t>
                      </a:r>
                      <a:endParaRPr b="1" sz="18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eafb6dde3_0_8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/>
          </a:p>
        </p:txBody>
      </p:sp>
      <p:pic>
        <p:nvPicPr>
          <p:cNvPr id="356" name="Google Shape;356;g11eafb6dde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725" y="905225"/>
            <a:ext cx="10827098" cy="5878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eafb6dde3_0_8"/>
          <p:cNvSpPr txBox="1"/>
          <p:nvPr>
            <p:ph type="title"/>
          </p:nvPr>
        </p:nvSpPr>
        <p:spPr>
          <a:xfrm>
            <a:off x="3992625" y="3193969"/>
            <a:ext cx="39762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 sz="3200">
                <a:solidFill>
                  <a:srgbClr val="FF0000"/>
                </a:solidFill>
              </a:rPr>
              <a:t>Coming Soon!</a:t>
            </a:r>
            <a:endParaRPr b="1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eafb6dde3_0_45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/>
          </a:p>
        </p:txBody>
      </p:sp>
      <p:sp>
        <p:nvSpPr>
          <p:cNvPr id="363" name="Google Shape;363;g11eafb6dde3_0_45"/>
          <p:cNvSpPr txBox="1"/>
          <p:nvPr>
            <p:ph type="title"/>
          </p:nvPr>
        </p:nvSpPr>
        <p:spPr>
          <a:xfrm>
            <a:off x="4043400" y="779869"/>
            <a:ext cx="39762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 sz="3200">
                <a:solidFill>
                  <a:srgbClr val="FF0000"/>
                </a:solidFill>
              </a:rPr>
              <a:t>Coming Soon!</a:t>
            </a:r>
            <a:endParaRPr b="1" sz="3200">
              <a:solidFill>
                <a:srgbClr val="FF0000"/>
              </a:solidFill>
            </a:endParaRPr>
          </a:p>
        </p:txBody>
      </p:sp>
      <p:pic>
        <p:nvPicPr>
          <p:cNvPr id="364" name="Google Shape;364;g11eafb6dde3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96" y="1489321"/>
            <a:ext cx="6204324" cy="21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eafb6dde3_0_45"/>
          <p:cNvSpPr/>
          <p:nvPr/>
        </p:nvSpPr>
        <p:spPr>
          <a:xfrm flipH="1" rot="10800000">
            <a:off x="1972210" y="3963918"/>
            <a:ext cx="668400" cy="663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g11eafb6dde3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550" y="3753150"/>
            <a:ext cx="8705338" cy="31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1eafb6dde3_0_45"/>
          <p:cNvSpPr txBox="1"/>
          <p:nvPr/>
        </p:nvSpPr>
        <p:spPr>
          <a:xfrm>
            <a:off x="641100" y="4804900"/>
            <a:ext cx="199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a Discipline Faculty Member choosing to be a Success Team Member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eafb6dde3_0_61"/>
          <p:cNvSpPr txBox="1"/>
          <p:nvPr/>
        </p:nvSpPr>
        <p:spPr>
          <a:xfrm>
            <a:off x="3901150" y="1884025"/>
            <a:ext cx="7904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1eafb6dde3_0_61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i="1" lang="en-US" sz="3200">
                <a:solidFill>
                  <a:srgbClr val="CC0000"/>
                </a:solidFill>
              </a:rPr>
              <a:t>Goal is to start Phase 1 Fall 2022</a:t>
            </a:r>
            <a:endParaRPr i="1" sz="3200">
              <a:solidFill>
                <a:srgbClr val="CC0000"/>
              </a:solidFill>
            </a:endParaRPr>
          </a:p>
        </p:txBody>
      </p:sp>
      <p:graphicFrame>
        <p:nvGraphicFramePr>
          <p:cNvPr id="374" name="Google Shape;374;g11eafb6dde3_0_61"/>
          <p:cNvGraphicFramePr/>
          <p:nvPr/>
        </p:nvGraphicFramePr>
        <p:xfrm>
          <a:off x="342313" y="13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{FB2D9746-546C-4C33-9990-8316E36667EC}</a:tableStyleId>
              </a:tblPr>
              <a:tblGrid>
                <a:gridCol w="3090850"/>
                <a:gridCol w="8416525"/>
              </a:tblGrid>
              <a:tr h="4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Infrastructure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Pathway Website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  <a:tr h="50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Student Success Team phase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addresses: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“What steps do I need to take next?”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“Who cares about me”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“How can I afford college?”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and Enhances Belonging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u="none" cap="none" strike="noStrike"/>
                        <a:t>Pathway Website is created for all Pathways that identifies Student Success Team Members and addresses key questions and barriers for students</a:t>
                      </a:r>
                      <a:endParaRPr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u="none" cap="none" strike="noStrike"/>
                        <a:t>Pathway Counseling Faculty work with students within pathway to complete EdPlans with training in their pathway</a:t>
                      </a:r>
                      <a:endParaRPr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u="none" cap="none" strike="noStrike"/>
                        <a:t>Discipline Faculty choose to be identified as a SST member and dedicate </a:t>
                      </a:r>
                      <a:r>
                        <a:rPr i="1" lang="en-US" sz="1800" u="none" cap="none" strike="noStrike"/>
                        <a:t>at least one</a:t>
                      </a:r>
                      <a:r>
                        <a:rPr lang="en-US" sz="1800" u="none" cap="none" strike="noStrike"/>
                        <a:t> Office Hour(s) for drop-in support Pathway student questions/needs with persistence project-like support.</a:t>
                      </a:r>
                      <a:endParaRPr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u="none" cap="none" strike="noStrike"/>
                        <a:t>Peer Students and Student Assistants to communicate with peers as desired. </a:t>
                      </a:r>
                      <a:endParaRPr sz="1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u="none" cap="none" strike="noStrike"/>
                        <a:t>Additional Members around campus are encouraged to identify as a SST member and contact information is published.</a:t>
                      </a:r>
                      <a:endParaRPr sz="18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1eafb6dde3_0_67"/>
          <p:cNvSpPr txBox="1"/>
          <p:nvPr/>
        </p:nvSpPr>
        <p:spPr>
          <a:xfrm>
            <a:off x="989725" y="5289425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b="1" i="1" lang="en-US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b="1" i="1" sz="3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11eafb6dde3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5" y="689425"/>
            <a:ext cx="3279350" cy="43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1eafb6dde3_0_67"/>
          <p:cNvSpPr txBox="1"/>
          <p:nvPr/>
        </p:nvSpPr>
        <p:spPr>
          <a:xfrm>
            <a:off x="4205375" y="502025"/>
            <a:ext cx="7674900" cy="58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Breakout Group Activity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i="1" lang="en-US" sz="3200">
                <a:solidFill>
                  <a:srgbClr val="CC0000"/>
                </a:solidFill>
              </a:rPr>
              <a:t>Starting Phase 1 Fall 2022</a:t>
            </a:r>
            <a:endParaRPr sz="4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What could starting Phase 1 entail at LPC for our different SST members and ancillary support?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</a:rPr>
              <a:t>Pick a breakout room:</a:t>
            </a:r>
            <a:endParaRPr b="1" sz="25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1: Student Assistants/Peers to support Pathways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2: Pathway Counseling Faculty Member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3: Pathway SST Discipline Faculty Member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4: Classified and Ancillary Supports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858fa042a_0_11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11858fa042a_0_11"/>
          <p:cNvPicPr preferRelativeResize="0"/>
          <p:nvPr/>
        </p:nvPicPr>
        <p:blipFill rotWithShape="1">
          <a:blip r:embed="rId3">
            <a:alphaModFix/>
          </a:blip>
          <a:srcRect b="8843" l="1978" r="2437" t="8661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1858fa042a_0_11"/>
          <p:cNvSpPr txBox="1"/>
          <p:nvPr/>
        </p:nvSpPr>
        <p:spPr>
          <a:xfrm>
            <a:off x="2706825" y="4127350"/>
            <a:ext cx="6221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if all of our students are organized into one of our Academic and Career Pathways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supported by a Student Success Team.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1ee9020d09_0_3"/>
          <p:cNvSpPr txBox="1"/>
          <p:nvPr/>
        </p:nvSpPr>
        <p:spPr>
          <a:xfrm>
            <a:off x="989725" y="5289425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i="1" lang="en-US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minutes</a:t>
            </a:r>
            <a:endParaRPr b="1" i="1" sz="32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g11ee9020d0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5" y="689425"/>
            <a:ext cx="3279350" cy="43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11ee9020d09_0_3"/>
          <p:cNvSpPr txBox="1"/>
          <p:nvPr/>
        </p:nvSpPr>
        <p:spPr>
          <a:xfrm>
            <a:off x="4377550" y="517425"/>
            <a:ext cx="7769100" cy="6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Breakout Group Activity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i="1" lang="en-US" sz="3200">
                <a:solidFill>
                  <a:srgbClr val="CC0000"/>
                </a:solidFill>
              </a:rPr>
              <a:t>Starting Phase 1 Fall 2022</a:t>
            </a:r>
            <a:endParaRPr sz="4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What could starting Phase 1 entail at LPC?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Suggested discussion questions:</a:t>
            </a:r>
            <a:endParaRPr b="1" i="0" sz="3000" u="none" cap="none" strike="noStrike">
              <a:solidFill>
                <a:schemeClr val="dk1"/>
              </a:solidFill>
            </a:endParaRPr>
          </a:p>
          <a:p>
            <a:pPr indent="-2794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What conversations or survey questions should our campus have around Phase 1?</a:t>
            </a:r>
            <a:endParaRPr sz="2000">
              <a:solidFill>
                <a:schemeClr val="dk1"/>
              </a:solidFill>
            </a:endParaRPr>
          </a:p>
          <a:p>
            <a:pPr indent="-2794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How can we best identify and sustain our “soft-handshakes” around campus?</a:t>
            </a:r>
            <a:endParaRPr sz="2000">
              <a:solidFill>
                <a:schemeClr val="dk1"/>
              </a:solidFill>
            </a:endParaRPr>
          </a:p>
          <a:p>
            <a:pPr indent="-2794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What could your </a:t>
            </a:r>
            <a:r>
              <a:rPr lang="en-US" sz="2000">
                <a:solidFill>
                  <a:schemeClr val="dk1"/>
                </a:solidFill>
              </a:rPr>
              <a:t>chosen</a:t>
            </a:r>
            <a:r>
              <a:rPr lang="en-US" sz="2000">
                <a:solidFill>
                  <a:schemeClr val="dk1"/>
                </a:solidFill>
              </a:rPr>
              <a:t> member need to confidently choose to be a SST Member in their Pathway?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 sz="2000">
                <a:solidFill>
                  <a:schemeClr val="dk1"/>
                </a:solidFill>
              </a:rPr>
              <a:t>What training or supports could be needed? </a:t>
            </a:r>
            <a:endParaRPr sz="2000">
              <a:solidFill>
                <a:schemeClr val="dk1"/>
              </a:solidFill>
            </a:endParaRPr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Take notes in this </a:t>
            </a:r>
            <a:r>
              <a:rPr b="1" lang="en-US" sz="2500" u="sng">
                <a:solidFill>
                  <a:schemeClr val="hlink"/>
                </a:solidFill>
                <a:hlinkClick r:id="rId4"/>
              </a:rPr>
              <a:t>Google Document</a:t>
            </a:r>
            <a:r>
              <a:rPr b="1" lang="en-US" sz="2500">
                <a:solidFill>
                  <a:schemeClr val="dk1"/>
                </a:solidFill>
              </a:rPr>
              <a:t>! 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11eafb6dde3_2_85"/>
          <p:cNvPicPr preferRelativeResize="0"/>
          <p:nvPr/>
        </p:nvPicPr>
        <p:blipFill rotWithShape="1">
          <a:blip r:embed="rId3">
            <a:alphaModFix/>
          </a:blip>
          <a:srcRect b="19706" l="0" r="2733" t="8762"/>
          <a:stretch/>
        </p:blipFill>
        <p:spPr>
          <a:xfrm>
            <a:off x="-25125" y="0"/>
            <a:ext cx="12188677" cy="64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1eafb6dde3_2_85"/>
          <p:cNvSpPr/>
          <p:nvPr/>
        </p:nvSpPr>
        <p:spPr>
          <a:xfrm>
            <a:off x="3175" y="5577900"/>
            <a:ext cx="12188700" cy="12801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g11eafb6dde3_2_85"/>
          <p:cNvCxnSpPr/>
          <p:nvPr/>
        </p:nvCxnSpPr>
        <p:spPr>
          <a:xfrm>
            <a:off x="1207658" y="4474741"/>
            <a:ext cx="98754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g11eafb6dde3_2_85"/>
          <p:cNvSpPr txBox="1"/>
          <p:nvPr>
            <p:ph type="title"/>
          </p:nvPr>
        </p:nvSpPr>
        <p:spPr>
          <a:xfrm>
            <a:off x="243166" y="5577889"/>
            <a:ext cx="75030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YEAR AHEAD – STUDENT SUCCESS TEAMS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IS AN “US” THING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858fa042a_7_9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11858fa042a_7_98"/>
          <p:cNvPicPr preferRelativeResize="0"/>
          <p:nvPr/>
        </p:nvPicPr>
        <p:blipFill rotWithShape="1">
          <a:blip r:embed="rId3">
            <a:alphaModFix/>
          </a:blip>
          <a:srcRect b="8843" l="1978" r="2437" t="8661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1858fa042a_7_98"/>
          <p:cNvSpPr txBox="1"/>
          <p:nvPr/>
        </p:nvSpPr>
        <p:spPr>
          <a:xfrm>
            <a:off x="706650" y="3899875"/>
            <a:ext cx="11394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if Student Success Teams for each Pathway are given: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Websites that organizes key supports for student success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Canvas sites for pathway communication and networking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 specific data sets about students along their journey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sets disaggregated by demographics to reduce equity gaps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…then helping our students will have just gotten a lot easier!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6"/>
          <p:cNvPicPr preferRelativeResize="0"/>
          <p:nvPr/>
        </p:nvPicPr>
        <p:blipFill rotWithShape="1">
          <a:blip r:embed="rId3">
            <a:alphaModFix/>
          </a:blip>
          <a:srcRect b="6095" l="0" r="0" t="1958"/>
          <a:stretch/>
        </p:blipFill>
        <p:spPr>
          <a:xfrm>
            <a:off x="0" y="129000"/>
            <a:ext cx="12192000" cy="583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"/>
          <p:cNvSpPr txBox="1"/>
          <p:nvPr/>
        </p:nvSpPr>
        <p:spPr>
          <a:xfrm>
            <a:off x="43000" y="6171000"/>
            <a:ext cx="1207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LPC Student Government Officers advocating for making our students’ invisible questions, needs, barriers, and unknowns visible for proactive support.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858fa042a_0_1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11858fa042a_0_19"/>
          <p:cNvPicPr preferRelativeResize="0"/>
          <p:nvPr/>
        </p:nvPicPr>
        <p:blipFill rotWithShape="1">
          <a:blip r:embed="rId3">
            <a:alphaModFix/>
          </a:blip>
          <a:srcRect b="8843" l="1978" r="2437" t="8661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1858fa042a_0_19"/>
          <p:cNvSpPr txBox="1"/>
          <p:nvPr/>
        </p:nvSpPr>
        <p:spPr>
          <a:xfrm>
            <a:off x="706650" y="3899875"/>
            <a:ext cx="113943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Teams: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Comprised of individuals from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 Services, Student Services, Administrative Services, Student Mentors</a:t>
            </a:r>
            <a:endParaRPr b="1" i="0" sz="2400" u="none" cap="none" strike="noStrike">
              <a:solidFill>
                <a:srgbClr val="723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data for timely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interventions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equity-infused practices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 holistic support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along the student journey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858fa042a_0_29"/>
          <p:cNvSpPr txBox="1"/>
          <p:nvPr>
            <p:ph type="title"/>
          </p:nvPr>
        </p:nvSpPr>
        <p:spPr>
          <a:xfrm>
            <a:off x="1097275" y="445825"/>
            <a:ext cx="107649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SUCCESS TEAMS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PHASES BEING CONSIDERED FOR IMPLEMENTATION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g11858fa042a_0_29"/>
          <p:cNvCxnSpPr/>
          <p:nvPr/>
        </p:nvCxnSpPr>
        <p:spPr>
          <a:xfrm>
            <a:off x="1205258" y="1114364"/>
            <a:ext cx="987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g11858fa042a_0_29"/>
          <p:cNvSpPr txBox="1"/>
          <p:nvPr/>
        </p:nvSpPr>
        <p:spPr>
          <a:xfrm>
            <a:off x="1400400" y="3946825"/>
            <a:ext cx="94851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Phases will be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gradual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driven by infrastructure to support work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strategically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transforming into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sustained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proactive work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makes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students easier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and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streamlined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7" name="Google Shape;287;g11858fa042a_0_29"/>
          <p:cNvGraphicFramePr/>
          <p:nvPr/>
        </p:nvGraphicFramePr>
        <p:xfrm>
          <a:off x="755200" y="210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{FB2D9746-546C-4C33-9990-8316E36667EC}</a:tableStyleId>
              </a:tblPr>
              <a:tblGrid>
                <a:gridCol w="2514700"/>
                <a:gridCol w="2728675"/>
                <a:gridCol w="2675200"/>
                <a:gridCol w="2568400"/>
              </a:tblGrid>
              <a:tr h="176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US" sz="3100" u="none" cap="none" strike="noStrike"/>
                        <a:t>PHASE 1</a:t>
                      </a:r>
                      <a:endParaRPr b="1" sz="31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US" sz="3100" u="none" cap="none" strike="noStrike"/>
                        <a:t>PHASE 2</a:t>
                      </a:r>
                      <a:endParaRPr b="1" sz="3100" u="none" cap="none" strike="noStrike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US" sz="3100" u="none" cap="none" strike="noStrike"/>
                        <a:t>PHASE 3</a:t>
                      </a:r>
                      <a:endParaRPr b="1" sz="3100" u="none" cap="none" strike="noStrike"/>
                    </a:p>
                  </a:txBody>
                  <a:tcPr marT="63500" marB="63500" marR="63500" marL="635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US" sz="3100" u="none" cap="none" strike="noStrike"/>
                        <a:t>PHASE 4</a:t>
                      </a:r>
                      <a:endParaRPr b="1" sz="3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/>
                    </a:p>
                  </a:txBody>
                  <a:tcPr marT="63500" marB="63500" marR="63500" marL="63500"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858fa042a_17_172"/>
          <p:cNvSpPr txBox="1"/>
          <p:nvPr/>
        </p:nvSpPr>
        <p:spPr>
          <a:xfrm>
            <a:off x="3901150" y="1884025"/>
            <a:ext cx="7904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1858fa042a_17_172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>
              <a:solidFill>
                <a:schemeClr val="dk1"/>
              </a:solidFill>
            </a:endParaRPr>
          </a:p>
        </p:txBody>
      </p:sp>
      <p:graphicFrame>
        <p:nvGraphicFramePr>
          <p:cNvPr id="294" name="Google Shape;294;g11858fa042a_17_172"/>
          <p:cNvGraphicFramePr/>
          <p:nvPr/>
        </p:nvGraphicFramePr>
        <p:xfrm>
          <a:off x="196463" y="99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{FB2D9746-546C-4C33-9990-8316E36667EC}</a:tableStyleId>
              </a:tblPr>
              <a:tblGrid>
                <a:gridCol w="2925775"/>
                <a:gridCol w="8581600"/>
              </a:tblGrid>
              <a:tr h="42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Infrastructure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Pathway Website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  <a:tr h="532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Student Success Team phase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addresses: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“What steps do I need to take next?”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“Who cares about me”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“How can I afford college?”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and Enhances Belonging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-2349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-"/>
                      </a:pPr>
                      <a:r>
                        <a:rPr lang="en-US" sz="2800" u="none" cap="none" strike="noStrike"/>
                        <a:t>Pathway Website is created for all Pathways that addresses key questions and barriers for students.</a:t>
                      </a:r>
                      <a:endParaRPr sz="28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63500" marB="63500" marR="63500" marL="63500">
                    <a:solidFill>
                      <a:srgbClr val="DC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eafb6dde3_0_0"/>
          <p:cNvSpPr txBox="1"/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/>
              <a:t>First Look at Pathway Website</a:t>
            </a:r>
            <a:endParaRPr sz="3200"/>
          </a:p>
        </p:txBody>
      </p:sp>
      <p:pic>
        <p:nvPicPr>
          <p:cNvPr id="300" name="Google Shape;300;g11eafb6dde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25650"/>
            <a:ext cx="11887200" cy="437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11eafb6dde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399" y="1426150"/>
            <a:ext cx="8212552" cy="54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1eafb6dde3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25" y="130550"/>
            <a:ext cx="9680499" cy="11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1eafb6dde3_0_20"/>
          <p:cNvSpPr/>
          <p:nvPr/>
        </p:nvSpPr>
        <p:spPr>
          <a:xfrm flipH="1" rot="10800000">
            <a:off x="2482435" y="1426143"/>
            <a:ext cx="668400" cy="663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etrospectVTI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2022-02-08T21:32:55Z</dcterms:created>
  <dc:creator>Kristy Woods (Wagener)</dc:creator>
</cp:coreProperties>
</file>