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79" r:id="rId4"/>
    <p:sldId id="282" r:id="rId5"/>
    <p:sldId id="275" r:id="rId6"/>
    <p:sldId id="283" r:id="rId7"/>
    <p:sldId id="273" r:id="rId8"/>
    <p:sldId id="259" r:id="rId9"/>
    <p:sldId id="272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85" r:id="rId19"/>
    <p:sldId id="284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36CAB-71B4-4F88-8136-DEC04879F75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134EB-7026-4E71-A41A-DBFF2985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6B6FED97-9DEA-4F7C-B378-B2E641ECA0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CE77990B-6D4D-4319-A7D8-F7EE75E8F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You may access all the forms and resources discussed in this video by going to the LPC homepage at www.laspositascollege.edu.  </a:t>
            </a:r>
          </a:p>
          <a:p>
            <a:pPr>
              <a:spcBef>
                <a:spcPct val="0"/>
              </a:spcBef>
            </a:pPr>
            <a:r>
              <a:rPr lang="en-US" altLang="en-US"/>
              <a:t>To access your LPC transcript click on the CLASS Web link at the top of the homepage in the black bar.  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231941C-FD5A-40D5-855A-C8EA761DE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78BA01-D341-4824-8605-30236698692B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839376C8-7053-447E-892E-0F392B178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9C0B6369-1EA5-4610-AB41-7E943C1BDB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41388">
              <a:spcBef>
                <a:spcPct val="0"/>
              </a:spcBef>
            </a:pPr>
            <a:r>
              <a:rPr lang="en-US" altLang="en-US"/>
              <a:t>1. Download petition to your computer &amp; open it using Adobe Reader to fill it out before saving it on your computer</a:t>
            </a:r>
            <a:r>
              <a:rPr lang="en-US" altLang="en-US" sz="1100"/>
              <a:t>.  If you fill it out on your web browser, no information is saved.  </a:t>
            </a:r>
          </a:p>
          <a:p>
            <a:pPr defTabSz="941388">
              <a:spcBef>
                <a:spcPct val="0"/>
              </a:spcBef>
            </a:pPr>
            <a:r>
              <a:rPr lang="en-US" altLang="en-US" sz="1100"/>
              <a:t>2. On the top of the petition, mark the current term that we are currently in (not the upcoming term).  </a:t>
            </a:r>
          </a:p>
          <a:p>
            <a:pPr defTabSz="941388">
              <a:spcBef>
                <a:spcPct val="0"/>
              </a:spcBef>
            </a:pPr>
            <a:r>
              <a:rPr lang="en-US" altLang="en-US" sz="1100"/>
              <a:t>3. Fill out your name and W # and the </a:t>
            </a:r>
          </a:p>
          <a:p>
            <a:pPr defTabSz="941388">
              <a:spcBef>
                <a:spcPct val="0"/>
              </a:spcBef>
            </a:pPr>
            <a:r>
              <a:rPr lang="en-US" altLang="en-US" sz="1100"/>
              <a:t>4. General Information portion of the form.. Major, Degree, Number of hours worked, resources used</a:t>
            </a:r>
          </a:p>
          <a:p>
            <a:pPr defTabSz="941388">
              <a:spcBef>
                <a:spcPct val="0"/>
              </a:spcBef>
            </a:pPr>
            <a:r>
              <a:rPr lang="en-US" altLang="en-US" sz="1100"/>
              <a:t>5. Also indicate what you think your lack of success was due to…  And how many hours you work this term, </a:t>
            </a:r>
          </a:p>
          <a:p>
            <a:pPr defTabSz="941388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FA7F492B-1875-4050-8077-685939CA7B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0B1BAF-215D-4967-A099-0467C17DB303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FE8AFD33-F130-4FD5-B3F3-6F59B0DC30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082691-918B-46BD-9D1C-08725D75B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On the petition, answer the section “ what you think your lack of success was due to…  Also complete the section Planned Schedule.</a:t>
            </a:r>
          </a:p>
          <a:p>
            <a:pPr marL="235572" indent="-235572" defTabSz="942289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/>
              <a:t>Work=How many hours you plan to work next term, Class =is the number of units you plan to enroll in next term.  And study is # of hours you plan to study for these units.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74B26B62-31DD-4DDB-B8F1-75898D6A2D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7B1A4D-C728-45FF-BC19-E2F943B0A563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5EF54FF7-0B3B-4239-A3EC-D75B097DA1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A7C3643-4C13-417F-A6D7-1E6663501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To find your academic standing.  Look on your transcript after last term grades.  It will state Academic or Progress Probation I or II.  Check the corresponding box on the bottom portion of the Probation Clearance form under Academic Status.  I means this is the 1</a:t>
            </a:r>
            <a:r>
              <a:rPr lang="en-US" altLang="en-US" baseline="30000"/>
              <a:t>st</a:t>
            </a:r>
            <a:r>
              <a:rPr lang="en-US" altLang="en-US"/>
              <a:t> semester you are on probation. II means this is the 2</a:t>
            </a:r>
            <a:r>
              <a:rPr lang="en-US" altLang="en-US" baseline="30000"/>
              <a:t>nd</a:t>
            </a:r>
            <a:r>
              <a:rPr lang="en-US" altLang="en-US"/>
              <a:t> semester you are on probation.  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C26B0CFB-1709-465A-ABE0-BBB9BE278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74C146-DBEB-46B5-BFF4-D14244C2DEF8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A5885FA9-AABB-4095-875D-823083CCBE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C72FF558-E2DF-4DC2-AC6E-7AEB0B56C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BDB8DF3B-D5D7-4768-BD0C-6C5E134AD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175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65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37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09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81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5310E9-C0CD-48E1-A7B0-7A0BD170F522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4BD2-1DDE-4E24-BC88-7259CC727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17256-31FB-4412-A4CE-AAFCA19AC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9306E-1B6C-468D-A3D7-63EE83939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0FBD-F9F5-4B31-A460-1677EA3A5F4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599DE-DAB9-49B0-A305-3A59C98C2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9C171-8627-49ED-8478-3DEF83A78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C755-3A5B-4F27-B33E-C8064D683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7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23921-A9CD-48F6-AF2D-15DC1ACFB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20A94-52A7-4D45-8A7E-7C84CB0B5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EAABB-B716-42F3-9EBD-BC03BB16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0FBD-F9F5-4B31-A460-1677EA3A5F4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79B8C-02F5-49E7-B2DE-742E9692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21FDC-D042-4613-9D31-99F25ED2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C755-3A5B-4F27-B33E-C8064D683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2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78E300-83AB-4962-A5F0-CB22BE473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BA0BF-8113-4D02-83B9-83B8BEDFF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268A1-CEB2-4799-8418-8860BC98F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0FBD-F9F5-4B31-A460-1677EA3A5F4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8BA81-56DB-47CA-832A-8EB06644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E4EEE-9AA4-45C8-8271-50B1EB5F0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C755-3A5B-4F27-B33E-C8064D683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61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A202-0DD5-4092-8CFB-4A787850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2FD1B-DA7D-46FB-BA95-8070ECF52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2A5B4-2A08-4F88-91F0-80F416F6D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0FBD-F9F5-4B31-A460-1677EA3A5F4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E2444-4A6B-47D9-B6C3-1948A5D9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8343A-180B-466B-93F4-14EE2FCD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C755-3A5B-4F27-B33E-C8064D683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2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7698E-CC2A-4E37-80B5-505C15FA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C1EAB-AB10-464E-BC3E-D37ACCE5B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00743-02BF-4CF4-9E47-187DD4038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0FBD-F9F5-4B31-A460-1677EA3A5F4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B5776-EBAD-462F-AEAC-729F851C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E2631-CA75-4539-B8E9-C5DC57E9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C755-3A5B-4F27-B33E-C8064D683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1EC3C-4FF8-449E-8DB3-7DEF45101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0C1AA-C48F-4D55-9799-00E413DB2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0E810-C7F2-4A22-B8BB-185AA69E4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F3427-0EAD-4AB3-AF5C-96E85745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0FBD-F9F5-4B31-A460-1677EA3A5F4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E4107-B9EE-4EF9-A16F-62D25B48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9509B-03F9-4DB6-A449-4E4160FA2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C755-3A5B-4F27-B33E-C8064D683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8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048AF-50AD-46CE-89E1-9CDD8799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F9730-01DB-4142-A556-2E25BA522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65100-6C3E-4085-B7C6-FEF9C6A4E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4650A-C413-464A-8FF9-95DD76DC0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E97CCA-594D-4E1D-B54C-2859897776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800AC8-58C6-4610-A1AD-50F16319E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0FBD-F9F5-4B31-A460-1677EA3A5F4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0C703-4D68-4749-A609-B4EFFCAC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E09FD-3B7A-480A-A683-C2824DA7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C755-3A5B-4F27-B33E-C8064D683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5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DEA47-4255-49CF-88FA-7CE860BD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5166EA-82B0-4209-8508-E0EC0877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0FBD-F9F5-4B31-A460-1677EA3A5F4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CD7CC-3CE2-4013-B5C6-4485AEAA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2B25B-9796-459B-A15D-A865E779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C755-3A5B-4F27-B33E-C8064D683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24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5BE8B-655F-4CD0-99AA-A01BAD2A4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0FBD-F9F5-4B31-A460-1677EA3A5F4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8813F6-2D7F-4311-8DDE-86EF93C16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10C28-6699-4CF6-ABB1-399FCFC4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C755-3A5B-4F27-B33E-C8064D683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5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2D3A-377A-4934-8CB3-5F20B4DB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C9CE-1B8C-4768-9149-28C31110C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E892E-311C-4154-978B-449C548CD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D44A1-9123-4637-831C-90FA028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0FBD-F9F5-4B31-A460-1677EA3A5F4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F4C48-3706-4F83-AC17-0FE1969B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525C4-6718-48F6-9F1B-AAE32E292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C755-3A5B-4F27-B33E-C8064D683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7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F76F-18AD-415F-B519-8DBADDC2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170EFD-20D6-4E96-B210-AD31607E2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8C89D-B6CD-4034-AEE0-D9D18B4E0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52867-8493-4019-8ADB-2ADE2219F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0FBD-F9F5-4B31-A460-1677EA3A5F4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728D4-8BC1-401E-8D15-22758C7D3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C49B4-7B57-4BEF-AF29-F91CC177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C755-3A5B-4F27-B33E-C8064D683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5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40BD12-98F5-45C9-8602-5FA1A1E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637B7-6C61-403E-B3CE-0CF19872D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E91A2-ABE1-46AE-9618-D1EF96541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D0FBD-F9F5-4B31-A460-1677EA3A5F4A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2B72D-DE08-43ED-AB7F-0DB943070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895C3-3BE6-4144-A350-EF0DFD9F3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BC755-3A5B-4F27-B33E-C8064D683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6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hyperlink" Target="http://www.laspositascollege.edu/resourceguide/index.php" TargetMode="Externa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hyperlink" Target="http://www.laspositascollege.edu/resourceguide/index.ph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hyperlink" Target="http://www.laspositascollege.edu/" TargetMode="External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hyperlink" Target="https://bw11.clpccd.cc.ca.us/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laspositascollege.edu/counseling/assets/docs/ProbationClearanceForm.pdf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s://sd.keepcalm-o-matic.co.uk/i/keep-calm-and-thanks-for-being-here-2.png">
            <a:extLst>
              <a:ext uri="{FF2B5EF4-FFF2-40B4-BE49-F238E27FC236}">
                <a16:creationId xmlns:a16="http://schemas.microsoft.com/office/drawing/2014/main" id="{178B6DEE-C224-448B-9558-AD497F640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9429" b="13143"/>
          <a:stretch/>
        </p:blipFill>
        <p:spPr bwMode="auto">
          <a:xfrm>
            <a:off x="1676400" y="193724"/>
            <a:ext cx="1938528" cy="1804939"/>
          </a:xfrm>
          <a:prstGeom prst="rect">
            <a:avLst/>
          </a:prstGeom>
          <a:noFill/>
        </p:spPr>
      </p:pic>
      <p:pic>
        <p:nvPicPr>
          <p:cNvPr id="3075" name="Picture 6" descr="http://blainesnutrition.com/wp-content/uploads/2016/10/117301_workshop.jpg">
            <a:extLst>
              <a:ext uri="{FF2B5EF4-FFF2-40B4-BE49-F238E27FC236}">
                <a16:creationId xmlns:a16="http://schemas.microsoft.com/office/drawing/2014/main" id="{9EC7044C-BE9D-4C3C-A1C3-1C972D457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3276600"/>
            <a:ext cx="6615112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itle 3">
            <a:extLst>
              <a:ext uri="{FF2B5EF4-FFF2-40B4-BE49-F238E27FC236}">
                <a16:creationId xmlns:a16="http://schemas.microsoft.com/office/drawing/2014/main" id="{8FA2093E-073C-441A-BC16-F6F568223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1998663"/>
            <a:ext cx="8610600" cy="2057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>
                <a:solidFill>
                  <a:srgbClr val="0070C0"/>
                </a:solidFill>
                <a:cs typeface="Arial" panose="020B0604020202020204" pitchFamily="34" charset="0"/>
              </a:rPr>
              <a:t>YOU CAN </a:t>
            </a:r>
            <a:br>
              <a:rPr lang="en-US" altLang="en-US" sz="1150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en-US" altLang="en-US" sz="13800">
                <a:solidFill>
                  <a:srgbClr val="0070C0"/>
                </a:solidFill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3077" name="Subtitle 4">
            <a:extLst>
              <a:ext uri="{FF2B5EF4-FFF2-40B4-BE49-F238E27FC236}">
                <a16:creationId xmlns:a16="http://schemas.microsoft.com/office/drawing/2014/main" id="{E2D2607E-75B0-47DC-A6A9-C6BF92586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0838" y="3763963"/>
            <a:ext cx="7467600" cy="1600200"/>
          </a:xfrm>
        </p:spPr>
        <p:txBody>
          <a:bodyPr/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en-US" altLang="en-US" sz="3200">
                <a:solidFill>
                  <a:schemeClr val="accent1"/>
                </a:solidFill>
                <a:cs typeface="Arial" panose="020B0604020202020204" pitchFamily="34" charset="0"/>
              </a:rPr>
              <a:t>for students                          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EB2BC6-6CEC-47C9-B64E-A88602EE5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222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0E4CF953-E8AB-4253-8D62-C0E6BC97F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5126"/>
            <a:ext cx="8686800" cy="854075"/>
          </a:xfrm>
        </p:spPr>
        <p:txBody>
          <a:bodyPr/>
          <a:lstStyle/>
          <a:p>
            <a:pPr algn="ctr" eaLnBrk="1" hangingPunct="1"/>
            <a:r>
              <a:rPr lang="en-US" altLang="en-US" sz="3600">
                <a:solidFill>
                  <a:srgbClr val="0070C0"/>
                </a:solidFill>
              </a:rPr>
              <a:t>WHY “GOOD STANDING” IS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02B3D-F7F0-4630-B6D2-B4303B352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219201"/>
            <a:ext cx="8286750" cy="4957763"/>
          </a:xfrm>
        </p:spPr>
        <p:txBody>
          <a:bodyPr/>
          <a:lstStyle/>
          <a:p>
            <a:pPr marL="0" indent="0">
              <a:buNone/>
            </a:pPr>
            <a:r>
              <a:rPr lang="en-US" altLang="en-US"/>
              <a:t>You may be </a:t>
            </a:r>
            <a:r>
              <a:rPr lang="en-US" altLang="en-US" sz="3600" b="1">
                <a:solidFill>
                  <a:srgbClr val="FF0000"/>
                </a:solidFill>
              </a:rPr>
              <a:t>dismissed</a:t>
            </a:r>
            <a:r>
              <a:rPr lang="en-US" altLang="en-US"/>
              <a:t> from college, after the 3</a:t>
            </a:r>
            <a:r>
              <a:rPr lang="en-US" altLang="en-US" baseline="30000"/>
              <a:t>rd</a:t>
            </a:r>
            <a:r>
              <a:rPr lang="en-US" altLang="en-US"/>
              <a:t> semester of probation. </a:t>
            </a:r>
          </a:p>
          <a:p>
            <a:pPr marL="0" indent="0">
              <a:buNone/>
            </a:pPr>
            <a:r>
              <a:rPr lang="en-US" altLang="en-US"/>
              <a:t>Readmitted students often have restrictions imposed upon them:</a:t>
            </a:r>
          </a:p>
          <a:p>
            <a:pPr marL="639763" lvl="1" indent="-273050">
              <a:buFont typeface="Wingdings 2" panose="05020102010507070707" pitchFamily="18" charset="2"/>
              <a:buChar char=""/>
            </a:pPr>
            <a:r>
              <a:rPr lang="en-US" altLang="en-US" sz="2800"/>
              <a:t>Must petition to return to LPC</a:t>
            </a:r>
          </a:p>
          <a:p>
            <a:pPr marL="639763" lvl="1" indent="-273050">
              <a:buFont typeface="Wingdings 2" panose="05020102010507070707" pitchFamily="18" charset="2"/>
              <a:buChar char=""/>
            </a:pPr>
            <a:r>
              <a:rPr lang="en-US" altLang="en-US" sz="2800"/>
              <a:t>Restricted in number of units allowed to register</a:t>
            </a:r>
          </a:p>
          <a:p>
            <a:pPr marL="639763" lvl="1" indent="-273050">
              <a:buFont typeface="Wingdings 2" panose="05020102010507070707" pitchFamily="18" charset="2"/>
              <a:buChar char=""/>
            </a:pPr>
            <a:r>
              <a:rPr lang="en-US" altLang="en-US" sz="2800"/>
              <a:t>Not eligible for financial aid</a:t>
            </a:r>
          </a:p>
          <a:p>
            <a:pPr marL="639763" lvl="1" indent="-273050">
              <a:buFont typeface="Wingdings 2" panose="05020102010507070707" pitchFamily="18" charset="2"/>
              <a:buChar char=""/>
            </a:pPr>
            <a:r>
              <a:rPr lang="en-US" altLang="en-US" sz="2800"/>
              <a:t>Can not graduate or transfer to a public university</a:t>
            </a:r>
          </a:p>
          <a:p>
            <a:pPr marL="639763" lvl="1" indent="-273050">
              <a:buFont typeface="Wingdings 2" panose="05020102010507070707" pitchFamily="18" charset="2"/>
              <a:buChar char=""/>
            </a:pPr>
            <a:r>
              <a:rPr lang="en-US" altLang="en-US" sz="2800"/>
              <a:t>Can not play intercollegiate sports</a:t>
            </a:r>
          </a:p>
          <a:p>
            <a:pPr marL="639763" lvl="1" indent="-273050">
              <a:buFont typeface="Wingdings 2" panose="05020102010507070707" pitchFamily="18" charset="2"/>
              <a:buChar char=""/>
            </a:pPr>
            <a:endParaRPr lang="en-US" altLang="en-US" sz="20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94212E-35A7-4286-A9A1-FB12F00262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6"/>
    </mc:Choice>
    <mc:Fallback xmlns="">
      <p:transition spd="slow" advTm="48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C6D4F42-21E4-4275-8C57-EF43DC265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701675"/>
          </a:xfrm>
        </p:spPr>
        <p:txBody>
          <a:bodyPr/>
          <a:lstStyle/>
          <a:p>
            <a:pPr algn="ctr" eaLnBrk="1" hangingPunct="1"/>
            <a:r>
              <a:rPr lang="en-US" altLang="en-US" sz="3600">
                <a:solidFill>
                  <a:srgbClr val="0070C0"/>
                </a:solidFill>
              </a:rPr>
              <a:t>HOW TO GET IN GOOD 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4F51-B9C9-44C7-8E26-458768441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0"/>
            <a:ext cx="8305800" cy="5334000"/>
          </a:xfrm>
        </p:spPr>
        <p:txBody>
          <a:bodyPr rtlCol="0">
            <a:noAutofit/>
          </a:bodyPr>
          <a:lstStyle/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/>
              <a:t>Academic Probation</a:t>
            </a:r>
          </a:p>
          <a:p>
            <a:pPr marL="651510" lvl="1" indent="-285750">
              <a:buFont typeface="Courier New" panose="02070309020205020404" pitchFamily="49" charset="0"/>
              <a:buChar char="o"/>
              <a:defRPr/>
            </a:pPr>
            <a:r>
              <a:rPr lang="en-US" sz="2000" b="1" dirty="0"/>
              <a:t>Raise your </a:t>
            </a:r>
            <a:r>
              <a:rPr lang="en-US" sz="2000" b="1" dirty="0">
                <a:solidFill>
                  <a:srgbClr val="FF0000"/>
                </a:solidFill>
              </a:rPr>
              <a:t>cumulative</a:t>
            </a:r>
            <a:r>
              <a:rPr lang="en-US" sz="2000" b="1" dirty="0"/>
              <a:t> GPA to above 2.0 (C average)</a:t>
            </a:r>
          </a:p>
          <a:p>
            <a:pPr marL="651510" lvl="1" indent="-285750">
              <a:buFont typeface="Courier New" panose="02070309020205020404" pitchFamily="49" charset="0"/>
              <a:buChar char="o"/>
              <a:defRPr/>
            </a:pPr>
            <a:r>
              <a:rPr lang="en-US" sz="2000" b="1" dirty="0"/>
              <a:t>Repeat D and F grades</a:t>
            </a:r>
          </a:p>
          <a:p>
            <a:pPr marL="960120" lvl="2" indent="-285750">
              <a:buClr>
                <a:schemeClr val="accent1">
                  <a:shade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The more recent grade will be calculated into the GPA and the old grade will be excluded from GPA calculation.  </a:t>
            </a:r>
          </a:p>
          <a:p>
            <a:pPr marL="960120" lvl="2" indent="-285750">
              <a:buClr>
                <a:schemeClr val="accent1">
                  <a:shade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May only attempt a course 3 times (D, F, NC, NP &amp; W’s are all attempts.)</a:t>
            </a:r>
          </a:p>
          <a:p>
            <a:pPr marL="651510" lvl="1" indent="-285750">
              <a:buFont typeface="Courier New" panose="02070309020205020404" pitchFamily="49" charset="0"/>
              <a:buChar char="o"/>
              <a:defRPr/>
            </a:pPr>
            <a:r>
              <a:rPr lang="en-US" sz="2000" b="1" dirty="0"/>
              <a:t>Withdraw from class </a:t>
            </a:r>
            <a:r>
              <a:rPr lang="en-US" b="1" dirty="0"/>
              <a:t>if not passing with a C grade</a:t>
            </a:r>
          </a:p>
          <a:p>
            <a:pPr marL="651510" lvl="1" indent="-285750">
              <a:buFont typeface="Courier New" panose="02070309020205020404" pitchFamily="49" charset="0"/>
              <a:buChar char="o"/>
              <a:defRPr/>
            </a:pPr>
            <a:r>
              <a:rPr lang="en-US" sz="2000" b="1" dirty="0"/>
              <a:t>Petition for Academic Renewal </a:t>
            </a:r>
            <a:r>
              <a:rPr lang="en-US" sz="1400" dirty="0"/>
              <a:t>(Revised Policy Spring ‘19)</a:t>
            </a:r>
          </a:p>
          <a:p>
            <a:pPr marL="365760" lvl="1" indent="0">
              <a:buNone/>
              <a:defRPr/>
            </a:pPr>
            <a:r>
              <a:rPr lang="en-US" sz="1600" dirty="0"/>
              <a:t>	Exclude from GPA calculation all sub-standard grades (D’s, F’s) from LPC /Chabot only</a:t>
            </a:r>
          </a:p>
          <a:p>
            <a:pPr marL="1303020" lvl="3" indent="-285750">
              <a:buClr>
                <a:schemeClr val="accent1">
                  <a:shade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1200" dirty="0"/>
              <a:t>Two years must have elapsed since completion of LPC course work</a:t>
            </a:r>
          </a:p>
          <a:p>
            <a:pPr marL="1303020" lvl="3" indent="-285750">
              <a:buClr>
                <a:schemeClr val="accent1">
                  <a:shade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1200" dirty="0"/>
              <a:t>Student must have completed the following at </a:t>
            </a:r>
            <a:r>
              <a:rPr lang="en-US" dirty="0">
                <a:solidFill>
                  <a:srgbClr val="FF0000"/>
                </a:solidFill>
              </a:rPr>
              <a:t>an accredited college</a:t>
            </a:r>
            <a:r>
              <a:rPr lang="en-US" sz="1200" dirty="0"/>
              <a:t>.  (It doesn’t have to be @ LPC)</a:t>
            </a:r>
          </a:p>
          <a:p>
            <a:pPr marL="1645920" lvl="4" indent="-285750">
              <a:buClr>
                <a:schemeClr val="accent1">
                  <a:shade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1200" dirty="0"/>
              <a:t>12 units taken consecutively with a GPA of 2.5 or </a:t>
            </a:r>
          </a:p>
          <a:p>
            <a:pPr marL="1645920" lvl="4" indent="-285750">
              <a:buClr>
                <a:schemeClr val="accent1">
                  <a:shade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1200" dirty="0"/>
              <a:t>20 units consecutively with GPA of 2.0</a:t>
            </a:r>
            <a:endParaRPr lang="en-US" sz="1400" dirty="0"/>
          </a:p>
          <a:p>
            <a:pPr marL="1291590" lvl="3" indent="-285750">
              <a:buClr>
                <a:schemeClr val="accent1">
                  <a:tint val="60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1400" dirty="0"/>
              <a:t>Maximum of 24 units may be renewed</a:t>
            </a:r>
          </a:p>
          <a:p>
            <a:pPr marL="1291590" lvl="3" indent="-285750">
              <a:buClr>
                <a:schemeClr val="accent1">
                  <a:tint val="60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1400" dirty="0"/>
              <a:t>Does NOT alleviate substandard grades from LPC transcript</a:t>
            </a:r>
          </a:p>
          <a:p>
            <a:pPr marL="1291590" lvl="3" indent="-285750">
              <a:buClr>
                <a:schemeClr val="accent1">
                  <a:tint val="60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1400" dirty="0"/>
              <a:t>May only be done once and can NOT be reversed</a:t>
            </a:r>
          </a:p>
          <a:p>
            <a:pPr marL="1291590" lvl="3" indent="-285750">
              <a:buClr>
                <a:schemeClr val="accent1">
                  <a:tint val="60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1400" dirty="0"/>
              <a:t>Petition submitted to Admissions and Records</a:t>
            </a:r>
          </a:p>
          <a:p>
            <a:pPr marL="1291590" lvl="3" indent="-285750">
              <a:buClr>
                <a:schemeClr val="accent1">
                  <a:tint val="60000"/>
                </a:schemeClr>
              </a:buClr>
              <a:buFont typeface="Courier New" panose="02070309020205020404" pitchFamily="49" charset="0"/>
              <a:buChar char="o"/>
              <a:defRPr/>
            </a:pPr>
            <a:endParaRPr lang="en-US" sz="1400" dirty="0"/>
          </a:p>
          <a:p>
            <a:pPr marL="1291590" lvl="3" indent="-285750">
              <a:buClr>
                <a:schemeClr val="accent1">
                  <a:tint val="60000"/>
                </a:schemeClr>
              </a:buClr>
              <a:buFont typeface="Courier New" panose="02070309020205020404" pitchFamily="49" charset="0"/>
              <a:buChar char="o"/>
              <a:defRPr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2E134F-3C60-4C18-BBA5-17CF521182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75"/>
    </mc:Choice>
    <mc:Fallback xmlns="">
      <p:transition spd="slow" advTm="13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F849C5A8-983A-4BE7-8D0B-96B30378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777875"/>
          </a:xfrm>
        </p:spPr>
        <p:txBody>
          <a:bodyPr/>
          <a:lstStyle/>
          <a:p>
            <a:pPr algn="ctr" eaLnBrk="1" hangingPunct="1"/>
            <a:r>
              <a:rPr lang="en-US" altLang="en-US" sz="3600">
                <a:solidFill>
                  <a:srgbClr val="0070C0"/>
                </a:solidFill>
                <a:latin typeface="Blue Highway" pitchFamily="2" charset="0"/>
              </a:rPr>
              <a:t>HOW TO GET IN GOOD STANDING </a:t>
            </a:r>
            <a:endParaRPr lang="en-US" altLang="en-US" sz="2400" i="1">
              <a:solidFill>
                <a:srgbClr val="0070C0"/>
              </a:solidFill>
              <a:latin typeface="Blue Highway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207DA-540F-4348-B244-B7CB1E31B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03389"/>
            <a:ext cx="7886700" cy="4351337"/>
          </a:xfrm>
        </p:spPr>
        <p:txBody>
          <a:bodyPr rtlCol="0">
            <a:normAutofit/>
          </a:bodyPr>
          <a:lstStyle/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3200" b="1" dirty="0"/>
              <a:t>Progress Probation</a:t>
            </a:r>
          </a:p>
          <a:p>
            <a:pPr marL="822960" lvl="1" indent="-457200">
              <a:buFont typeface="Courier New" panose="02070309020205020404" pitchFamily="49" charset="0"/>
              <a:buChar char="o"/>
              <a:defRPr/>
            </a:pPr>
            <a:r>
              <a:rPr lang="en-US" sz="2800" b="1" dirty="0"/>
              <a:t>Change the equation of incompletes to completes</a:t>
            </a:r>
          </a:p>
          <a:p>
            <a:pPr marL="1017270" lvl="2" indent="-342900">
              <a:buClr>
                <a:schemeClr val="accent1">
                  <a:shade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/>
              <a:t>Complete more than 50% of units with a letter grade </a:t>
            </a:r>
          </a:p>
          <a:p>
            <a:pPr marL="1017270" lvl="2" indent="-342900">
              <a:buClr>
                <a:schemeClr val="accent1">
                  <a:shade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/>
              <a:t>Enroll in fewer units. Don’t over enroll.</a:t>
            </a:r>
          </a:p>
          <a:p>
            <a:pPr marL="1017270" lvl="2" indent="-342900">
              <a:buClr>
                <a:schemeClr val="accent1">
                  <a:shade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/>
              <a:t>Drop classes by NGR (No grade of record) </a:t>
            </a:r>
            <a:br>
              <a:rPr lang="en-US" dirty="0"/>
            </a:br>
            <a:r>
              <a:rPr lang="en-US" dirty="0"/>
              <a:t>date.  See class schedule for date.</a:t>
            </a:r>
          </a:p>
          <a:p>
            <a:pPr marL="822960" lvl="1" indent="-457200">
              <a:buFont typeface="Courier New" panose="02070309020205020404" pitchFamily="49" charset="0"/>
              <a:buChar char="o"/>
              <a:defRPr/>
            </a:pPr>
            <a:r>
              <a:rPr lang="en-US" sz="2800" dirty="0"/>
              <a:t>Protect your transcript</a:t>
            </a:r>
          </a:p>
          <a:p>
            <a:pPr marL="1017270" lvl="2" indent="-342900">
              <a:buClr>
                <a:schemeClr val="accent1">
                  <a:shade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/>
              <a:t>Be proactive</a:t>
            </a:r>
          </a:p>
          <a:p>
            <a:pPr marL="1017270" lvl="2" indent="-342900">
              <a:buClr>
                <a:schemeClr val="accent1">
                  <a:shade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/>
              <a:t>Check all grades at the end of each term!</a:t>
            </a:r>
          </a:p>
          <a:p>
            <a:pPr lvl="2" indent="-182880">
              <a:buClr>
                <a:schemeClr val="accent1">
                  <a:shade val="75000"/>
                </a:schemeClr>
              </a:buClr>
              <a:buFont typeface="Wingdings"/>
              <a:buChar char=""/>
              <a:defRPr/>
            </a:pPr>
            <a:endParaRPr lang="en-US" dirty="0"/>
          </a:p>
        </p:txBody>
      </p:sp>
      <p:pic>
        <p:nvPicPr>
          <p:cNvPr id="18436" name="Picture 5" descr="http://www.globeuniversity.edu/wp-content/uploads/2014/08/college_and_career_success2.jpg">
            <a:extLst>
              <a:ext uri="{FF2B5EF4-FFF2-40B4-BE49-F238E27FC236}">
                <a16:creationId xmlns:a16="http://schemas.microsoft.com/office/drawing/2014/main" id="{4D868C71-E443-496A-9431-951462503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7"/>
          <a:stretch>
            <a:fillRect/>
          </a:stretch>
        </p:blipFill>
        <p:spPr bwMode="auto">
          <a:xfrm>
            <a:off x="7086600" y="3105150"/>
            <a:ext cx="37338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1FE48A-D646-49E0-AE6B-7617DAFDE7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2"/>
    </mc:Choice>
    <mc:Fallback xmlns="">
      <p:transition spd="slow" advTm="47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72E2BC64-0457-40FE-A4DA-0649D225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533401"/>
            <a:ext cx="7886700" cy="1325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6000">
                <a:solidFill>
                  <a:srgbClr val="0070C0"/>
                </a:solidFill>
              </a:rPr>
              <a:t>ACCESS RESOURCES TO HELP YOU</a:t>
            </a:r>
          </a:p>
        </p:txBody>
      </p:sp>
      <p:pic>
        <p:nvPicPr>
          <p:cNvPr id="19459" name="Picture 6" descr="http://blog.questia.com/wp-content/uploads/2016/01/Reading-room-success.png">
            <a:extLst>
              <a:ext uri="{FF2B5EF4-FFF2-40B4-BE49-F238E27FC236}">
                <a16:creationId xmlns:a16="http://schemas.microsoft.com/office/drawing/2014/main" id="{0849D83D-9A06-42FC-ADD7-ACDE808B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2209800"/>
            <a:ext cx="6858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107822-8A00-4FC8-B28F-A836D9A38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"/>
    </mc:Choice>
    <mc:Fallback xmlns="">
      <p:transition spd="slow" advTm="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868C9-A708-4CA5-983C-0CB6C7567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1371600"/>
            <a:ext cx="5562600" cy="5257800"/>
          </a:xfrm>
        </p:spPr>
        <p:txBody>
          <a:bodyPr rtlCol="0">
            <a:normAutofit/>
          </a:bodyPr>
          <a:lstStyle/>
          <a:p>
            <a:pPr marL="339725" indent="-339725"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If you work</a:t>
            </a:r>
          </a:p>
          <a:p>
            <a:pPr marL="682625" lvl="2" indent="-339725">
              <a:buFont typeface="Courier New" panose="02070309020205020404" pitchFamily="49" charset="0"/>
              <a:buChar char="o"/>
              <a:defRPr/>
            </a:pPr>
            <a:r>
              <a:rPr lang="en-US" dirty="0"/>
              <a:t>40 hours a week – no more than 6 units</a:t>
            </a:r>
          </a:p>
          <a:p>
            <a:pPr marL="682625" lvl="2" indent="-339725">
              <a:buFont typeface="Courier New" panose="02070309020205020404" pitchFamily="49" charset="0"/>
              <a:buChar char="o"/>
              <a:defRPr/>
            </a:pPr>
            <a:r>
              <a:rPr lang="en-US" dirty="0"/>
              <a:t>30 hours a week – no more than 9 units</a:t>
            </a:r>
          </a:p>
          <a:p>
            <a:pPr marL="682625" lvl="2" indent="-339725">
              <a:buFont typeface="Courier New" panose="02070309020205020404" pitchFamily="49" charset="0"/>
              <a:buChar char="o"/>
              <a:defRPr/>
            </a:pPr>
            <a:r>
              <a:rPr lang="en-US" dirty="0"/>
              <a:t>20 hours a week – no more than 12 units</a:t>
            </a:r>
          </a:p>
          <a:p>
            <a:pPr marL="339725" indent="-339725">
              <a:buFont typeface="Courier New" panose="02070309020205020404" pitchFamily="49" charset="0"/>
              <a:buChar char="o"/>
              <a:defRPr/>
            </a:pPr>
            <a:r>
              <a:rPr lang="en-US" sz="2400" b="1" dirty="0"/>
              <a:t>Schedule Study Time </a:t>
            </a:r>
          </a:p>
          <a:p>
            <a:pPr marL="682625" lvl="2" indent="-339725">
              <a:buFont typeface="Courier New" panose="02070309020205020404" pitchFamily="49" charset="0"/>
              <a:buChar char="o"/>
              <a:defRPr/>
            </a:pPr>
            <a:r>
              <a:rPr lang="en-US" dirty="0"/>
              <a:t>Use the 2:1 study ratio</a:t>
            </a:r>
          </a:p>
          <a:p>
            <a:pPr marL="682625" lvl="2" indent="-339725">
              <a:buFont typeface="Courier New" panose="02070309020205020404" pitchFamily="49" charset="0"/>
              <a:buChar char="o"/>
              <a:defRPr/>
            </a:pPr>
            <a:r>
              <a:rPr lang="en-US" dirty="0"/>
              <a:t># units x 2 = study time per week</a:t>
            </a:r>
          </a:p>
          <a:p>
            <a:pPr marL="339725" indent="-339725">
              <a:buFont typeface="Courier New" panose="02070309020205020404" pitchFamily="49" charset="0"/>
              <a:buChar char="o"/>
              <a:defRPr/>
            </a:pPr>
            <a:r>
              <a:rPr lang="en-US" sz="2400" b="1" dirty="0"/>
              <a:t>Learn to Study for College Success</a:t>
            </a:r>
          </a:p>
          <a:p>
            <a:pPr marL="682625" lvl="1" indent="-339725">
              <a:buFont typeface="Courier New" panose="02070309020205020404" pitchFamily="49" charset="0"/>
              <a:buChar char="o"/>
              <a:defRPr/>
            </a:pPr>
            <a:r>
              <a:rPr lang="en-US" sz="1700" dirty="0"/>
              <a:t>College Study Skills; Psychology-Counseling 15, 30</a:t>
            </a:r>
            <a:endParaRPr lang="en-US" dirty="0"/>
          </a:p>
          <a:p>
            <a:pPr marL="682625" lvl="2" indent="-339725">
              <a:buFont typeface="Courier New" panose="02070309020205020404" pitchFamily="49" charset="0"/>
              <a:buChar char="o"/>
              <a:defRPr/>
            </a:pPr>
            <a:r>
              <a:rPr lang="en-US" sz="1800" dirty="0"/>
              <a:t>Form Study Buddy Groups</a:t>
            </a:r>
          </a:p>
          <a:p>
            <a:pPr marL="682625" lvl="2" indent="-339725">
              <a:buFont typeface="Courier New" panose="02070309020205020404" pitchFamily="49" charset="0"/>
              <a:buChar char="o"/>
              <a:defRPr/>
            </a:pPr>
            <a:r>
              <a:rPr lang="en-US" sz="1800" dirty="0"/>
              <a:t>Use the library reserved rooms</a:t>
            </a:r>
          </a:p>
          <a:p>
            <a:pPr marL="0" lvl="1" indent="0" algn="r">
              <a:buNone/>
              <a:defRPr/>
            </a:pPr>
            <a:r>
              <a:rPr lang="en-US" sz="3200" b="1" dirty="0">
                <a:solidFill>
                  <a:srgbClr val="0070C0"/>
                </a:solidFill>
              </a:rPr>
              <a:t>Manage your time wisely. </a:t>
            </a:r>
          </a:p>
          <a:p>
            <a:pPr marL="708660" lvl="1" indent="-342900" algn="ctr">
              <a:buFont typeface="Courier New" panose="02070309020205020404" pitchFamily="49" charset="0"/>
              <a:buChar char="o"/>
              <a:defRPr/>
            </a:pPr>
            <a:endParaRPr lang="en-US" b="1" dirty="0"/>
          </a:p>
        </p:txBody>
      </p:sp>
      <p:sp>
        <p:nvSpPr>
          <p:cNvPr id="20483" name="Title 1">
            <a:extLst>
              <a:ext uri="{FF2B5EF4-FFF2-40B4-BE49-F238E27FC236}">
                <a16:creationId xmlns:a16="http://schemas.microsoft.com/office/drawing/2014/main" id="{2B35EA31-68EB-439D-A327-4A5ADC3B0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513" y="1143001"/>
            <a:ext cx="8386762" cy="792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7200">
                <a:solidFill>
                  <a:srgbClr val="0070C0"/>
                </a:solidFill>
              </a:rPr>
              <a:t>TIME MANAGEMENT ADVICE</a:t>
            </a:r>
            <a:endParaRPr lang="en-US" altLang="en-US" sz="4000">
              <a:solidFill>
                <a:srgbClr val="0070C0"/>
              </a:solidFill>
            </a:endParaRPr>
          </a:p>
        </p:txBody>
      </p:sp>
      <p:pic>
        <p:nvPicPr>
          <p:cNvPr id="20484" name="Picture 4" descr="http://www.druckerinstitute.com/wp-content/uploads/2014/10/time-management.png">
            <a:extLst>
              <a:ext uri="{FF2B5EF4-FFF2-40B4-BE49-F238E27FC236}">
                <a16:creationId xmlns:a16="http://schemas.microsoft.com/office/drawing/2014/main" id="{6A183BD8-0EF8-4798-ADDB-AB6C55AD3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114800"/>
            <a:ext cx="40814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D4E4E1-C048-4C24-89BF-0B20AD19D8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75"/>
    </mc:Choice>
    <mc:Fallback xmlns="">
      <p:transition spd="slow" advTm="9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ttp://5isolutionsinc.com/wp-content/uploads/2015/09/human-resources-department.png">
            <a:extLst>
              <a:ext uri="{FF2B5EF4-FFF2-40B4-BE49-F238E27FC236}">
                <a16:creationId xmlns:a16="http://schemas.microsoft.com/office/drawing/2014/main" id="{370464E9-8162-491B-A036-AD6640B5D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590800"/>
            <a:ext cx="42243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31003C7-A748-4AB8-A435-50F72CEE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638" y="533401"/>
            <a:ext cx="8386762" cy="6397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solidFill>
                  <a:srgbClr val="0070C0"/>
                </a:solidFill>
              </a:rPr>
              <a:t>RESOURCES </a:t>
            </a:r>
            <a:r>
              <a:rPr lang="en-US" altLang="en-US" sz="1400">
                <a:hlinkClick r:id="rId6"/>
              </a:rPr>
              <a:t>http://www.laspositascollege.edu/resourceguide/index.php</a:t>
            </a:r>
            <a:br>
              <a:rPr lang="en-US" altLang="en-US" sz="1400"/>
            </a:br>
            <a:endParaRPr lang="en-US" altLang="en-US" sz="14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B0261-C66F-417F-91F6-D129871CB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325564"/>
            <a:ext cx="6629400" cy="53800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400" dirty="0"/>
              <a:t>Need extra help to understand class work</a:t>
            </a:r>
          </a:p>
          <a:p>
            <a:pPr marL="0" indent="0">
              <a:buNone/>
              <a:defRPr/>
            </a:pPr>
            <a:endParaRPr lang="en-US" altLang="en-US" sz="2400" dirty="0"/>
          </a:p>
          <a:p>
            <a:pPr marL="747713" lvl="2" indent="-404813">
              <a:buFont typeface="Courier New" panose="02070309020205020404" pitchFamily="49" charset="0"/>
              <a:buChar char="o"/>
              <a:defRPr/>
            </a:pPr>
            <a:r>
              <a:rPr lang="en-US" altLang="en-US" b="1" dirty="0">
                <a:solidFill>
                  <a:srgbClr val="0070C0"/>
                </a:solidFill>
              </a:rPr>
              <a:t>Instructor office hours</a:t>
            </a:r>
          </a:p>
          <a:p>
            <a:pPr marL="747713" lvl="2" indent="-404813">
              <a:buFont typeface="Courier New" panose="02070309020205020404" pitchFamily="49" charset="0"/>
              <a:buChar char="o"/>
              <a:defRPr/>
            </a:pPr>
            <a:r>
              <a:rPr lang="en-US" altLang="en-US" b="1" dirty="0">
                <a:solidFill>
                  <a:srgbClr val="0070C0"/>
                </a:solidFill>
              </a:rPr>
              <a:t>Tutoring </a:t>
            </a: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(rm. 2401) </a:t>
            </a:r>
            <a:r>
              <a:rPr lang="en-US" altLang="en-US" b="1" dirty="0">
                <a:solidFill>
                  <a:srgbClr val="0070C0"/>
                </a:solidFill>
              </a:rPr>
              <a:t>online tutoring-</a:t>
            </a:r>
            <a:r>
              <a:rPr lang="en-US" altLang="en-US" b="1" dirty="0"/>
              <a:t> </a:t>
            </a:r>
            <a:r>
              <a:rPr lang="en-US" altLang="en-US" sz="1800" dirty="0"/>
              <a:t>available 24/7 </a:t>
            </a:r>
          </a:p>
          <a:p>
            <a:pPr marL="747713" lvl="2" indent="-404813">
              <a:buFont typeface="Courier New" panose="02070309020205020404" pitchFamily="49" charset="0"/>
              <a:buChar char="o"/>
              <a:defRPr/>
            </a:pPr>
            <a:r>
              <a:rPr lang="en-US" altLang="en-US" b="1" dirty="0">
                <a:solidFill>
                  <a:srgbClr val="0070C0"/>
                </a:solidFill>
              </a:rPr>
              <a:t>Reading &amp; Writing Center (RAW)</a:t>
            </a:r>
            <a:r>
              <a:rPr lang="en-US" altLang="en-US" sz="1800" dirty="0"/>
              <a:t>(rm 2401) &amp; online</a:t>
            </a:r>
          </a:p>
          <a:p>
            <a:pPr marL="747713" lvl="2" indent="-404813">
              <a:buFont typeface="Courier New" panose="02070309020205020404" pitchFamily="49" charset="0"/>
              <a:buChar char="o"/>
              <a:defRPr/>
            </a:pPr>
            <a:r>
              <a:rPr lang="en-US" altLang="en-US" b="1" dirty="0">
                <a:solidFill>
                  <a:srgbClr val="0070C0"/>
                </a:solidFill>
              </a:rPr>
              <a:t>Integrated Learning Center (ILC)</a:t>
            </a:r>
            <a:r>
              <a:rPr lang="en-US" altLang="en-US" dirty="0"/>
              <a:t>, </a:t>
            </a:r>
            <a:r>
              <a:rPr lang="en-US" altLang="en-US" sz="1800" dirty="0"/>
              <a:t>(rm 600) </a:t>
            </a:r>
            <a:br>
              <a:rPr lang="en-US" altLang="en-US" dirty="0"/>
            </a:br>
            <a:r>
              <a:rPr lang="en-US" altLang="en-US" sz="1800" dirty="0"/>
              <a:t>for Math and ESL help</a:t>
            </a:r>
          </a:p>
          <a:p>
            <a:pPr marL="747713" lvl="2" indent="-404813">
              <a:buFont typeface="Courier New" panose="02070309020205020404" pitchFamily="49" charset="0"/>
              <a:buChar char="o"/>
              <a:defRPr/>
            </a:pPr>
            <a:r>
              <a:rPr lang="en-US" altLang="en-US" b="1" dirty="0">
                <a:solidFill>
                  <a:srgbClr val="0070C0"/>
                </a:solidFill>
              </a:rPr>
              <a:t>SMART Shop workshops</a:t>
            </a:r>
            <a:r>
              <a:rPr lang="en-US" altLang="en-US" dirty="0"/>
              <a:t>: </a:t>
            </a:r>
            <a:r>
              <a:rPr lang="en-US" altLang="en-US" sz="1800" dirty="0"/>
              <a:t>study skills, career exploration &amp; transfer info, English math and science</a:t>
            </a:r>
          </a:p>
          <a:p>
            <a:pPr marL="747713" lvl="2" indent="-404813">
              <a:buFont typeface="Courier New" panose="02070309020205020404" pitchFamily="49" charset="0"/>
              <a:buChar char="o"/>
              <a:defRPr/>
            </a:pPr>
            <a:r>
              <a:rPr lang="en-US" altLang="en-US" b="1" dirty="0">
                <a:solidFill>
                  <a:srgbClr val="0070C0"/>
                </a:solidFill>
              </a:rPr>
              <a:t>Concurrent Math Support Classes</a:t>
            </a:r>
            <a:r>
              <a:rPr lang="en-US" altLang="en-US" dirty="0"/>
              <a:t> </a:t>
            </a:r>
          </a:p>
          <a:p>
            <a:pPr marL="747713" lvl="2" indent="-404813">
              <a:buFont typeface="Courier New" panose="02070309020205020404" pitchFamily="49" charset="0"/>
              <a:buChar char="o"/>
              <a:defRPr/>
            </a:pPr>
            <a:r>
              <a:rPr lang="en-US" altLang="en-US" b="1" dirty="0">
                <a:solidFill>
                  <a:srgbClr val="0070C0"/>
                </a:solidFill>
              </a:rPr>
              <a:t>Library research class </a:t>
            </a:r>
          </a:p>
          <a:p>
            <a:pPr marL="747713" lvl="2" indent="-404813">
              <a:buFont typeface="Courier New" panose="02070309020205020404" pitchFamily="49" charset="0"/>
              <a:buChar char="o"/>
              <a:defRPr/>
            </a:pPr>
            <a:r>
              <a:rPr lang="en-US" altLang="en-US" b="1" dirty="0">
                <a:solidFill>
                  <a:srgbClr val="0070C0"/>
                </a:solidFill>
              </a:rPr>
              <a:t>Psych-Counseling 10, 15, 30 </a:t>
            </a:r>
            <a:r>
              <a:rPr lang="en-US" altLang="en-US" sz="1800" dirty="0"/>
              <a:t>(classes)</a:t>
            </a:r>
          </a:p>
          <a:p>
            <a:pPr marL="747713" lvl="2" indent="-404813">
              <a:buFont typeface="Courier New" panose="02070309020205020404" pitchFamily="49" charset="0"/>
              <a:buChar char="o"/>
              <a:defRPr/>
            </a:pPr>
            <a:r>
              <a:rPr lang="en-US" altLang="en-US" sz="1800" dirty="0"/>
              <a:t>Go to </a:t>
            </a:r>
            <a:r>
              <a:rPr lang="en-US" altLang="en-US" b="1" dirty="0">
                <a:solidFill>
                  <a:srgbClr val="C00000"/>
                </a:solidFill>
              </a:rPr>
              <a:t>Student Resource Guide </a:t>
            </a:r>
            <a:r>
              <a:rPr lang="en-US" altLang="en-US" sz="1800" dirty="0"/>
              <a:t>on the  LPC homepage</a:t>
            </a:r>
          </a:p>
          <a:p>
            <a:pPr marL="747713" lvl="2" indent="-404813">
              <a:buFont typeface="Courier New" panose="02070309020205020404" pitchFamily="49" charset="0"/>
              <a:buChar char="o"/>
              <a:defRPr/>
            </a:pPr>
            <a:endParaRPr lang="en-US" altLang="en-US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42D3AB-4521-474E-9376-90BC5C4F6A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60"/>
    </mc:Choice>
    <mc:Fallback xmlns="">
      <p:transition spd="slow" advTm="11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http://creativepen.wpengine.netdna-cdn.com/wp-content/uploads/2012/10/bigstockHelp.jpg">
            <a:extLst>
              <a:ext uri="{FF2B5EF4-FFF2-40B4-BE49-F238E27FC236}">
                <a16:creationId xmlns:a16="http://schemas.microsoft.com/office/drawing/2014/main" id="{6D0BD496-C54E-4E5B-BABA-52D461DAB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3810000"/>
            <a:ext cx="3897312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>
            <a:extLst>
              <a:ext uri="{FF2B5EF4-FFF2-40B4-BE49-F238E27FC236}">
                <a16:creationId xmlns:a16="http://schemas.microsoft.com/office/drawing/2014/main" id="{2D6AE59E-7055-4AFE-91BF-4B2DA6428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1"/>
            <a:ext cx="8458200" cy="715963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0070C0"/>
                </a:solidFill>
              </a:rPr>
              <a:t>NEED A LITTLE MORE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FA728-1FA0-4C47-88B0-47E5E9D37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71601"/>
            <a:ext cx="7467600" cy="4873625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dirty="0">
                <a:latin typeface="+mj-lt"/>
              </a:rPr>
              <a:t>Maybe you have a learning challenge or another disability</a:t>
            </a:r>
          </a:p>
          <a:p>
            <a:pPr marL="682625" lvl="1" indent="-339725">
              <a:defRPr/>
            </a:pPr>
            <a:r>
              <a:rPr lang="en-US" sz="2500" dirty="0">
                <a:latin typeface="+mj-lt"/>
              </a:rPr>
              <a:t>Go to the DSPS homepage (Disabled Students Programs and Services) office #1615</a:t>
            </a:r>
          </a:p>
          <a:p>
            <a:pPr marL="682625" lvl="2" indent="-339725">
              <a:defRPr/>
            </a:pPr>
            <a:r>
              <a:rPr lang="en-US" sz="2500" dirty="0">
                <a:latin typeface="+mj-lt"/>
              </a:rPr>
              <a:t>More tutoring</a:t>
            </a:r>
          </a:p>
          <a:p>
            <a:pPr marL="682625" lvl="2" indent="-339725">
              <a:defRPr/>
            </a:pPr>
            <a:r>
              <a:rPr lang="en-US" sz="2500" dirty="0">
                <a:latin typeface="+mj-lt"/>
              </a:rPr>
              <a:t>Extra time to test</a:t>
            </a:r>
          </a:p>
          <a:p>
            <a:pPr marL="682625" lvl="2" indent="-339725">
              <a:defRPr/>
            </a:pPr>
            <a:r>
              <a:rPr lang="en-US" sz="2500" dirty="0">
                <a:latin typeface="+mj-lt"/>
              </a:rPr>
              <a:t>A quiet place to test</a:t>
            </a:r>
          </a:p>
          <a:p>
            <a:pPr marL="682625" lvl="2" indent="-339725">
              <a:defRPr/>
            </a:pPr>
            <a:r>
              <a:rPr lang="en-US" sz="2500" dirty="0">
                <a:latin typeface="+mj-lt"/>
              </a:rPr>
              <a:t>Equipment for the hearing and </a:t>
            </a:r>
            <a:br>
              <a:rPr lang="en-US" sz="2500" dirty="0">
                <a:latin typeface="+mj-lt"/>
              </a:rPr>
            </a:br>
            <a:r>
              <a:rPr lang="en-US" sz="2500" dirty="0">
                <a:latin typeface="+mj-lt"/>
              </a:rPr>
              <a:t>vision impaired</a:t>
            </a:r>
          </a:p>
          <a:p>
            <a:pPr marL="682625" lvl="2" indent="-339725">
              <a:defRPr/>
            </a:pPr>
            <a:r>
              <a:rPr lang="en-US" sz="2500" dirty="0">
                <a:latin typeface="+mj-lt"/>
              </a:rPr>
              <a:t>AND  Priority registration!</a:t>
            </a:r>
          </a:p>
          <a:p>
            <a:pPr>
              <a:defRPr/>
            </a:pPr>
            <a:endParaRPr lang="en-US" dirty="0">
              <a:latin typeface="+mj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B9E7C9-C2CF-4EBB-B848-1F089B3BF9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9"/>
    </mc:Choice>
    <mc:Fallback xmlns="">
      <p:transition spd="slow" advTm="27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http://inspiress.in/images/icon7.jpg">
            <a:extLst>
              <a:ext uri="{FF2B5EF4-FFF2-40B4-BE49-F238E27FC236}">
                <a16:creationId xmlns:a16="http://schemas.microsoft.com/office/drawing/2014/main" id="{75527D07-4C91-4011-821E-DD029CCF0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62000"/>
            <a:ext cx="35814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>
            <a:extLst>
              <a:ext uri="{FF2B5EF4-FFF2-40B4-BE49-F238E27FC236}">
                <a16:creationId xmlns:a16="http://schemas.microsoft.com/office/drawing/2014/main" id="{EB886847-1CB7-4C86-8F88-8EE26006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1"/>
            <a:ext cx="7467600" cy="639763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0070C0"/>
                </a:solidFill>
              </a:rPr>
              <a:t>PERHAPS IT’S MORE PERSONAL..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6933-5BE0-4CEF-90F5-602E5E6A8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71601"/>
            <a:ext cx="7467600" cy="51022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Lack of support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Family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Money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Transportation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 Personal Problems make it very difficult to be successful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See a counselor. 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Visit Counseling homepage for hours &amp; online access (bldg. 1600) 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Short term therapy in Health Center. Visit homepage for hours and online access information  (bldg. 1700)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 Lack of motivation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Often a symptom of all the above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Career and Educational Planning (Psychology-Counseling 10) might help.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endParaRPr lang="en-US" alt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8F7551-8A28-4C7F-99BE-B05A61A9C5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11"/>
    </mc:Choice>
    <mc:Fallback xmlns="">
      <p:transition spd="slow" advTm="91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6063A5CA-3A71-4B73-B4A9-ABE1F8ADD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b="1"/>
              <a:t>Additional Resources</a:t>
            </a:r>
            <a:br>
              <a:rPr lang="en-US" altLang="en-US" b="1"/>
            </a:br>
            <a:r>
              <a:rPr lang="en-US" altLang="en-US" b="1"/>
              <a:t>Student Resource Guide on LPC Homepage</a:t>
            </a:r>
            <a:br>
              <a:rPr lang="en-US" altLang="en-US" b="1"/>
            </a:br>
            <a:r>
              <a:rPr lang="en-US" altLang="en-US" sz="1600">
                <a:hlinkClick r:id="rId4"/>
              </a:rPr>
              <a:t>http://www.laspositascollege.edu/resourceguide/index.php</a:t>
            </a:r>
            <a:endParaRPr lang="en-US" altLang="en-US" sz="1600"/>
          </a:p>
        </p:txBody>
      </p:sp>
      <p:pic>
        <p:nvPicPr>
          <p:cNvPr id="24579" name="Content Placeholder 4">
            <a:extLst>
              <a:ext uri="{FF2B5EF4-FFF2-40B4-BE49-F238E27FC236}">
                <a16:creationId xmlns:a16="http://schemas.microsoft.com/office/drawing/2014/main" id="{6F68A85A-8B50-4142-8C7A-A8E344C0CD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2100" y="1825625"/>
            <a:ext cx="6527800" cy="4351338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C9B364-083C-4740-9F88-53AE857D7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4"/>
    </mc:Choice>
    <mc:Fallback xmlns="">
      <p:transition spd="slow" advTm="3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8AB37-C550-4B66-95FC-B0599857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>
                <a:solidFill>
                  <a:schemeClr val="accent5"/>
                </a:solidFill>
              </a:rPr>
              <a:t>Academic /Progress Probation Form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Counseling homepage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sz="1100" dirty="0">
                <a:solidFill>
                  <a:schemeClr val="accent5"/>
                </a:solidFill>
              </a:rPr>
              <a:t>http://laspositascollege.edu/counseling/forms.php </a:t>
            </a:r>
          </a:p>
        </p:txBody>
      </p:sp>
      <p:pic>
        <p:nvPicPr>
          <p:cNvPr id="25603" name="Content Placeholder 3">
            <a:extLst>
              <a:ext uri="{FF2B5EF4-FFF2-40B4-BE49-F238E27FC236}">
                <a16:creationId xmlns:a16="http://schemas.microsoft.com/office/drawing/2014/main" id="{09D85DE8-F300-4857-B4CA-78113930F1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2100" y="1825625"/>
            <a:ext cx="6527800" cy="4351338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927807-2980-427F-BF5C-BE4B00D39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93"/>
    </mc:Choice>
    <mc:Fallback xmlns="">
      <p:transition spd="slow" advTm="6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6D88B724-4C08-45E1-9ABF-D18C341B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609600"/>
            <a:ext cx="7467600" cy="1600200"/>
          </a:xfrm>
        </p:spPr>
        <p:txBody>
          <a:bodyPr/>
          <a:lstStyle/>
          <a:p>
            <a:pPr algn="ctr" eaLnBrk="1" hangingPunct="1"/>
            <a:r>
              <a:rPr lang="en-US" altLang="en-US" sz="5400">
                <a:solidFill>
                  <a:srgbClr val="0070C0"/>
                </a:solidFill>
              </a:rPr>
              <a:t>MATERIALS NEEDED</a:t>
            </a:r>
            <a:br>
              <a:rPr lang="en-US" altLang="en-US" sz="5400">
                <a:solidFill>
                  <a:srgbClr val="0070C0"/>
                </a:solidFill>
              </a:rPr>
            </a:br>
            <a:r>
              <a:rPr lang="en-US" altLang="en-US" sz="5400">
                <a:solidFill>
                  <a:srgbClr val="0070C0"/>
                </a:solidFill>
              </a:rPr>
              <a:t>FOR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409E1-D398-4230-83F8-0621B8324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209800"/>
            <a:ext cx="8382000" cy="3429000"/>
          </a:xfrm>
        </p:spPr>
        <p:txBody>
          <a:bodyPr rtlCol="0">
            <a:normAutofit/>
          </a:bodyPr>
          <a:lstStyle/>
          <a:p>
            <a:pPr marL="274320" indent="-274320" algn="ctr">
              <a:buNone/>
              <a:defRPr/>
            </a:pPr>
            <a:r>
              <a:rPr lang="en-US" sz="3200" dirty="0"/>
              <a:t>These materials are required for workshop: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3200" dirty="0"/>
              <a:t>Your </a:t>
            </a:r>
            <a:r>
              <a:rPr lang="en-US" sz="3200" b="1" dirty="0"/>
              <a:t>Las Positas College transcript</a:t>
            </a:r>
          </a:p>
          <a:p>
            <a:pPr marL="0" indent="0">
              <a:buNone/>
              <a:defRPr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3200" dirty="0"/>
              <a:t>The </a:t>
            </a:r>
            <a:r>
              <a:rPr lang="en-US" sz="3200" b="1" dirty="0"/>
              <a:t>Probation Clearance form</a:t>
            </a:r>
          </a:p>
          <a:p>
            <a:pPr marL="0" indent="0">
              <a:buNone/>
              <a:defRPr/>
            </a:pPr>
            <a:endParaRPr lang="en-US" sz="1200" dirty="0"/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en-US" sz="1100" dirty="0"/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3200" dirty="0"/>
              <a:t>An open and willing attitude to succeed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D7D15B-8D57-4D3C-BDFC-40A67099E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5"/>
    </mc:Choice>
    <mc:Fallback xmlns="">
      <p:transition spd="slow" advTm="1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ttps://image.freepik.com/free-vector/floral-thank-you-card_1144-83.jpg">
            <a:extLst>
              <a:ext uri="{FF2B5EF4-FFF2-40B4-BE49-F238E27FC236}">
                <a16:creationId xmlns:a16="http://schemas.microsoft.com/office/drawing/2014/main" id="{ABAE932A-B256-4A0B-8390-F026FEAF0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525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510E63A6-DE13-4BEF-B912-02FBB4DB4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2057400"/>
            <a:ext cx="4648200" cy="4114800"/>
          </a:xfrm>
        </p:spPr>
        <p:txBody>
          <a:bodyPr anchor="ctr"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6000">
                <a:solidFill>
                  <a:srgbClr val="FF0000"/>
                </a:solidFill>
                <a:latin typeface="Sybil Green" pitchFamily="2" charset="0"/>
              </a:rPr>
              <a:t>Try not to come again!!!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34A08B5-74A4-4323-9B61-319D9504F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2800" b="1"/>
              <a:t>LAS POSITAS COLLEGE HOMEPAGE</a:t>
            </a:r>
            <a:br>
              <a:rPr lang="en-US" altLang="en-US" sz="2800" b="1"/>
            </a:br>
            <a:r>
              <a:rPr lang="en-US" altLang="en-US" sz="2800" b="1"/>
              <a:t> </a:t>
            </a:r>
            <a:r>
              <a:rPr lang="en-US" altLang="en-US" sz="2000" b="1">
                <a:hlinkClick r:id="rId5"/>
              </a:rPr>
              <a:t>WWW.LASPOSITASCOLLEGE.EDU</a:t>
            </a:r>
            <a:br>
              <a:rPr lang="en-US" altLang="en-US" sz="2000" b="1"/>
            </a:br>
            <a:endParaRPr lang="en-US" altLang="en-US" sz="2000" b="1"/>
          </a:p>
        </p:txBody>
      </p:sp>
      <p:pic>
        <p:nvPicPr>
          <p:cNvPr id="5123" name="Content Placeholder 4">
            <a:extLst>
              <a:ext uri="{FF2B5EF4-FFF2-40B4-BE49-F238E27FC236}">
                <a16:creationId xmlns:a16="http://schemas.microsoft.com/office/drawing/2014/main" id="{546C7797-62DD-4591-9FC9-CB7AC6B68F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2100" y="1825625"/>
            <a:ext cx="6527800" cy="435133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781F59-C57C-4EFA-A0D5-25F6DBC91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2"/>
    </mc:Choice>
    <mc:Fallback xmlns="">
      <p:transition spd="slow" advTm="2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3C9094A3-1FA9-4FDD-9EB5-8712FF80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239" y="457200"/>
            <a:ext cx="2949575" cy="1600200"/>
          </a:xfrm>
        </p:spPr>
        <p:txBody>
          <a:bodyPr/>
          <a:lstStyle/>
          <a:p>
            <a:r>
              <a:rPr lang="en-US" altLang="en-US" b="1"/>
              <a:t>ACCESS YOUR</a:t>
            </a:r>
            <a:br>
              <a:rPr lang="en-US" altLang="en-US" b="1"/>
            </a:br>
            <a:r>
              <a:rPr lang="en-US" altLang="en-US" b="1"/>
              <a:t>LPC TRANSCRIPT</a:t>
            </a:r>
          </a:p>
        </p:txBody>
      </p:sp>
      <p:pic>
        <p:nvPicPr>
          <p:cNvPr id="7171" name="Content Placeholder 5">
            <a:extLst>
              <a:ext uri="{FF2B5EF4-FFF2-40B4-BE49-F238E27FC236}">
                <a16:creationId xmlns:a16="http://schemas.microsoft.com/office/drawing/2014/main" id="{908038D8-8867-4D1F-AF84-AC0AF380D0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" t="8276" r="29112" b="-3450"/>
          <a:stretch>
            <a:fillRect/>
          </a:stretch>
        </p:blipFill>
        <p:spPr>
          <a:xfrm>
            <a:off x="5181600" y="990600"/>
            <a:ext cx="5105400" cy="70627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2C42F-2EFE-4C06-ABA2-09A5EEFD2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7401" y="2743200"/>
            <a:ext cx="2949575" cy="3811588"/>
          </a:xfrm>
        </p:spPr>
        <p:txBody>
          <a:bodyPr/>
          <a:lstStyle/>
          <a:p>
            <a:pPr>
              <a:defRPr/>
            </a:pPr>
            <a:r>
              <a:rPr lang="en-US" sz="1800" dirty="0"/>
              <a:t>To access your transcript:</a:t>
            </a:r>
          </a:p>
          <a:p>
            <a:pPr>
              <a:defRPr/>
            </a:pPr>
            <a:r>
              <a:rPr lang="en-US" sz="1800" dirty="0">
                <a:hlinkClick r:id="rId5"/>
              </a:rPr>
              <a:t>https://bw11.clpccd.cc.ca.us/</a:t>
            </a:r>
            <a:endParaRPr lang="en-US" sz="1800" dirty="0"/>
          </a:p>
          <a:p>
            <a:pPr>
              <a:defRPr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From the LPC homepage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Log into CLASS Web with W#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Click on Student Services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Click on Unofficial Transcript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E85974-F66E-41B3-B5F0-46702E92AB40}"/>
              </a:ext>
            </a:extLst>
          </p:cNvPr>
          <p:cNvSpPr/>
          <p:nvPr/>
        </p:nvSpPr>
        <p:spPr>
          <a:xfrm>
            <a:off x="5562600" y="2895600"/>
            <a:ext cx="685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F565D5-05EA-4F9C-87F7-A82948E43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3"/>
    </mc:Choice>
    <mc:Fallback xmlns="">
      <p:transition spd="slow" advTm="14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BF95AD7-1DCA-46A2-B495-96AE299F5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239" y="457200"/>
            <a:ext cx="2949575" cy="1600200"/>
          </a:xfrm>
        </p:spPr>
        <p:txBody>
          <a:bodyPr>
            <a:normAutofit fontScale="90000"/>
          </a:bodyPr>
          <a:lstStyle/>
          <a:p>
            <a:r>
              <a:rPr lang="en-US" altLang="en-US" b="1"/>
              <a:t>Academic / Progress Probation Clearance Form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8195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045127-8848-412A-872F-2D8647273B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533400"/>
            <a:ext cx="5562600" cy="53355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F5D5A-1515-4B4E-839C-768F76379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4238" y="1752600"/>
            <a:ext cx="2493962" cy="4495800"/>
          </a:xfrm>
        </p:spPr>
        <p:txBody>
          <a:bodyPr/>
          <a:lstStyle/>
          <a:p>
            <a:pPr>
              <a:defRPr/>
            </a:pPr>
            <a:r>
              <a:rPr lang="en-US" dirty="0"/>
              <a:t>To access the form: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Go to LPC Counseling homepage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Click on Counseling forms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Click Academic/Progress Probation Clearance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hlinkClick r:id="rId6"/>
              </a:rPr>
              <a:t>http://laspositascollege.edu/counseling/assets/docs/ProbationClearanceForm.pdf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Download petition to your computer &amp; open it using Adobe Reader to fill it out before saving it on your computer</a:t>
            </a:r>
            <a:r>
              <a:rPr lang="en-US" sz="1400" dirty="0"/>
              <a:t>. 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39D0C83-0250-4CD2-83AC-49D171326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15"/>
    </mc:Choice>
    <mc:Fallback xmlns="">
      <p:transition spd="slow" advTm="62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Image result for workshop">
            <a:extLst>
              <a:ext uri="{FF2B5EF4-FFF2-40B4-BE49-F238E27FC236}">
                <a16:creationId xmlns:a16="http://schemas.microsoft.com/office/drawing/2014/main" id="{6AAB8918-599A-45A8-BE81-C5CFC08D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990601"/>
            <a:ext cx="47656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>
            <a:extLst>
              <a:ext uri="{FF2B5EF4-FFF2-40B4-BE49-F238E27FC236}">
                <a16:creationId xmlns:a16="http://schemas.microsoft.com/office/drawing/2014/main" id="{B466843A-180C-411D-B10C-1582239F2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4664075"/>
            <a:ext cx="525145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7200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1855E-B676-4281-92C6-9B9D5DE99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8275" y="990601"/>
            <a:ext cx="4038600" cy="4664075"/>
          </a:xfrm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dirty="0"/>
              <a:t>Today you will learn:</a:t>
            </a:r>
          </a:p>
          <a:p>
            <a:pPr marL="457200" indent="-457200" algn="l">
              <a:buFont typeface="Wingdings" panose="05000000000000000000" pitchFamily="2" charset="2"/>
              <a:buChar char="q"/>
              <a:defRPr/>
            </a:pPr>
            <a:r>
              <a:rPr lang="en-US" sz="2800" dirty="0"/>
              <a:t>What probation means</a:t>
            </a:r>
          </a:p>
          <a:p>
            <a:pPr marL="457200" indent="-457200" algn="l">
              <a:buFont typeface="Wingdings" panose="05000000000000000000" pitchFamily="2" charset="2"/>
              <a:buChar char="q"/>
              <a:defRPr/>
            </a:pPr>
            <a:r>
              <a:rPr lang="en-US" sz="2800" dirty="0"/>
              <a:t>Why it happens</a:t>
            </a:r>
          </a:p>
          <a:p>
            <a:pPr marL="457200" indent="-457200" algn="l">
              <a:buFont typeface="Wingdings" panose="05000000000000000000" pitchFamily="2" charset="2"/>
              <a:buChar char="q"/>
              <a:defRPr/>
            </a:pPr>
            <a:r>
              <a:rPr lang="en-US" sz="2800" dirty="0"/>
              <a:t>The importance of </a:t>
            </a:r>
            <a:br>
              <a:rPr lang="en-US" sz="2800" dirty="0"/>
            </a:br>
            <a:r>
              <a:rPr lang="en-US" sz="2800" dirty="0"/>
              <a:t>in “good standing”</a:t>
            </a:r>
          </a:p>
          <a:p>
            <a:pPr marL="457200" indent="-457200" algn="l">
              <a:buFont typeface="Wingdings" panose="05000000000000000000" pitchFamily="2" charset="2"/>
              <a:buChar char="q"/>
              <a:defRPr/>
            </a:pPr>
            <a:r>
              <a:rPr lang="en-US" sz="2800" dirty="0"/>
              <a:t>How to get in </a:t>
            </a:r>
            <a:br>
              <a:rPr lang="en-US" sz="2800" dirty="0"/>
            </a:br>
            <a:r>
              <a:rPr lang="en-US" sz="2800" dirty="0"/>
              <a:t>“good standing” </a:t>
            </a:r>
            <a:br>
              <a:rPr lang="en-US" sz="2800" dirty="0"/>
            </a:br>
            <a:r>
              <a:rPr lang="en-US" sz="2800" dirty="0"/>
              <a:t>from Academic </a:t>
            </a:r>
            <a:r>
              <a:rPr lang="en-US" sz="2800" i="1" dirty="0"/>
              <a:t>and</a:t>
            </a:r>
            <a:r>
              <a:rPr lang="en-US" sz="2800" dirty="0"/>
              <a:t>  </a:t>
            </a:r>
            <a:br>
              <a:rPr lang="en-US" sz="2800" dirty="0"/>
            </a:br>
            <a:r>
              <a:rPr lang="en-US" sz="2800" dirty="0"/>
              <a:t>Progress Probation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C78E8D-6B8D-4000-A33B-B90E9693B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2"/>
    </mc:Choice>
    <mc:Fallback xmlns="">
      <p:transition spd="slow" advTm="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9A6F947F-0A82-43B9-9FAF-A9144C206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533401"/>
            <a:ext cx="8763000" cy="1325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5400">
                <a:solidFill>
                  <a:srgbClr val="0070C0"/>
                </a:solidFill>
              </a:rPr>
              <a:t>WHY STUDENTS OFTEN DO NOT SUCCEED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DBB24-FB48-4A14-9AD0-01358C6A9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981200"/>
            <a:ext cx="7886700" cy="3886200"/>
          </a:xfrm>
        </p:spPr>
        <p:txBody>
          <a:bodyPr rtlCol="0">
            <a:normAutofit fontScale="70000" lnSpcReduction="20000"/>
          </a:bodyPr>
          <a:lstStyle/>
          <a:p>
            <a:pPr marL="0" indent="0" algn="ctr">
              <a:buNone/>
              <a:defRPr/>
            </a:pPr>
            <a:r>
              <a:rPr lang="en-US" sz="3500" b="1" dirty="0"/>
              <a:t>Rarely intellect… </a:t>
            </a:r>
            <a:endParaRPr lang="en-US" sz="3500" i="1" dirty="0"/>
          </a:p>
          <a:p>
            <a:pPr marL="0" indent="0">
              <a:buNone/>
              <a:defRPr/>
            </a:pPr>
            <a:r>
              <a:rPr lang="en-US" sz="3500" b="1" dirty="0"/>
              <a:t>More likely:</a:t>
            </a:r>
            <a:endParaRPr lang="en-US" dirty="0"/>
          </a:p>
          <a:p>
            <a:pPr marL="339725" lvl="1" indent="-339725">
              <a:buFont typeface="Courier New" panose="02070309020205020404" pitchFamily="49" charset="0"/>
              <a:buChar char="o"/>
              <a:defRPr/>
            </a:pPr>
            <a:r>
              <a:rPr lang="en-US" sz="2800" dirty="0"/>
              <a:t>Work</a:t>
            </a:r>
          </a:p>
          <a:p>
            <a:pPr marL="339725" lvl="1" indent="-339725">
              <a:buFont typeface="Courier New" panose="02070309020205020404" pitchFamily="49" charset="0"/>
              <a:buChar char="o"/>
              <a:defRPr/>
            </a:pPr>
            <a:r>
              <a:rPr lang="en-US" sz="2800" dirty="0"/>
              <a:t>Family commitments</a:t>
            </a:r>
          </a:p>
          <a:p>
            <a:pPr marL="339725" lvl="1" indent="-339725">
              <a:buFont typeface="Courier New" panose="02070309020205020404" pitchFamily="49" charset="0"/>
              <a:buChar char="o"/>
              <a:defRPr/>
            </a:pPr>
            <a:r>
              <a:rPr lang="en-US" sz="2800" dirty="0"/>
              <a:t>Too many units</a:t>
            </a:r>
          </a:p>
          <a:p>
            <a:pPr marL="339725" indent="-339725">
              <a:buFont typeface="Courier New" panose="02070309020205020404" pitchFamily="49" charset="0"/>
              <a:buChar char="o"/>
              <a:defRPr/>
            </a:pPr>
            <a:r>
              <a:rPr lang="en-US" dirty="0"/>
              <a:t>Personal problems</a:t>
            </a:r>
          </a:p>
          <a:p>
            <a:pPr marL="339725" indent="-339725">
              <a:buFont typeface="Courier New" panose="02070309020205020404" pitchFamily="49" charset="0"/>
              <a:buChar char="o"/>
              <a:defRPr/>
            </a:pPr>
            <a:r>
              <a:rPr lang="en-US" dirty="0"/>
              <a:t>Lack of motivation</a:t>
            </a:r>
          </a:p>
          <a:p>
            <a:pPr marL="339725" indent="-339725">
              <a:buFont typeface="Courier New" panose="02070309020205020404" pitchFamily="49" charset="0"/>
              <a:buChar char="o"/>
              <a:defRPr/>
            </a:pPr>
            <a:r>
              <a:rPr lang="en-US" dirty="0"/>
              <a:t>Need for better Study Skills</a:t>
            </a:r>
          </a:p>
          <a:p>
            <a:pPr marL="339725" indent="-339725">
              <a:buFont typeface="Courier New" panose="02070309020205020404" pitchFamily="49" charset="0"/>
              <a:buChar char="o"/>
              <a:defRPr/>
            </a:pPr>
            <a:r>
              <a:rPr lang="en-US" dirty="0"/>
              <a:t>Choosing a major/goal/something you love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sz="3600" b="1" dirty="0"/>
              <a:t>Share what you think is your reason….</a:t>
            </a:r>
          </a:p>
          <a:p>
            <a:pPr marL="274320" indent="-274320">
              <a:buFont typeface="Wingdings"/>
              <a:buChar char=""/>
              <a:defRPr/>
            </a:pPr>
            <a:endParaRPr lang="en-US" sz="3100" dirty="0"/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F55926-F547-4737-84DE-9F3178A6F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49"/>
    </mc:Choice>
    <mc:Fallback xmlns="">
      <p:transition spd="slow" advTm="5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4F5A3-C267-4553-8B4C-E4344380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65126"/>
            <a:ext cx="8610600" cy="1325563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sz="6600" dirty="0">
                <a:solidFill>
                  <a:srgbClr val="0070C0"/>
                </a:solidFill>
              </a:rPr>
              <a:t>WHAT PROBATION 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069F-A3F8-415A-AF36-E416CB117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>
              <a:buFont typeface="Wingdings"/>
              <a:buChar char=""/>
              <a:defRPr/>
            </a:pPr>
            <a:r>
              <a:rPr lang="en-US" sz="3200" b="1" dirty="0">
                <a:solidFill>
                  <a:srgbClr val="C00000"/>
                </a:solidFill>
              </a:rPr>
              <a:t>Academic Probation</a:t>
            </a:r>
          </a:p>
          <a:p>
            <a:pPr marL="800100" lvl="2" indent="-457200">
              <a:buFont typeface="Wingdings 2"/>
              <a:buChar char=""/>
              <a:defRPr/>
            </a:pPr>
            <a:r>
              <a:rPr lang="en-US" sz="2500" dirty="0"/>
              <a:t>Your </a:t>
            </a:r>
            <a:r>
              <a:rPr lang="en-US" sz="2500" i="1" dirty="0">
                <a:solidFill>
                  <a:srgbClr val="C00000"/>
                </a:solidFill>
              </a:rPr>
              <a:t>cumulative</a:t>
            </a:r>
            <a:r>
              <a:rPr lang="en-US" sz="2500" dirty="0"/>
              <a:t> Grade Point Average is below 2.0 or C average</a:t>
            </a:r>
          </a:p>
          <a:p>
            <a:pPr marL="457200" indent="-457200">
              <a:buFont typeface="Wingdings"/>
              <a:buChar char=""/>
              <a:defRPr/>
            </a:pPr>
            <a:r>
              <a:rPr lang="en-US" sz="3100" b="1" dirty="0">
                <a:solidFill>
                  <a:srgbClr val="C00000"/>
                </a:solidFill>
              </a:rPr>
              <a:t>Progress Probation</a:t>
            </a:r>
          </a:p>
          <a:p>
            <a:pPr marL="800100" lvl="2" indent="-457200">
              <a:buFont typeface="Wingdings 2"/>
              <a:buChar char=""/>
              <a:defRPr/>
            </a:pPr>
            <a:r>
              <a:rPr lang="en-US" sz="2500" dirty="0"/>
              <a:t>50% or more of the </a:t>
            </a:r>
            <a:r>
              <a:rPr lang="en-US" sz="2500" i="1" dirty="0"/>
              <a:t>cumulative</a:t>
            </a:r>
            <a:r>
              <a:rPr lang="en-US" sz="2500" dirty="0"/>
              <a:t> units you have attempted were not successfully completed</a:t>
            </a:r>
          </a:p>
          <a:p>
            <a:pPr marL="1492250" lvl="3" indent="-474663">
              <a:buFont typeface="Wingdings"/>
              <a:buChar char=""/>
              <a:defRPr/>
            </a:pPr>
            <a:r>
              <a:rPr lang="en-US" sz="2350" dirty="0"/>
              <a:t>No Pass (NP)</a:t>
            </a:r>
          </a:p>
          <a:p>
            <a:pPr marL="1492250" lvl="3" indent="-474663">
              <a:buFont typeface="Wingdings"/>
              <a:buChar char=""/>
              <a:defRPr/>
            </a:pPr>
            <a:r>
              <a:rPr lang="en-US" sz="2350" dirty="0"/>
              <a:t>Withdraw (W)</a:t>
            </a:r>
          </a:p>
          <a:p>
            <a:pPr marL="1492250" lvl="3" indent="-474663">
              <a:buFont typeface="Wingdings"/>
              <a:buChar char=""/>
              <a:defRPr/>
            </a:pPr>
            <a:r>
              <a:rPr lang="en-US" sz="2350" dirty="0"/>
              <a:t>Incomplete (I)</a:t>
            </a:r>
          </a:p>
          <a:p>
            <a:pPr lvl="2" indent="-182880">
              <a:buClr>
                <a:schemeClr val="accent1">
                  <a:shade val="75000"/>
                </a:schemeClr>
              </a:buClr>
              <a:buNone/>
              <a:defRPr/>
            </a:pPr>
            <a:endParaRPr lang="en-US" sz="2500" dirty="0"/>
          </a:p>
          <a:p>
            <a:pPr marL="640080" lvl="1" indent="-274320">
              <a:buFont typeface="Wingdings 2"/>
              <a:buChar char=""/>
              <a:defRPr/>
            </a:pPr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EBC98E-E346-48A9-9E81-7CD92674EC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13"/>
    </mc:Choice>
    <mc:Fallback xmlns="">
      <p:transition spd="slow" advTm="57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A0056B18-3AB4-41BF-87E5-1FB00A7F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6000" b="1">
                <a:solidFill>
                  <a:srgbClr val="0070C0"/>
                </a:solidFill>
              </a:rPr>
              <a:t>CONSEQUENCES OF PROBATION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1C9A44C7-3A9D-4E6D-8360-E16D255B8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sz="3200" b="1" dirty="0"/>
              <a:t>Loss of Financial Aid</a:t>
            </a:r>
            <a:r>
              <a:rPr lang="en-US" altLang="en-US" sz="2800" b="1" dirty="0"/>
              <a:t>.  </a:t>
            </a:r>
          </a:p>
          <a:p>
            <a:pPr lvl="2"/>
            <a:r>
              <a:rPr lang="en-US" altLang="en-US" dirty="0"/>
              <a:t>Students on probation (academic or progress) for </a:t>
            </a:r>
            <a:r>
              <a:rPr lang="en-US" altLang="en-US" b="1" dirty="0"/>
              <a:t>2 consecutive terms may lose their financial aid. </a:t>
            </a:r>
            <a:r>
              <a:rPr lang="en-US" altLang="en-US" dirty="0"/>
              <a:t> (California College Promise Grant Fee Waiver, LPC Promise Scholarship) </a:t>
            </a:r>
          </a:p>
          <a:p>
            <a:pPr lvl="1" eaLnBrk="1" hangingPunct="1"/>
            <a:endParaRPr lang="en-US" altLang="en-US" dirty="0"/>
          </a:p>
          <a:p>
            <a:pPr lvl="1"/>
            <a:r>
              <a:rPr lang="en-US" altLang="en-US" sz="3200" b="1" dirty="0"/>
              <a:t>Later Registration Date</a:t>
            </a:r>
            <a:r>
              <a:rPr lang="en-US" altLang="en-US" sz="2000" dirty="0"/>
              <a:t>.  </a:t>
            </a:r>
          </a:p>
          <a:p>
            <a:pPr lvl="2"/>
            <a:r>
              <a:rPr lang="en-US" altLang="en-US" dirty="0"/>
              <a:t>Students on probation (academic or progress) for </a:t>
            </a:r>
            <a:r>
              <a:rPr lang="en-US" altLang="en-US" b="1" dirty="0"/>
              <a:t>2 consecutive terms lose their early registration date.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A542AF-76C4-4146-AA4F-226585738B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6"/>
    </mc:Choice>
    <mc:Fallback xmlns="">
      <p:transition spd="slow" advTm="26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5|5.6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1|18.9|4.9|2.2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3.6|44.6|1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1332</Words>
  <Application>Microsoft Office PowerPoint</Application>
  <PresentationFormat>Widescreen</PresentationFormat>
  <Paragraphs>156</Paragraphs>
  <Slides>20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Blue Highway</vt:lpstr>
      <vt:lpstr>Calibri</vt:lpstr>
      <vt:lpstr>Calibri Light</vt:lpstr>
      <vt:lpstr>Courier New</vt:lpstr>
      <vt:lpstr>Sybil Green</vt:lpstr>
      <vt:lpstr>Wingdings</vt:lpstr>
      <vt:lpstr>Wingdings 2</vt:lpstr>
      <vt:lpstr>Office Theme</vt:lpstr>
      <vt:lpstr>YOU CAN  SUCCEED</vt:lpstr>
      <vt:lpstr>MATERIALS NEEDED FOR WORKSHOP</vt:lpstr>
      <vt:lpstr>LAS POSITAS COLLEGE HOMEPAGE  WWW.LASPOSITASCOLLEGE.EDU </vt:lpstr>
      <vt:lpstr>ACCESS YOUR LPC TRANSCRIPT</vt:lpstr>
      <vt:lpstr>Academic / Progress Probation Clearance Form </vt:lpstr>
      <vt:lpstr>AGENDA</vt:lpstr>
      <vt:lpstr>WHY STUDENTS OFTEN DO NOT SUCCEED</vt:lpstr>
      <vt:lpstr>WHAT PROBATION MEANS</vt:lpstr>
      <vt:lpstr>CONSEQUENCES OF PROBATION</vt:lpstr>
      <vt:lpstr>WHY “GOOD STANDING” IS IMPORTANT</vt:lpstr>
      <vt:lpstr>HOW TO GET IN GOOD STANDING</vt:lpstr>
      <vt:lpstr>HOW TO GET IN GOOD STANDING </vt:lpstr>
      <vt:lpstr>ACCESS RESOURCES TO HELP YOU</vt:lpstr>
      <vt:lpstr>TIME MANAGEMENT ADVICE</vt:lpstr>
      <vt:lpstr>RESOURCES http://www.laspositascollege.edu/resourceguide/index.php </vt:lpstr>
      <vt:lpstr>NEED A LITTLE MORE HELP?</vt:lpstr>
      <vt:lpstr>PERHAPS IT’S MORE PERSONAL..</vt:lpstr>
      <vt:lpstr>Additional Resources Student Resource Guide on LPC Homepage http://www.laspositascollege.edu/resourceguide/index.php</vt:lpstr>
      <vt:lpstr>Academic /Progress Probation Form Counseling homepage http://laspositascollege.edu/counseling/forms.php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CAN  SUCCEED</dc:title>
  <dc:creator>Angella</dc:creator>
  <cp:lastModifiedBy>Angella</cp:lastModifiedBy>
  <cp:revision>3</cp:revision>
  <dcterms:created xsi:type="dcterms:W3CDTF">2020-10-28T23:47:25Z</dcterms:created>
  <dcterms:modified xsi:type="dcterms:W3CDTF">2020-10-29T20:30:42Z</dcterms:modified>
</cp:coreProperties>
</file>