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Lst>
  <p:notesMasterIdLst>
    <p:notesMasterId r:id="rId25"/>
  </p:notesMasterIdLst>
  <p:handoutMasterIdLst>
    <p:handoutMasterId r:id="rId26"/>
  </p:handoutMasterIdLst>
  <p:sldIdLst>
    <p:sldId id="292" r:id="rId6"/>
    <p:sldId id="280" r:id="rId7"/>
    <p:sldId id="267" r:id="rId8"/>
    <p:sldId id="281" r:id="rId9"/>
    <p:sldId id="299" r:id="rId10"/>
    <p:sldId id="273" r:id="rId11"/>
    <p:sldId id="343" r:id="rId12"/>
    <p:sldId id="274" r:id="rId13"/>
    <p:sldId id="342" r:id="rId14"/>
    <p:sldId id="276" r:id="rId15"/>
    <p:sldId id="293" r:id="rId16"/>
    <p:sldId id="278" r:id="rId17"/>
    <p:sldId id="287" r:id="rId18"/>
    <p:sldId id="279" r:id="rId19"/>
    <p:sldId id="282" r:id="rId20"/>
    <p:sldId id="284" r:id="rId21"/>
    <p:sldId id="285" r:id="rId22"/>
    <p:sldId id="308" r:id="rId23"/>
    <p:sldId id="30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D2"/>
    <a:srgbClr val="364B8C"/>
    <a:srgbClr val="F79520"/>
    <a:srgbClr val="EA00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67" autoAdjust="0"/>
    <p:restoredTop sz="94694"/>
  </p:normalViewPr>
  <p:slideViewPr>
    <p:cSldViewPr snapToGrid="0" snapToObjects="1" showGuides="1">
      <p:cViewPr varScale="1">
        <p:scale>
          <a:sx n="121" d="100"/>
          <a:sy n="121" d="100"/>
        </p:scale>
        <p:origin x="1000" y="176"/>
      </p:cViewPr>
      <p:guideLst>
        <p:guide orient="horz" pos="2160"/>
        <p:guide pos="3816"/>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110" d="100"/>
          <a:sy n="110" d="100"/>
        </p:scale>
        <p:origin x="3144"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D52521-64AA-D341-ACCA-52B306668C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932463E-17F0-8244-B46E-6B1D809292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9D8CAE-6E11-A146-9301-C05EBD93D922}" type="datetimeFigureOut">
              <a:rPr lang="en-US" smtClean="0"/>
              <a:t>9/30/22</a:t>
            </a:fld>
            <a:endParaRPr lang="en-US"/>
          </a:p>
        </p:txBody>
      </p:sp>
      <p:sp>
        <p:nvSpPr>
          <p:cNvPr id="4" name="Footer Placeholder 3">
            <a:extLst>
              <a:ext uri="{FF2B5EF4-FFF2-40B4-BE49-F238E27FC236}">
                <a16:creationId xmlns:a16="http://schemas.microsoft.com/office/drawing/2014/main" id="{C25961F6-924F-4B4E-98F8-40925B463A0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34DCF8C-6044-0147-B468-90019A46D2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91FCAE-D8B5-B948-AA3E-97DC603BD367}" type="slidenum">
              <a:rPr lang="en-US" smtClean="0"/>
              <a:t>‹#›</a:t>
            </a:fld>
            <a:endParaRPr lang="en-US"/>
          </a:p>
        </p:txBody>
      </p:sp>
    </p:spTree>
    <p:extLst>
      <p:ext uri="{BB962C8B-B14F-4D97-AF65-F5344CB8AC3E}">
        <p14:creationId xmlns:p14="http://schemas.microsoft.com/office/powerpoint/2010/main" val="4052741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3AB4BA-56C6-D344-AEFA-330EC21E79DD}" type="datetimeFigureOut">
              <a:rPr lang="en-US" smtClean="0"/>
              <a:t>9/30/22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70FAA7-0843-1F48-8F39-012B2EA9874C}" type="slidenum">
              <a:rPr lang="en-US" smtClean="0"/>
              <a:t>‹#›</a:t>
            </a:fld>
            <a:endParaRPr lang="en-US"/>
          </a:p>
        </p:txBody>
      </p:sp>
    </p:spTree>
    <p:extLst>
      <p:ext uri="{BB962C8B-B14F-4D97-AF65-F5344CB8AC3E}">
        <p14:creationId xmlns:p14="http://schemas.microsoft.com/office/powerpoint/2010/main" val="3860543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70FAA7-0843-1F48-8F39-012B2EA9874C}" type="slidenum">
              <a:rPr lang="en-US" smtClean="0"/>
              <a:t>4</a:t>
            </a:fld>
            <a:endParaRPr lang="en-US"/>
          </a:p>
        </p:txBody>
      </p:sp>
    </p:spTree>
    <p:extLst>
      <p:ext uri="{BB962C8B-B14F-4D97-AF65-F5344CB8AC3E}">
        <p14:creationId xmlns:p14="http://schemas.microsoft.com/office/powerpoint/2010/main" val="3027344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Master" Target="../slideMasters/slideMaster1.xml"/><Relationship Id="rId4" Type="http://schemas.openxmlformats.org/officeDocument/2006/relationships/image" Target="../media/image24.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1.emf"/><Relationship Id="rId7" Type="http://schemas.openxmlformats.org/officeDocument/2006/relationships/image" Target="../media/image10.emf"/><Relationship Id="rId2" Type="http://schemas.openxmlformats.org/officeDocument/2006/relationships/image" Target="../media/image30.emf"/><Relationship Id="rId1" Type="http://schemas.openxmlformats.org/officeDocument/2006/relationships/slideMaster" Target="../slideMasters/slideMaster1.xml"/><Relationship Id="rId6" Type="http://schemas.openxmlformats.org/officeDocument/2006/relationships/image" Target="../media/image34.emf"/><Relationship Id="rId11" Type="http://schemas.openxmlformats.org/officeDocument/2006/relationships/image" Target="../media/image1.png"/><Relationship Id="rId5" Type="http://schemas.openxmlformats.org/officeDocument/2006/relationships/image" Target="../media/image33.emf"/><Relationship Id="rId10" Type="http://schemas.openxmlformats.org/officeDocument/2006/relationships/image" Target="../media/image37.emf"/><Relationship Id="rId4" Type="http://schemas.openxmlformats.org/officeDocument/2006/relationships/image" Target="../media/image32.emf"/><Relationship Id="rId9" Type="http://schemas.openxmlformats.org/officeDocument/2006/relationships/image" Target="../media/image3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24.emf"/><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25.jpg"/><Relationship Id="rId1" Type="http://schemas.openxmlformats.org/officeDocument/2006/relationships/slideMaster" Target="../slideMasters/slideMaster1.xml"/><Relationship Id="rId6" Type="http://schemas.openxmlformats.org/officeDocument/2006/relationships/image" Target="../media/image24.emf"/><Relationship Id="rId5" Type="http://schemas.openxmlformats.org/officeDocument/2006/relationships/image" Target="../media/image44.jpeg"/><Relationship Id="rId4" Type="http://schemas.openxmlformats.org/officeDocument/2006/relationships/image" Target="../media/image4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xml"/><Relationship Id="rId4" Type="http://schemas.openxmlformats.org/officeDocument/2006/relationships/image" Target="../media/image47.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1.emf"/><Relationship Id="rId4" Type="http://schemas.openxmlformats.org/officeDocument/2006/relationships/image" Target="../media/image50.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52.emf"/><Relationship Id="rId1" Type="http://schemas.openxmlformats.org/officeDocument/2006/relationships/slideMaster" Target="../slideMasters/slideMaster1.xml"/><Relationship Id="rId4" Type="http://schemas.openxmlformats.org/officeDocument/2006/relationships/image" Target="../media/image53.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png"/><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56.jpeg"/><Relationship Id="rId5" Type="http://schemas.openxmlformats.org/officeDocument/2006/relationships/image" Target="../media/image10.emf"/><Relationship Id="rId4" Type="http://schemas.openxmlformats.org/officeDocument/2006/relationships/image" Target="../media/image55.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5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59.emf"/><Relationship Id="rId4" Type="http://schemas.openxmlformats.org/officeDocument/2006/relationships/image" Target="../media/image5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7.emf"/><Relationship Id="rId7" Type="http://schemas.openxmlformats.org/officeDocument/2006/relationships/image" Target="../media/image65.png"/><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64.png"/><Relationship Id="rId5" Type="http://schemas.openxmlformats.org/officeDocument/2006/relationships/image" Target="../media/image10.emf"/><Relationship Id="rId4" Type="http://schemas.openxmlformats.org/officeDocument/2006/relationships/image" Target="../media/image9.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6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emf"/><Relationship Id="rId1" Type="http://schemas.openxmlformats.org/officeDocument/2006/relationships/slideMaster" Target="../slideMasters/slideMaster2.xml"/><Relationship Id="rId5" Type="http://schemas.openxmlformats.org/officeDocument/2006/relationships/image" Target="../media/image24.emf"/><Relationship Id="rId4" Type="http://schemas.openxmlformats.org/officeDocument/2006/relationships/image" Target="../media/image67.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emf"/><Relationship Id="rId1" Type="http://schemas.openxmlformats.org/officeDocument/2006/relationships/slideMaster" Target="../slideMasters/slideMaster2.xml"/><Relationship Id="rId5" Type="http://schemas.openxmlformats.org/officeDocument/2006/relationships/image" Target="../media/image24.emf"/><Relationship Id="rId4" Type="http://schemas.openxmlformats.org/officeDocument/2006/relationships/image" Target="../media/image68.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69.jpeg"/><Relationship Id="rId1" Type="http://schemas.openxmlformats.org/officeDocument/2006/relationships/slideMaster" Target="../slideMasters/slideMaster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25.jpg"/><Relationship Id="rId1" Type="http://schemas.openxmlformats.org/officeDocument/2006/relationships/slideMaster" Target="../slideMasters/slideMaster2.xml"/><Relationship Id="rId4" Type="http://schemas.openxmlformats.org/officeDocument/2006/relationships/image" Target="../media/image24.emf"/></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2.xml"/><Relationship Id="rId4" Type="http://schemas.openxmlformats.org/officeDocument/2006/relationships/image" Target="../media/image24.emf"/></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1.emf"/><Relationship Id="rId7" Type="http://schemas.openxmlformats.org/officeDocument/2006/relationships/image" Target="../media/image10.emf"/><Relationship Id="rId2" Type="http://schemas.openxmlformats.org/officeDocument/2006/relationships/image" Target="../media/image30.emf"/><Relationship Id="rId1" Type="http://schemas.openxmlformats.org/officeDocument/2006/relationships/slideMaster" Target="../slideMasters/slideMaster2.xml"/><Relationship Id="rId6" Type="http://schemas.openxmlformats.org/officeDocument/2006/relationships/image" Target="../media/image34.emf"/><Relationship Id="rId11" Type="http://schemas.openxmlformats.org/officeDocument/2006/relationships/image" Target="../media/image24.emf"/><Relationship Id="rId5" Type="http://schemas.openxmlformats.org/officeDocument/2006/relationships/image" Target="../media/image33.emf"/><Relationship Id="rId10" Type="http://schemas.openxmlformats.org/officeDocument/2006/relationships/image" Target="../media/image37.emf"/><Relationship Id="rId4" Type="http://schemas.openxmlformats.org/officeDocument/2006/relationships/image" Target="../media/image32.emf"/><Relationship Id="rId9" Type="http://schemas.openxmlformats.org/officeDocument/2006/relationships/image" Target="../media/image36.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3.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25.jpg"/><Relationship Id="rId1" Type="http://schemas.openxmlformats.org/officeDocument/2006/relationships/slideMaster" Target="../slideMasters/slideMaster2.xml"/><Relationship Id="rId6" Type="http://schemas.openxmlformats.org/officeDocument/2006/relationships/image" Target="../media/image24.emf"/><Relationship Id="rId5" Type="http://schemas.openxmlformats.org/officeDocument/2006/relationships/image" Target="../media/image74.jpeg"/><Relationship Id="rId4" Type="http://schemas.openxmlformats.org/officeDocument/2006/relationships/image" Target="../media/image41.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2.xml"/><Relationship Id="rId5" Type="http://schemas.openxmlformats.org/officeDocument/2006/relationships/image" Target="../media/image24.emf"/><Relationship Id="rId4" Type="http://schemas.openxmlformats.org/officeDocument/2006/relationships/image" Target="../media/image75.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76.jpg"/><Relationship Id="rId1" Type="http://schemas.openxmlformats.org/officeDocument/2006/relationships/slideMaster" Target="../slideMasters/slideMaster2.xml"/><Relationship Id="rId6" Type="http://schemas.openxmlformats.org/officeDocument/2006/relationships/image" Target="../media/image24.emf"/><Relationship Id="rId5" Type="http://schemas.openxmlformats.org/officeDocument/2006/relationships/image" Target="../media/image51.emf"/><Relationship Id="rId4" Type="http://schemas.openxmlformats.org/officeDocument/2006/relationships/image" Target="../media/image50.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52.emf"/><Relationship Id="rId1" Type="http://schemas.openxmlformats.org/officeDocument/2006/relationships/slideMaster" Target="../slideMasters/slideMaster2.xml"/><Relationship Id="rId4" Type="http://schemas.openxmlformats.org/officeDocument/2006/relationships/image" Target="../media/image53.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7.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24.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79.jpeg"/><Relationship Id="rId5" Type="http://schemas.openxmlformats.org/officeDocument/2006/relationships/image" Target="../media/image10.emf"/><Relationship Id="rId4" Type="http://schemas.openxmlformats.org/officeDocument/2006/relationships/image" Target="../media/image78.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7.emf"/><Relationship Id="rId2" Type="http://schemas.openxmlformats.org/officeDocument/2006/relationships/image" Target="../media/image14.emf"/><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1.png"/><Relationship Id="rId4" Type="http://schemas.openxmlformats.org/officeDocument/2006/relationships/image" Target="../media/image16.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emf"/><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8.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emf"/><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D5E044-0FA5-114B-B6B2-AFBB2C19FA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17365" y="1484490"/>
            <a:ext cx="5972078" cy="1135186"/>
          </a:xfrm>
          <a:prstGeom prst="rect">
            <a:avLst/>
          </a:prstGeom>
        </p:spPr>
      </p:pic>
      <p:pic>
        <p:nvPicPr>
          <p:cNvPr id="9" name="Picture 8">
            <a:extLst>
              <a:ext uri="{FF2B5EF4-FFF2-40B4-BE49-F238E27FC236}">
                <a16:creationId xmlns:a16="http://schemas.microsoft.com/office/drawing/2014/main" id="{2AF90743-E8E4-7E49-B0AA-E136B1A806A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01557" y="2346131"/>
            <a:ext cx="9607403" cy="4803701"/>
          </a:xfrm>
          <a:prstGeom prst="rect">
            <a:avLst/>
          </a:prstGeom>
        </p:spPr>
      </p:pic>
    </p:spTree>
    <p:extLst>
      <p:ext uri="{BB962C8B-B14F-4D97-AF65-F5344CB8AC3E}">
        <p14:creationId xmlns:p14="http://schemas.microsoft.com/office/powerpoint/2010/main" val="1051812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37F99-0E06-774D-B300-39A1BE9420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625" y="-501309"/>
            <a:ext cx="12377690" cy="4840077"/>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5816600" cy="1325563"/>
          </a:xfrm>
        </p:spPr>
        <p:txBody>
          <a:bodyPr/>
          <a:lstStyle>
            <a:lvl1pPr>
              <a:defRPr>
                <a:solidFill>
                  <a:srgbClr val="364B8C"/>
                </a:solidFill>
              </a:defRPr>
            </a:lvl1pPr>
          </a:lstStyle>
          <a:p>
            <a:r>
              <a:rPr lang="en-US" dirty="0"/>
              <a:t>Why </a:t>
            </a:r>
            <a:r>
              <a:rPr lang="en-US" dirty="0" err="1"/>
              <a:t>Explorica</a:t>
            </a:r>
            <a:r>
              <a:rPr lang="en-US" dirty="0"/>
              <a:t>?</a:t>
            </a:r>
          </a:p>
        </p:txBody>
      </p:sp>
      <p:sp>
        <p:nvSpPr>
          <p:cNvPr id="12" name="Text Placeholder 2">
            <a:extLst>
              <a:ext uri="{FF2B5EF4-FFF2-40B4-BE49-F238E27FC236}">
                <a16:creationId xmlns:a16="http://schemas.microsoft.com/office/drawing/2014/main" id="{65DB93FA-EBF3-1745-BB96-31D6E64E2A53}"/>
              </a:ext>
            </a:extLst>
          </p:cNvPr>
          <p:cNvSpPr>
            <a:spLocks noGrp="1"/>
          </p:cNvSpPr>
          <p:nvPr>
            <p:ph idx="11" hasCustomPrompt="1"/>
          </p:nvPr>
        </p:nvSpPr>
        <p:spPr>
          <a:xfrm>
            <a:off x="4317253" y="5139549"/>
            <a:ext cx="3557494" cy="988875"/>
          </a:xfrm>
          <a:prstGeom prst="rect">
            <a:avLst/>
          </a:prstGeom>
        </p:spPr>
        <p:txBody>
          <a:bodyPr vert="horz" lIns="91440" tIns="45720" rIns="91440" bIns="45720" rtlCol="0">
            <a:normAutofit/>
          </a:bodyPr>
          <a:lstStyle>
            <a:lvl1pPr algn="ctr">
              <a:defRPr sz="1400" b="0">
                <a:solidFill>
                  <a:schemeClr val="tx1">
                    <a:lumMod val="75000"/>
                    <a:lumOff val="25000"/>
                  </a:schemeClr>
                </a:solidFill>
              </a:defRPr>
            </a:lvl1pPr>
            <a:lvl2pPr marL="244475" indent="0" algn="ctr">
              <a:buNone/>
              <a:defRPr/>
            </a:lvl2pPr>
            <a:lvl3pPr algn="ctr">
              <a:defRPr/>
            </a:lvl3pPr>
          </a:lstStyle>
          <a:p>
            <a:pPr lvl="0"/>
            <a:r>
              <a:rPr lang="en-US" dirty="0"/>
              <a:t>Daily tour updates</a:t>
            </a:r>
          </a:p>
          <a:p>
            <a:pPr lvl="0"/>
            <a:r>
              <a:rPr lang="en-US" dirty="0"/>
              <a:t>Global vigilance</a:t>
            </a:r>
          </a:p>
          <a:p>
            <a:pPr lvl="0"/>
            <a:r>
              <a:rPr lang="en-US" dirty="0"/>
              <a:t>Network of more than 45 offices</a:t>
            </a:r>
          </a:p>
        </p:txBody>
      </p:sp>
      <p:sp>
        <p:nvSpPr>
          <p:cNvPr id="13" name="Text Placeholder 2">
            <a:extLst>
              <a:ext uri="{FF2B5EF4-FFF2-40B4-BE49-F238E27FC236}">
                <a16:creationId xmlns:a16="http://schemas.microsoft.com/office/drawing/2014/main" id="{60F11C55-ADC4-3841-A6AE-B894B9E63CD2}"/>
              </a:ext>
            </a:extLst>
          </p:cNvPr>
          <p:cNvSpPr>
            <a:spLocks noGrp="1"/>
          </p:cNvSpPr>
          <p:nvPr>
            <p:ph idx="12" hasCustomPrompt="1"/>
          </p:nvPr>
        </p:nvSpPr>
        <p:spPr>
          <a:xfrm>
            <a:off x="8126260" y="5139550"/>
            <a:ext cx="3557494" cy="988875"/>
          </a:xfrm>
          <a:prstGeom prst="rect">
            <a:avLst/>
          </a:prstGeom>
        </p:spPr>
        <p:txBody>
          <a:bodyPr vert="horz" lIns="91440" tIns="45720" rIns="91440" bIns="45720" rtlCol="0">
            <a:normAutofit/>
          </a:bodyPr>
          <a:lstStyle>
            <a:lvl1pPr algn="ctr">
              <a:defRPr sz="1400" b="0">
                <a:solidFill>
                  <a:schemeClr val="tx1">
                    <a:lumMod val="75000"/>
                    <a:lumOff val="25000"/>
                  </a:schemeClr>
                </a:solidFill>
              </a:defRPr>
            </a:lvl1pPr>
            <a:lvl2pPr marL="244475" indent="0" algn="ctr">
              <a:buNone/>
              <a:defRPr/>
            </a:lvl2pPr>
            <a:lvl3pPr algn="ctr">
              <a:defRPr/>
            </a:lvl3pPr>
          </a:lstStyle>
          <a:p>
            <a:pPr lvl="0"/>
            <a:r>
              <a:rPr lang="en-US" dirty="0"/>
              <a:t>USTOA $1 million Travelers’ Assistance</a:t>
            </a:r>
          </a:p>
          <a:p>
            <a:pPr lvl="0"/>
            <a:r>
              <a:rPr lang="en-US" dirty="0"/>
              <a:t>Comprehensive liability coverage</a:t>
            </a:r>
          </a:p>
          <a:p>
            <a:pPr lvl="0"/>
            <a:r>
              <a:rPr lang="en-US" dirty="0"/>
              <a:t>Trusted travel protection plans</a:t>
            </a:r>
          </a:p>
        </p:txBody>
      </p:sp>
      <p:sp>
        <p:nvSpPr>
          <p:cNvPr id="14" name="Text Placeholder 2">
            <a:extLst>
              <a:ext uri="{FF2B5EF4-FFF2-40B4-BE49-F238E27FC236}">
                <a16:creationId xmlns:a16="http://schemas.microsoft.com/office/drawing/2014/main" id="{C079754C-8F3C-D142-ADD2-2A413AEAF24E}"/>
              </a:ext>
            </a:extLst>
          </p:cNvPr>
          <p:cNvSpPr>
            <a:spLocks noGrp="1"/>
          </p:cNvSpPr>
          <p:nvPr>
            <p:ph idx="13" hasCustomPrompt="1"/>
          </p:nvPr>
        </p:nvSpPr>
        <p:spPr>
          <a:xfrm>
            <a:off x="396699" y="5137983"/>
            <a:ext cx="3557494" cy="988875"/>
          </a:xfrm>
          <a:prstGeom prst="rect">
            <a:avLst/>
          </a:prstGeom>
        </p:spPr>
        <p:txBody>
          <a:bodyPr vert="horz" lIns="91440" tIns="45720" rIns="91440" bIns="45720" rtlCol="0">
            <a:normAutofit/>
          </a:bodyPr>
          <a:lstStyle>
            <a:lvl1pPr algn="ctr">
              <a:defRPr sz="1400" b="0">
                <a:solidFill>
                  <a:schemeClr val="tx1">
                    <a:lumMod val="75000"/>
                    <a:lumOff val="25000"/>
                  </a:schemeClr>
                </a:solidFill>
              </a:defRPr>
            </a:lvl1pPr>
            <a:lvl2pPr marL="244475" indent="0" algn="ctr">
              <a:buNone/>
              <a:defRPr/>
            </a:lvl2pPr>
            <a:lvl3pPr algn="ctr">
              <a:defRPr/>
            </a:lvl3pPr>
          </a:lstStyle>
          <a:p>
            <a:pPr lvl="0"/>
            <a:r>
              <a:rPr lang="en-US" dirty="0"/>
              <a:t>Proactive risk management</a:t>
            </a:r>
          </a:p>
          <a:p>
            <a:pPr lvl="0"/>
            <a:r>
              <a:rPr lang="en-US" dirty="0"/>
              <a:t>Expertly trained, multilingual tour directors</a:t>
            </a:r>
          </a:p>
          <a:p>
            <a:pPr lvl="0"/>
            <a:r>
              <a:rPr lang="en-US" dirty="0"/>
              <a:t>24/7 emergency support</a:t>
            </a:r>
          </a:p>
        </p:txBody>
      </p:sp>
      <p:pic>
        <p:nvPicPr>
          <p:cNvPr id="3" name="Picture 2">
            <a:extLst>
              <a:ext uri="{FF2B5EF4-FFF2-40B4-BE49-F238E27FC236}">
                <a16:creationId xmlns:a16="http://schemas.microsoft.com/office/drawing/2014/main" id="{BF8BA364-30EF-C747-8396-39FEC170C7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92750" y="3701514"/>
            <a:ext cx="1206500" cy="1206500"/>
          </a:xfrm>
          <a:prstGeom prst="rect">
            <a:avLst/>
          </a:prstGeom>
        </p:spPr>
      </p:pic>
      <p:pic>
        <p:nvPicPr>
          <p:cNvPr id="4" name="Picture 3">
            <a:extLst>
              <a:ext uri="{FF2B5EF4-FFF2-40B4-BE49-F238E27FC236}">
                <a16:creationId xmlns:a16="http://schemas.microsoft.com/office/drawing/2014/main" id="{1FDFA5F6-7FCF-0C42-9F57-C62F10751A3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01757" y="3701514"/>
            <a:ext cx="1206500" cy="1206500"/>
          </a:xfrm>
          <a:prstGeom prst="rect">
            <a:avLst/>
          </a:prstGeom>
        </p:spPr>
      </p:pic>
      <p:pic>
        <p:nvPicPr>
          <p:cNvPr id="5" name="Picture 4">
            <a:extLst>
              <a:ext uri="{FF2B5EF4-FFF2-40B4-BE49-F238E27FC236}">
                <a16:creationId xmlns:a16="http://schemas.microsoft.com/office/drawing/2014/main" id="{3501B46D-A894-A04E-AAA7-72C7F499AF5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523935" y="3653253"/>
            <a:ext cx="1303022" cy="1303022"/>
          </a:xfrm>
          <a:prstGeom prst="rect">
            <a:avLst/>
          </a:prstGeom>
        </p:spPr>
      </p:pic>
      <p:pic>
        <p:nvPicPr>
          <p:cNvPr id="15" name="Picture 14">
            <a:extLst>
              <a:ext uri="{FF2B5EF4-FFF2-40B4-BE49-F238E27FC236}">
                <a16:creationId xmlns:a16="http://schemas.microsoft.com/office/drawing/2014/main" id="{34BAE17D-3FBA-DA4E-958A-F4ADD8A63D5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08090" y="220345"/>
            <a:ext cx="2033415" cy="386517"/>
          </a:xfrm>
          <a:prstGeom prst="rect">
            <a:avLst/>
          </a:prstGeom>
        </p:spPr>
      </p:pic>
    </p:spTree>
    <p:extLst>
      <p:ext uri="{BB962C8B-B14F-4D97-AF65-F5344CB8AC3E}">
        <p14:creationId xmlns:p14="http://schemas.microsoft.com/office/powerpoint/2010/main" val="3074001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5583394" y="1191035"/>
            <a:ext cx="7923306" cy="1325563"/>
          </a:xfrm>
        </p:spPr>
        <p:txBody>
          <a:bodyPr/>
          <a:lstStyle>
            <a:lvl1pPr>
              <a:defRPr/>
            </a:lvl1pPr>
          </a:lstStyle>
          <a:p>
            <a:r>
              <a:rPr lang="en-US" dirty="0"/>
              <a:t>Where we’re going</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5583394" y="2978391"/>
            <a:ext cx="5235402" cy="988875"/>
          </a:xfrm>
          <a:prstGeom prst="rect">
            <a:avLst/>
          </a:prstGeom>
        </p:spPr>
        <p:txBody>
          <a:bodyPr vert="horz" lIns="91440" tIns="45720" rIns="91440" bIns="45720" rtlCol="0">
            <a:normAutofit/>
          </a:bodyPr>
          <a:lstStyle>
            <a:lvl1pPr marL="285750" indent="-285750">
              <a:lnSpc>
                <a:spcPct val="140000"/>
              </a:lnSpc>
              <a:buFont typeface="Arial" panose="020B0604020202020204" pitchFamily="34" charset="0"/>
              <a:buChar char="•"/>
              <a:defRPr/>
            </a:lvl1pPr>
            <a:lvl2pPr marL="244475" indent="0">
              <a:buNone/>
              <a:defRPr/>
            </a:lvl2pPr>
          </a:lstStyle>
          <a:p>
            <a:pPr lvl="0"/>
            <a:r>
              <a:rPr lang="en-US" dirty="0"/>
              <a:t>Date of Trip DD-DD Month</a:t>
            </a:r>
          </a:p>
          <a:p>
            <a:pPr lvl="0"/>
            <a:r>
              <a:rPr lang="en-US" dirty="0"/>
              <a:t>Length of trip in days</a:t>
            </a:r>
          </a:p>
          <a:p>
            <a:pPr lvl="1"/>
            <a:r>
              <a:rPr lang="en-US" dirty="0"/>
              <a:t>Type a brief overview of the location you want to visit and how it is relevant to the lessons/curriculum your students will be learning about.</a:t>
            </a:r>
          </a:p>
        </p:txBody>
      </p:sp>
      <p:sp>
        <p:nvSpPr>
          <p:cNvPr id="15" name="TextBox 14">
            <a:extLst>
              <a:ext uri="{FF2B5EF4-FFF2-40B4-BE49-F238E27FC236}">
                <a16:creationId xmlns:a16="http://schemas.microsoft.com/office/drawing/2014/main" id="{4748F535-ADA1-AA48-B819-56CCD5300B84}"/>
              </a:ext>
            </a:extLst>
          </p:cNvPr>
          <p:cNvSpPr txBox="1"/>
          <p:nvPr userDrawn="1"/>
        </p:nvSpPr>
        <p:spPr>
          <a:xfrm>
            <a:off x="5583394" y="2147266"/>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And why…</a:t>
            </a:r>
            <a:endParaRPr lang="en-US" dirty="0">
              <a:solidFill>
                <a:srgbClr val="364B8C"/>
              </a:solidFill>
              <a:latin typeface="Arial" panose="020B0604020202020204" pitchFamily="34" charset="0"/>
              <a:cs typeface="Arial" panose="020B0604020202020204" pitchFamily="34" charset="0"/>
            </a:endParaRPr>
          </a:p>
        </p:txBody>
      </p:sp>
      <p:sp>
        <p:nvSpPr>
          <p:cNvPr id="6" name="Picture Placeholder 5">
            <a:extLst>
              <a:ext uri="{FF2B5EF4-FFF2-40B4-BE49-F238E27FC236}">
                <a16:creationId xmlns:a16="http://schemas.microsoft.com/office/drawing/2014/main" id="{488B7DB0-99D1-C647-988F-92E689B2875F}"/>
              </a:ext>
            </a:extLst>
          </p:cNvPr>
          <p:cNvSpPr>
            <a:spLocks noGrp="1"/>
          </p:cNvSpPr>
          <p:nvPr>
            <p:ph type="pic" sz="quarter" idx="14"/>
          </p:nvPr>
        </p:nvSpPr>
        <p:spPr>
          <a:xfrm>
            <a:off x="695128" y="2358090"/>
            <a:ext cx="3428513" cy="3428513"/>
          </a:xfr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CF785CE3-66E8-324B-99DE-EEA898D41F6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08090" y="220345"/>
            <a:ext cx="2033415" cy="386517"/>
          </a:xfrm>
          <a:prstGeom prst="rect">
            <a:avLst/>
          </a:prstGeom>
        </p:spPr>
      </p:pic>
    </p:spTree>
    <p:extLst>
      <p:ext uri="{BB962C8B-B14F-4D97-AF65-F5344CB8AC3E}">
        <p14:creationId xmlns:p14="http://schemas.microsoft.com/office/powerpoint/2010/main" val="2718078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5816600" cy="1325563"/>
          </a:xfrm>
        </p:spPr>
        <p:txBody>
          <a:bodyPr/>
          <a:lstStyle>
            <a:lvl1pPr>
              <a:defRPr/>
            </a:lvl1pPr>
          </a:lstStyle>
          <a:p>
            <a:r>
              <a:rPr lang="en-US" dirty="0"/>
              <a:t>Video slide title</a:t>
            </a:r>
          </a:p>
        </p:txBody>
      </p:sp>
    </p:spTree>
    <p:extLst>
      <p:ext uri="{BB962C8B-B14F-4D97-AF65-F5344CB8AC3E}">
        <p14:creationId xmlns:p14="http://schemas.microsoft.com/office/powerpoint/2010/main" val="3810398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1782406-16CB-4846-99C0-E549A5081052}"/>
              </a:ext>
            </a:extLst>
          </p:cNvPr>
          <p:cNvSpPr>
            <a:spLocks noGrp="1"/>
          </p:cNvSpPr>
          <p:nvPr>
            <p:ph type="pic" sz="quarter" idx="10"/>
          </p:nvPr>
        </p:nvSpPr>
        <p:spPr>
          <a:xfrm>
            <a:off x="6096000" y="0"/>
            <a:ext cx="6096000" cy="3429000"/>
          </a:xfrm>
          <a:blipFill>
            <a:blip r:embed="rId2" cstate="email">
              <a:extLst>
                <a:ext uri="{28A0092B-C50C-407E-A947-70E740481C1C}">
                  <a14:useLocalDpi xmlns:a14="http://schemas.microsoft.com/office/drawing/2010/main"/>
                </a:ext>
              </a:extLst>
            </a:blip>
            <a:stretch>
              <a:fillRect/>
            </a:stretch>
          </a:blipFill>
        </p:spPr>
        <p:txBody>
          <a:bodyPr/>
          <a:lstStyle/>
          <a:p>
            <a:endParaRPr lang="en-US" dirty="0"/>
          </a:p>
        </p:txBody>
      </p:sp>
      <p:sp>
        <p:nvSpPr>
          <p:cNvPr id="10" name="Picture Placeholder 9">
            <a:extLst>
              <a:ext uri="{FF2B5EF4-FFF2-40B4-BE49-F238E27FC236}">
                <a16:creationId xmlns:a16="http://schemas.microsoft.com/office/drawing/2014/main" id="{5615F743-939A-9C48-9C25-9A0977F57886}"/>
              </a:ext>
            </a:extLst>
          </p:cNvPr>
          <p:cNvSpPr>
            <a:spLocks noGrp="1"/>
          </p:cNvSpPr>
          <p:nvPr>
            <p:ph type="pic" sz="quarter" idx="11"/>
          </p:nvPr>
        </p:nvSpPr>
        <p:spPr>
          <a:xfrm>
            <a:off x="6096000" y="3429000"/>
            <a:ext cx="6096000" cy="3429000"/>
          </a:xfr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2" name="Text Placeholder 2">
            <a:extLst>
              <a:ext uri="{FF2B5EF4-FFF2-40B4-BE49-F238E27FC236}">
                <a16:creationId xmlns:a16="http://schemas.microsoft.com/office/drawing/2014/main" id="{25A3EA15-8496-D14D-A439-EFEA7BD141B0}"/>
              </a:ext>
            </a:extLst>
          </p:cNvPr>
          <p:cNvSpPr>
            <a:spLocks noGrp="1"/>
          </p:cNvSpPr>
          <p:nvPr>
            <p:ph idx="1" hasCustomPrompt="1"/>
          </p:nvPr>
        </p:nvSpPr>
        <p:spPr>
          <a:xfrm>
            <a:off x="568187" y="1562154"/>
            <a:ext cx="539866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Title 1">
            <a:extLst>
              <a:ext uri="{FF2B5EF4-FFF2-40B4-BE49-F238E27FC236}">
                <a16:creationId xmlns:a16="http://schemas.microsoft.com/office/drawing/2014/main" id="{DD371D13-202A-3544-8049-9AAF4CB9E4B3}"/>
              </a:ext>
            </a:extLst>
          </p:cNvPr>
          <p:cNvSpPr>
            <a:spLocks noGrp="1"/>
          </p:cNvSpPr>
          <p:nvPr>
            <p:ph type="title" hasCustomPrompt="1"/>
          </p:nvPr>
        </p:nvSpPr>
        <p:spPr>
          <a:xfrm>
            <a:off x="279400" y="365125"/>
            <a:ext cx="5816600" cy="1325563"/>
          </a:xfrm>
        </p:spPr>
        <p:txBody>
          <a:bodyPr/>
          <a:lstStyle>
            <a:lvl1pPr>
              <a:defRPr/>
            </a:lvl1pPr>
          </a:lstStyle>
          <a:p>
            <a:r>
              <a:rPr lang="en-US" dirty="0"/>
              <a:t>Tour Itinerary</a:t>
            </a:r>
          </a:p>
        </p:txBody>
      </p:sp>
      <p:pic>
        <p:nvPicPr>
          <p:cNvPr id="11" name="Picture 10">
            <a:extLst>
              <a:ext uri="{FF2B5EF4-FFF2-40B4-BE49-F238E27FC236}">
                <a16:creationId xmlns:a16="http://schemas.microsoft.com/office/drawing/2014/main" id="{B416F3A4-586E-F448-AEAE-C72BDF01819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88047" y="6277391"/>
            <a:ext cx="2033415" cy="386516"/>
          </a:xfrm>
          <a:prstGeom prst="rect">
            <a:avLst/>
          </a:prstGeom>
        </p:spPr>
      </p:pic>
    </p:spTree>
    <p:extLst>
      <p:ext uri="{BB962C8B-B14F-4D97-AF65-F5344CB8AC3E}">
        <p14:creationId xmlns:p14="http://schemas.microsoft.com/office/powerpoint/2010/main" val="359538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tmplLst>
          <p:tmpl lvl="1">
            <p:tnLst>
              <p:par>
                <p:cTn presetID="1" presetClass="entr" presetSubtype="0" fill="hold" nodeType="afterEffect">
                  <p:stCondLst>
                    <p:cond delay="500"/>
                  </p:stCondLst>
                  <p:childTnLst>
                    <p:set>
                      <p:cBhvr>
                        <p:cTn dur="1" fill="hold">
                          <p:stCondLst>
                            <p:cond delay="0"/>
                          </p:stCondLst>
                        </p:cTn>
                        <p:tgtEl>
                          <p:spTgt spid="12"/>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2"/>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2"/>
                        </p:tgtEl>
                        <p:attrNameLst>
                          <p:attrName>style.visibility</p:attrName>
                        </p:attrNameLst>
                      </p:cBhvr>
                      <p:to>
                        <p:strVal val="visible"/>
                      </p:to>
                    </p:se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F8FCA20-2D2B-F445-9469-9782DF8B1977}"/>
              </a:ext>
            </a:extLst>
          </p:cNvPr>
          <p:cNvSpPr/>
          <p:nvPr userDrawn="1"/>
        </p:nvSpPr>
        <p:spPr>
          <a:xfrm>
            <a:off x="5931194" y="-182880"/>
            <a:ext cx="6405294" cy="7040880"/>
          </a:xfrm>
          <a:prstGeom prst="rect">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601B0A20-1B0F-194A-BFF3-E33A92E0A3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26630" y="5387497"/>
            <a:ext cx="550381" cy="550381"/>
          </a:xfrm>
          <a:prstGeom prst="rect">
            <a:avLst/>
          </a:prstGeom>
        </p:spPr>
      </p:pic>
      <p:pic>
        <p:nvPicPr>
          <p:cNvPr id="37" name="Picture 36">
            <a:extLst>
              <a:ext uri="{FF2B5EF4-FFF2-40B4-BE49-F238E27FC236}">
                <a16:creationId xmlns:a16="http://schemas.microsoft.com/office/drawing/2014/main" id="{A4E7C33D-7B7A-6546-AF4C-EA0099B1DC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26631" y="3772141"/>
            <a:ext cx="550380" cy="550380"/>
          </a:xfrm>
          <a:prstGeom prst="rect">
            <a:avLst/>
          </a:prstGeom>
        </p:spPr>
      </p:pic>
      <p:pic>
        <p:nvPicPr>
          <p:cNvPr id="29" name="Picture 28">
            <a:extLst>
              <a:ext uri="{FF2B5EF4-FFF2-40B4-BE49-F238E27FC236}">
                <a16:creationId xmlns:a16="http://schemas.microsoft.com/office/drawing/2014/main" id="{9C20005E-A370-D74A-8B70-5B246EF7EBA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79873" y="4589918"/>
            <a:ext cx="546449" cy="546449"/>
          </a:xfrm>
          <a:prstGeom prst="rect">
            <a:avLst/>
          </a:prstGeom>
        </p:spPr>
      </p:pic>
      <p:pic>
        <p:nvPicPr>
          <p:cNvPr id="27" name="Picture 26">
            <a:extLst>
              <a:ext uri="{FF2B5EF4-FFF2-40B4-BE49-F238E27FC236}">
                <a16:creationId xmlns:a16="http://schemas.microsoft.com/office/drawing/2014/main" id="{2FFBBCBF-04BC-084A-9E9B-152B822BD94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79873" y="3784588"/>
            <a:ext cx="550380" cy="550380"/>
          </a:xfrm>
          <a:prstGeom prst="rect">
            <a:avLst/>
          </a:prstGeom>
        </p:spPr>
      </p:pic>
      <p:pic>
        <p:nvPicPr>
          <p:cNvPr id="6" name="Picture 5">
            <a:extLst>
              <a:ext uri="{FF2B5EF4-FFF2-40B4-BE49-F238E27FC236}">
                <a16:creationId xmlns:a16="http://schemas.microsoft.com/office/drawing/2014/main" id="{C3BB736F-709E-D449-B924-62B3CC31D4B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79873" y="2185399"/>
            <a:ext cx="540909" cy="540909"/>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7842624" cy="1325563"/>
          </a:xfrm>
        </p:spPr>
        <p:txBody>
          <a:bodyPr/>
          <a:lstStyle>
            <a:lvl1pPr>
              <a:defRPr/>
            </a:lvl1pPr>
          </a:lstStyle>
          <a:p>
            <a:r>
              <a:rPr lang="en-US" dirty="0"/>
              <a:t>What’s included</a:t>
            </a:r>
          </a:p>
        </p:txBody>
      </p:sp>
      <p:sp>
        <p:nvSpPr>
          <p:cNvPr id="4" name="TextBox 3">
            <a:extLst>
              <a:ext uri="{FF2B5EF4-FFF2-40B4-BE49-F238E27FC236}">
                <a16:creationId xmlns:a16="http://schemas.microsoft.com/office/drawing/2014/main" id="{9B9C7E20-D92E-7E47-B4CA-D54B117D423D}"/>
              </a:ext>
            </a:extLst>
          </p:cNvPr>
          <p:cNvSpPr txBox="1"/>
          <p:nvPr userDrawn="1"/>
        </p:nvSpPr>
        <p:spPr>
          <a:xfrm>
            <a:off x="279400" y="1380564"/>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Almost everything!</a:t>
            </a:r>
            <a:endParaRPr lang="en-US" dirty="0">
              <a:solidFill>
                <a:srgbClr val="364B8C"/>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F8604686-2B74-4449-9450-508DB450CE3D}"/>
              </a:ext>
            </a:extLst>
          </p:cNvPr>
          <p:cNvSpPr>
            <a:spLocks noGrp="1"/>
          </p:cNvSpPr>
          <p:nvPr>
            <p:ph idx="11"/>
          </p:nvPr>
        </p:nvSpPr>
        <p:spPr>
          <a:xfrm>
            <a:off x="1313524" y="2272786"/>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Click to edit Master text styles</a:t>
            </a:r>
          </a:p>
        </p:txBody>
      </p:sp>
      <p:sp>
        <p:nvSpPr>
          <p:cNvPr id="7" name="Text Placeholder 2">
            <a:extLst>
              <a:ext uri="{FF2B5EF4-FFF2-40B4-BE49-F238E27FC236}">
                <a16:creationId xmlns:a16="http://schemas.microsoft.com/office/drawing/2014/main" id="{E1447E04-D263-7441-84F2-F899F9663041}"/>
              </a:ext>
            </a:extLst>
          </p:cNvPr>
          <p:cNvSpPr>
            <a:spLocks noGrp="1"/>
          </p:cNvSpPr>
          <p:nvPr>
            <p:ph idx="12"/>
          </p:nvPr>
        </p:nvSpPr>
        <p:spPr>
          <a:xfrm>
            <a:off x="1313524" y="3073949"/>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Click to edit Master text styles</a:t>
            </a:r>
          </a:p>
        </p:txBody>
      </p:sp>
      <p:sp>
        <p:nvSpPr>
          <p:cNvPr id="8" name="Text Placeholder 2">
            <a:extLst>
              <a:ext uri="{FF2B5EF4-FFF2-40B4-BE49-F238E27FC236}">
                <a16:creationId xmlns:a16="http://schemas.microsoft.com/office/drawing/2014/main" id="{401940E7-9B4C-2749-911D-57AE9AB13790}"/>
              </a:ext>
            </a:extLst>
          </p:cNvPr>
          <p:cNvSpPr>
            <a:spLocks noGrp="1"/>
          </p:cNvSpPr>
          <p:nvPr>
            <p:ph idx="13"/>
          </p:nvPr>
        </p:nvSpPr>
        <p:spPr>
          <a:xfrm>
            <a:off x="1313524" y="3875112"/>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Click to edit Master text styles</a:t>
            </a:r>
          </a:p>
        </p:txBody>
      </p:sp>
      <p:sp>
        <p:nvSpPr>
          <p:cNvPr id="10" name="Text Placeholder 2">
            <a:extLst>
              <a:ext uri="{FF2B5EF4-FFF2-40B4-BE49-F238E27FC236}">
                <a16:creationId xmlns:a16="http://schemas.microsoft.com/office/drawing/2014/main" id="{C7D6E584-858D-994B-9946-101860CDE3CC}"/>
              </a:ext>
            </a:extLst>
          </p:cNvPr>
          <p:cNvSpPr>
            <a:spLocks noGrp="1"/>
          </p:cNvSpPr>
          <p:nvPr>
            <p:ph idx="14"/>
          </p:nvPr>
        </p:nvSpPr>
        <p:spPr>
          <a:xfrm>
            <a:off x="1313524" y="4676275"/>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Click to edit Master text styles</a:t>
            </a:r>
          </a:p>
        </p:txBody>
      </p:sp>
      <p:sp>
        <p:nvSpPr>
          <p:cNvPr id="11" name="Text Placeholder 2">
            <a:extLst>
              <a:ext uri="{FF2B5EF4-FFF2-40B4-BE49-F238E27FC236}">
                <a16:creationId xmlns:a16="http://schemas.microsoft.com/office/drawing/2014/main" id="{B7E291B4-7D6C-FE44-AD98-DE183B1D3B79}"/>
              </a:ext>
            </a:extLst>
          </p:cNvPr>
          <p:cNvSpPr>
            <a:spLocks noGrp="1"/>
          </p:cNvSpPr>
          <p:nvPr>
            <p:ph idx="15"/>
          </p:nvPr>
        </p:nvSpPr>
        <p:spPr>
          <a:xfrm>
            <a:off x="1313524" y="5477436"/>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Click to edit Master text styles</a:t>
            </a:r>
          </a:p>
        </p:txBody>
      </p:sp>
      <p:sp>
        <p:nvSpPr>
          <p:cNvPr id="12" name="Text Placeholder 2">
            <a:extLst>
              <a:ext uri="{FF2B5EF4-FFF2-40B4-BE49-F238E27FC236}">
                <a16:creationId xmlns:a16="http://schemas.microsoft.com/office/drawing/2014/main" id="{3CC13EB7-80C1-4547-B04C-94883832429D}"/>
              </a:ext>
            </a:extLst>
          </p:cNvPr>
          <p:cNvSpPr>
            <a:spLocks noGrp="1"/>
          </p:cNvSpPr>
          <p:nvPr>
            <p:ph idx="16"/>
          </p:nvPr>
        </p:nvSpPr>
        <p:spPr>
          <a:xfrm>
            <a:off x="7055956" y="2272785"/>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Click to edit Master text styles</a:t>
            </a:r>
          </a:p>
        </p:txBody>
      </p:sp>
      <p:sp>
        <p:nvSpPr>
          <p:cNvPr id="13" name="Text Placeholder 2">
            <a:extLst>
              <a:ext uri="{FF2B5EF4-FFF2-40B4-BE49-F238E27FC236}">
                <a16:creationId xmlns:a16="http://schemas.microsoft.com/office/drawing/2014/main" id="{498BD84D-6294-0E45-923A-1AE107C15277}"/>
              </a:ext>
            </a:extLst>
          </p:cNvPr>
          <p:cNvSpPr>
            <a:spLocks noGrp="1"/>
          </p:cNvSpPr>
          <p:nvPr>
            <p:ph idx="17"/>
          </p:nvPr>
        </p:nvSpPr>
        <p:spPr>
          <a:xfrm>
            <a:off x="7055956" y="3067725"/>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Click to edit Master text styles</a:t>
            </a:r>
          </a:p>
        </p:txBody>
      </p:sp>
      <p:sp>
        <p:nvSpPr>
          <p:cNvPr id="14" name="Text Placeholder 2">
            <a:extLst>
              <a:ext uri="{FF2B5EF4-FFF2-40B4-BE49-F238E27FC236}">
                <a16:creationId xmlns:a16="http://schemas.microsoft.com/office/drawing/2014/main" id="{6C0B6342-2725-F143-821D-4A13B6D74B61}"/>
              </a:ext>
            </a:extLst>
          </p:cNvPr>
          <p:cNvSpPr>
            <a:spLocks noGrp="1"/>
          </p:cNvSpPr>
          <p:nvPr>
            <p:ph idx="18"/>
          </p:nvPr>
        </p:nvSpPr>
        <p:spPr>
          <a:xfrm>
            <a:off x="7055956" y="3862665"/>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Click to edit Master text styles</a:t>
            </a:r>
          </a:p>
        </p:txBody>
      </p:sp>
      <p:sp>
        <p:nvSpPr>
          <p:cNvPr id="15" name="Text Placeholder 2">
            <a:extLst>
              <a:ext uri="{FF2B5EF4-FFF2-40B4-BE49-F238E27FC236}">
                <a16:creationId xmlns:a16="http://schemas.microsoft.com/office/drawing/2014/main" id="{FAD749AF-FABB-DF4F-B72E-407E867361FF}"/>
              </a:ext>
            </a:extLst>
          </p:cNvPr>
          <p:cNvSpPr>
            <a:spLocks noGrp="1"/>
          </p:cNvSpPr>
          <p:nvPr>
            <p:ph idx="19"/>
          </p:nvPr>
        </p:nvSpPr>
        <p:spPr>
          <a:xfrm>
            <a:off x="7055956" y="4682496"/>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Click to edit Master text styles</a:t>
            </a:r>
          </a:p>
        </p:txBody>
      </p:sp>
      <p:sp>
        <p:nvSpPr>
          <p:cNvPr id="16" name="Text Placeholder 2">
            <a:extLst>
              <a:ext uri="{FF2B5EF4-FFF2-40B4-BE49-F238E27FC236}">
                <a16:creationId xmlns:a16="http://schemas.microsoft.com/office/drawing/2014/main" id="{DBCD6690-8909-2147-ACE0-512D3292E333}"/>
              </a:ext>
            </a:extLst>
          </p:cNvPr>
          <p:cNvSpPr>
            <a:spLocks noGrp="1"/>
          </p:cNvSpPr>
          <p:nvPr>
            <p:ph idx="20"/>
          </p:nvPr>
        </p:nvSpPr>
        <p:spPr>
          <a:xfrm>
            <a:off x="7055956" y="5477436"/>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Click to edit Master text styles</a:t>
            </a:r>
          </a:p>
        </p:txBody>
      </p:sp>
      <p:pic>
        <p:nvPicPr>
          <p:cNvPr id="9" name="Picture 8">
            <a:extLst>
              <a:ext uri="{FF2B5EF4-FFF2-40B4-BE49-F238E27FC236}">
                <a16:creationId xmlns:a16="http://schemas.microsoft.com/office/drawing/2014/main" id="{D5CE0346-BF1C-5441-A963-29BA0E5AF0E6}"/>
              </a:ext>
            </a:extLst>
          </p:cNvPr>
          <p:cNvPicPr>
            <a:picLocks noChangeAspect="1"/>
          </p:cNvPicPr>
          <p:nvPr userDrawn="1"/>
        </p:nvPicPr>
        <p:blipFill>
          <a:blip r:embed="rId7"/>
          <a:stretch>
            <a:fillRect/>
          </a:stretch>
        </p:blipFill>
        <p:spPr>
          <a:xfrm rot="743178">
            <a:off x="7272020" y="-93167"/>
            <a:ext cx="5397046" cy="1542013"/>
          </a:xfrm>
          <a:prstGeom prst="rect">
            <a:avLst/>
          </a:prstGeom>
        </p:spPr>
      </p:pic>
      <p:pic>
        <p:nvPicPr>
          <p:cNvPr id="28" name="Picture 27">
            <a:extLst>
              <a:ext uri="{FF2B5EF4-FFF2-40B4-BE49-F238E27FC236}">
                <a16:creationId xmlns:a16="http://schemas.microsoft.com/office/drawing/2014/main" id="{B94E2D07-5BB6-584D-9EA1-81CD052A1C85}"/>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79873" y="2958251"/>
            <a:ext cx="550380" cy="550380"/>
          </a:xfrm>
          <a:prstGeom prst="rect">
            <a:avLst/>
          </a:prstGeom>
        </p:spPr>
      </p:pic>
      <p:pic>
        <p:nvPicPr>
          <p:cNvPr id="33" name="Picture 32">
            <a:extLst>
              <a:ext uri="{FF2B5EF4-FFF2-40B4-BE49-F238E27FC236}">
                <a16:creationId xmlns:a16="http://schemas.microsoft.com/office/drawing/2014/main" id="{71C77181-89A1-764C-975D-74E35250DC7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79873" y="5391429"/>
            <a:ext cx="546449" cy="546449"/>
          </a:xfrm>
          <a:prstGeom prst="rect">
            <a:avLst/>
          </a:prstGeom>
        </p:spPr>
      </p:pic>
      <p:pic>
        <p:nvPicPr>
          <p:cNvPr id="35" name="Picture 34">
            <a:extLst>
              <a:ext uri="{FF2B5EF4-FFF2-40B4-BE49-F238E27FC236}">
                <a16:creationId xmlns:a16="http://schemas.microsoft.com/office/drawing/2014/main" id="{FFE9A085-F400-0440-8F48-156E83CB5CA3}"/>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326631" y="2184807"/>
            <a:ext cx="550380" cy="550380"/>
          </a:xfrm>
          <a:prstGeom prst="rect">
            <a:avLst/>
          </a:prstGeom>
        </p:spPr>
      </p:pic>
      <p:pic>
        <p:nvPicPr>
          <p:cNvPr id="36" name="Picture 35">
            <a:extLst>
              <a:ext uri="{FF2B5EF4-FFF2-40B4-BE49-F238E27FC236}">
                <a16:creationId xmlns:a16="http://schemas.microsoft.com/office/drawing/2014/main" id="{FDE0B7E9-A814-6843-9D2A-1E73AF9ED70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326631" y="2975028"/>
            <a:ext cx="550380" cy="550380"/>
          </a:xfrm>
          <a:prstGeom prst="rect">
            <a:avLst/>
          </a:prstGeom>
        </p:spPr>
      </p:pic>
      <p:pic>
        <p:nvPicPr>
          <p:cNvPr id="40" name="Picture 39">
            <a:extLst>
              <a:ext uri="{FF2B5EF4-FFF2-40B4-BE49-F238E27FC236}">
                <a16:creationId xmlns:a16="http://schemas.microsoft.com/office/drawing/2014/main" id="{6E50A61E-6398-254A-B343-C7CE8DEB1737}"/>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326630" y="4571929"/>
            <a:ext cx="550380" cy="550380"/>
          </a:xfrm>
          <a:prstGeom prst="rect">
            <a:avLst/>
          </a:prstGeom>
        </p:spPr>
      </p:pic>
      <p:pic>
        <p:nvPicPr>
          <p:cNvPr id="31" name="Picture 30">
            <a:extLst>
              <a:ext uri="{FF2B5EF4-FFF2-40B4-BE49-F238E27FC236}">
                <a16:creationId xmlns:a16="http://schemas.microsoft.com/office/drawing/2014/main" id="{B840B6C2-0ADB-3D4E-922F-3B65F5E43D7B}"/>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88047" y="6277391"/>
            <a:ext cx="2033415" cy="386516"/>
          </a:xfrm>
          <a:prstGeom prst="rect">
            <a:avLst/>
          </a:prstGeom>
        </p:spPr>
      </p:pic>
    </p:spTree>
    <p:extLst>
      <p:ext uri="{BB962C8B-B14F-4D97-AF65-F5344CB8AC3E}">
        <p14:creationId xmlns:p14="http://schemas.microsoft.com/office/powerpoint/2010/main" val="84191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Lst>
      </p:bldP>
      <p:bldP spid="13" grpId="0" build="p">
        <p:tmplLst>
          <p:tmpl lvl="1">
            <p:tnLst>
              <p:par>
                <p:cTn presetID="1"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childTnLst>
                </p:cTn>
              </p:par>
            </p:tnLst>
          </p:tmpl>
        </p:tmplLst>
      </p:bldP>
      <p:bldP spid="14" grpId="0" build="p">
        <p:tmplLst>
          <p:tmpl lvl="1">
            <p:tnLst>
              <p:par>
                <p:cTn presetID="1"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childTnLst>
                </p:cTn>
              </p:par>
            </p:tnLst>
          </p:tmpl>
        </p:tmplLst>
      </p:bldP>
      <p:bldP spid="15" grpId="0" build="p">
        <p:tmplLst>
          <p:tmpl lvl="1">
            <p:tnLst>
              <p:par>
                <p:cTn presetID="1"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childTnLst>
                </p:cTn>
              </p:par>
            </p:tnLst>
          </p:tmpl>
        </p:tmplLst>
      </p:bldP>
      <p:bldP spid="16" grpId="0" build="p">
        <p:tmplLst>
          <p:tmpl lvl="1">
            <p:tnLst>
              <p:par>
                <p:cTn presetID="1"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37F99-0E06-774D-B300-39A1BE9420A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5625" y="-501309"/>
            <a:ext cx="12377690" cy="4840076"/>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10124440" cy="1325563"/>
          </a:xfrm>
        </p:spPr>
        <p:txBody>
          <a:bodyPr/>
          <a:lstStyle>
            <a:lvl1pPr>
              <a:defRPr/>
            </a:lvl1pPr>
          </a:lstStyle>
          <a:p>
            <a:r>
              <a:rPr lang="en-US" dirty="0"/>
              <a:t>What you and your child are responsible for</a:t>
            </a:r>
          </a:p>
        </p:txBody>
      </p:sp>
      <p:sp>
        <p:nvSpPr>
          <p:cNvPr id="8" name="TextBox 7">
            <a:extLst>
              <a:ext uri="{FF2B5EF4-FFF2-40B4-BE49-F238E27FC236}">
                <a16:creationId xmlns:a16="http://schemas.microsoft.com/office/drawing/2014/main" id="{9E82E866-DD0D-8642-A5A1-DEBE0A93A317}"/>
              </a:ext>
            </a:extLst>
          </p:cNvPr>
          <p:cNvSpPr txBox="1"/>
          <p:nvPr userDrawn="1"/>
        </p:nvSpPr>
        <p:spPr>
          <a:xfrm>
            <a:off x="279400" y="1380564"/>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These costs vary and are not included in the tour fee:</a:t>
            </a:r>
            <a:endParaRPr lang="en-US" dirty="0">
              <a:solidFill>
                <a:srgbClr val="364B8C"/>
              </a:solidFill>
              <a:latin typeface="Arial" panose="020B0604020202020204" pitchFamily="34" charset="0"/>
              <a:cs typeface="Arial" panose="020B0604020202020204" pitchFamily="34" charset="0"/>
            </a:endParaRPr>
          </a:p>
        </p:txBody>
      </p:sp>
      <p:sp>
        <p:nvSpPr>
          <p:cNvPr id="14" name="Text Placeholder 2">
            <a:extLst>
              <a:ext uri="{FF2B5EF4-FFF2-40B4-BE49-F238E27FC236}">
                <a16:creationId xmlns:a16="http://schemas.microsoft.com/office/drawing/2014/main" id="{C079754C-8F3C-D142-ADD2-2A413AEAF24E}"/>
              </a:ext>
            </a:extLst>
          </p:cNvPr>
          <p:cNvSpPr>
            <a:spLocks noGrp="1"/>
          </p:cNvSpPr>
          <p:nvPr>
            <p:ph idx="13" hasCustomPrompt="1"/>
          </p:nvPr>
        </p:nvSpPr>
        <p:spPr>
          <a:xfrm>
            <a:off x="792938" y="5137983"/>
            <a:ext cx="2376981" cy="988875"/>
          </a:xfrm>
          <a:prstGeom prst="rect">
            <a:avLst/>
          </a:prstGeom>
        </p:spPr>
        <p:txBody>
          <a:bodyPr vert="horz" lIns="91440" tIns="45720" rIns="91440" bIns="45720" rtlCol="0">
            <a:normAutofit/>
          </a:bodyPr>
          <a:lstStyle>
            <a:lvl1pPr algn="ctr">
              <a:lnSpc>
                <a:spcPct val="110000"/>
              </a:lnSpc>
              <a:defRPr sz="1400" b="0">
                <a:solidFill>
                  <a:schemeClr val="tx1">
                    <a:lumMod val="75000"/>
                    <a:lumOff val="25000"/>
                  </a:schemeClr>
                </a:solidFill>
              </a:defRPr>
            </a:lvl1pPr>
            <a:lvl2pPr marL="244475" indent="0" algn="ctr">
              <a:buNone/>
              <a:defRPr/>
            </a:lvl2pPr>
            <a:lvl3pPr algn="ctr">
              <a:defRPr/>
            </a:lvl3pPr>
          </a:lstStyle>
          <a:p>
            <a:pPr lvl="0"/>
            <a:r>
              <a:rPr lang="en-US" dirty="0"/>
              <a:t>Acquiring a passport</a:t>
            </a:r>
            <a:br>
              <a:rPr lang="en-US" dirty="0"/>
            </a:br>
            <a:r>
              <a:rPr lang="en-US" dirty="0"/>
              <a:t>and a visa (if applicable)</a:t>
            </a:r>
          </a:p>
        </p:txBody>
      </p:sp>
      <p:sp>
        <p:nvSpPr>
          <p:cNvPr id="16" name="Text Placeholder 2">
            <a:extLst>
              <a:ext uri="{FF2B5EF4-FFF2-40B4-BE49-F238E27FC236}">
                <a16:creationId xmlns:a16="http://schemas.microsoft.com/office/drawing/2014/main" id="{E395C5A7-BD0E-1D4C-9163-095E9C887514}"/>
              </a:ext>
            </a:extLst>
          </p:cNvPr>
          <p:cNvSpPr>
            <a:spLocks noGrp="1"/>
          </p:cNvSpPr>
          <p:nvPr>
            <p:ph idx="14" hasCustomPrompt="1"/>
          </p:nvPr>
        </p:nvSpPr>
        <p:spPr>
          <a:xfrm>
            <a:off x="3566618" y="5137983"/>
            <a:ext cx="2376981" cy="988875"/>
          </a:xfrm>
          <a:prstGeom prst="rect">
            <a:avLst/>
          </a:prstGeom>
        </p:spPr>
        <p:txBody>
          <a:bodyPr vert="horz" lIns="91440" tIns="45720" rIns="91440" bIns="45720" rtlCol="0">
            <a:normAutofit/>
          </a:bodyPr>
          <a:lstStyle>
            <a:lvl1pPr algn="ctr">
              <a:lnSpc>
                <a:spcPct val="110000"/>
              </a:lnSpc>
              <a:defRPr sz="1400" b="0">
                <a:solidFill>
                  <a:schemeClr val="tx1">
                    <a:lumMod val="75000"/>
                    <a:lumOff val="25000"/>
                  </a:schemeClr>
                </a:solidFill>
              </a:defRPr>
            </a:lvl1pPr>
            <a:lvl2pPr marL="244475" indent="0" algn="ctr">
              <a:buNone/>
              <a:defRPr/>
            </a:lvl2pPr>
            <a:lvl3pPr algn="ctr">
              <a:defRPr/>
            </a:lvl3pPr>
          </a:lstStyle>
          <a:p>
            <a:pPr lvl="0"/>
            <a:r>
              <a:rPr lang="en-US" dirty="0"/>
              <a:t>Travel to and from the airport (departure and arrival back home)</a:t>
            </a:r>
          </a:p>
        </p:txBody>
      </p:sp>
      <p:sp>
        <p:nvSpPr>
          <p:cNvPr id="18" name="Text Placeholder 2">
            <a:extLst>
              <a:ext uri="{FF2B5EF4-FFF2-40B4-BE49-F238E27FC236}">
                <a16:creationId xmlns:a16="http://schemas.microsoft.com/office/drawing/2014/main" id="{DEF9A23E-1163-294A-94F7-BFE30D14082C}"/>
              </a:ext>
            </a:extLst>
          </p:cNvPr>
          <p:cNvSpPr>
            <a:spLocks noGrp="1"/>
          </p:cNvSpPr>
          <p:nvPr>
            <p:ph idx="15" hasCustomPrompt="1"/>
          </p:nvPr>
        </p:nvSpPr>
        <p:spPr>
          <a:xfrm>
            <a:off x="6340298" y="5137983"/>
            <a:ext cx="2376981" cy="988875"/>
          </a:xfrm>
          <a:prstGeom prst="rect">
            <a:avLst/>
          </a:prstGeom>
        </p:spPr>
        <p:txBody>
          <a:bodyPr vert="horz" lIns="91440" tIns="45720" rIns="91440" bIns="45720" rtlCol="0">
            <a:normAutofit/>
          </a:bodyPr>
          <a:lstStyle>
            <a:lvl1pPr algn="ctr">
              <a:lnSpc>
                <a:spcPct val="110000"/>
              </a:lnSpc>
              <a:defRPr sz="1400" b="0">
                <a:solidFill>
                  <a:schemeClr val="tx1">
                    <a:lumMod val="75000"/>
                    <a:lumOff val="25000"/>
                  </a:schemeClr>
                </a:solidFill>
              </a:defRPr>
            </a:lvl1pPr>
            <a:lvl2pPr marL="244475" indent="0" algn="ctr">
              <a:buNone/>
              <a:defRPr/>
            </a:lvl2pPr>
            <a:lvl3pPr algn="ctr">
              <a:defRPr/>
            </a:lvl3pPr>
          </a:lstStyle>
          <a:p>
            <a:pPr lvl="0"/>
            <a:r>
              <a:rPr lang="en-US" dirty="0"/>
              <a:t>Tipping; including tips for our tour director, bus driver, and local guides (~$10/day)</a:t>
            </a:r>
          </a:p>
        </p:txBody>
      </p:sp>
      <p:sp>
        <p:nvSpPr>
          <p:cNvPr id="20" name="Text Placeholder 2">
            <a:extLst>
              <a:ext uri="{FF2B5EF4-FFF2-40B4-BE49-F238E27FC236}">
                <a16:creationId xmlns:a16="http://schemas.microsoft.com/office/drawing/2014/main" id="{8E078618-FE78-8042-B770-431D80DBE9FD}"/>
              </a:ext>
            </a:extLst>
          </p:cNvPr>
          <p:cNvSpPr>
            <a:spLocks noGrp="1"/>
          </p:cNvSpPr>
          <p:nvPr>
            <p:ph idx="16" hasCustomPrompt="1"/>
          </p:nvPr>
        </p:nvSpPr>
        <p:spPr>
          <a:xfrm>
            <a:off x="9134299" y="5137983"/>
            <a:ext cx="2376981" cy="1617819"/>
          </a:xfrm>
          <a:prstGeom prst="rect">
            <a:avLst/>
          </a:prstGeom>
        </p:spPr>
        <p:txBody>
          <a:bodyPr vert="horz" lIns="91440" tIns="45720" rIns="91440" bIns="45720" rtlCol="0">
            <a:normAutofit/>
          </a:bodyPr>
          <a:lstStyle>
            <a:lvl1pPr algn="ctr">
              <a:lnSpc>
                <a:spcPct val="110000"/>
              </a:lnSpc>
              <a:defRPr sz="1400" b="0">
                <a:solidFill>
                  <a:schemeClr val="tx1">
                    <a:lumMod val="75000"/>
                    <a:lumOff val="25000"/>
                  </a:schemeClr>
                </a:solidFill>
              </a:defRPr>
            </a:lvl1pPr>
            <a:lvl2pPr marL="244475" indent="0" algn="ctr">
              <a:buNone/>
              <a:defRPr/>
            </a:lvl2pPr>
            <a:lvl3pPr algn="ctr">
              <a:defRPr/>
            </a:lvl3pPr>
          </a:lstStyle>
          <a:p>
            <a:pPr lvl="0"/>
            <a:r>
              <a:rPr lang="en-US" dirty="0"/>
              <a:t>Spending money for optional excursions, free-time activities, lunches, snacks, beverages and souvenirs</a:t>
            </a:r>
          </a:p>
        </p:txBody>
      </p:sp>
      <p:sp>
        <p:nvSpPr>
          <p:cNvPr id="21" name="TextBox 20">
            <a:extLst>
              <a:ext uri="{FF2B5EF4-FFF2-40B4-BE49-F238E27FC236}">
                <a16:creationId xmlns:a16="http://schemas.microsoft.com/office/drawing/2014/main" id="{BF0AC6C6-3DC6-C64C-8F3A-BDD843138861}"/>
              </a:ext>
            </a:extLst>
          </p:cNvPr>
          <p:cNvSpPr txBox="1"/>
          <p:nvPr userDrawn="1"/>
        </p:nvSpPr>
        <p:spPr>
          <a:xfrm>
            <a:off x="279400" y="6385219"/>
            <a:ext cx="6944360" cy="246221"/>
          </a:xfrm>
          <a:prstGeom prst="rect">
            <a:avLst/>
          </a:prstGeom>
          <a:noFill/>
        </p:spPr>
        <p:txBody>
          <a:bodyPr wrap="square" rtlCol="0">
            <a:spAutoFit/>
          </a:bodyPr>
          <a:lstStyle/>
          <a:p>
            <a:r>
              <a:rPr lang="en-US" sz="1000" b="0" i="1" u="none" strike="noStrike" kern="1200" dirty="0">
                <a:solidFill>
                  <a:srgbClr val="364B8C"/>
                </a:solidFill>
                <a:effectLst/>
                <a:latin typeface="Arial" panose="020B0604020202020204" pitchFamily="34" charset="0"/>
                <a:ea typeface="+mn-ea"/>
                <a:cs typeface="Arial" panose="020B0604020202020204" pitchFamily="34" charset="0"/>
              </a:rPr>
              <a:t>These are all necessities each traveler will be responsible for during the tour—please plan accordingly for them.</a:t>
            </a:r>
            <a:endParaRPr lang="en-US" sz="1000" dirty="0">
              <a:solidFill>
                <a:srgbClr val="364B8C"/>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1D74B96-7542-BD42-BFF8-B5C51D8154F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41955" y="3678253"/>
            <a:ext cx="1321027" cy="1321027"/>
          </a:xfrm>
          <a:prstGeom prst="rect">
            <a:avLst/>
          </a:prstGeom>
        </p:spPr>
      </p:pic>
      <p:pic>
        <p:nvPicPr>
          <p:cNvPr id="4" name="Picture 3">
            <a:extLst>
              <a:ext uri="{FF2B5EF4-FFF2-40B4-BE49-F238E27FC236}">
                <a16:creationId xmlns:a16="http://schemas.microsoft.com/office/drawing/2014/main" id="{5A37F7E0-DBE0-564C-8F28-6343AB66B18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136619" y="3739060"/>
            <a:ext cx="1199413" cy="1199413"/>
          </a:xfrm>
          <a:prstGeom prst="rect">
            <a:avLst/>
          </a:prstGeom>
        </p:spPr>
      </p:pic>
      <p:pic>
        <p:nvPicPr>
          <p:cNvPr id="5" name="Picture 4">
            <a:extLst>
              <a:ext uri="{FF2B5EF4-FFF2-40B4-BE49-F238E27FC236}">
                <a16:creationId xmlns:a16="http://schemas.microsoft.com/office/drawing/2014/main" id="{4CCF8507-BC62-A845-A707-DD1CC9DAE4F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381721" y="3737140"/>
            <a:ext cx="1199413" cy="1199413"/>
          </a:xfrm>
          <a:prstGeom prst="rect">
            <a:avLst/>
          </a:prstGeom>
        </p:spPr>
      </p:pic>
      <p:pic>
        <p:nvPicPr>
          <p:cNvPr id="6" name="Picture 5">
            <a:extLst>
              <a:ext uri="{FF2B5EF4-FFF2-40B4-BE49-F238E27FC236}">
                <a16:creationId xmlns:a16="http://schemas.microsoft.com/office/drawing/2014/main" id="{44903B26-C21B-DE40-9387-096726D2FEA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927161" y="3730053"/>
            <a:ext cx="1206500" cy="1206500"/>
          </a:xfrm>
          <a:prstGeom prst="rect">
            <a:avLst/>
          </a:prstGeom>
        </p:spPr>
      </p:pic>
      <p:pic>
        <p:nvPicPr>
          <p:cNvPr id="17" name="Picture 16">
            <a:extLst>
              <a:ext uri="{FF2B5EF4-FFF2-40B4-BE49-F238E27FC236}">
                <a16:creationId xmlns:a16="http://schemas.microsoft.com/office/drawing/2014/main" id="{FCAB5563-F549-6842-82A0-6500D402841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008090" y="220345"/>
            <a:ext cx="2033415" cy="386517"/>
          </a:xfrm>
          <a:prstGeom prst="rect">
            <a:avLst/>
          </a:prstGeom>
        </p:spPr>
      </p:pic>
    </p:spTree>
    <p:extLst>
      <p:ext uri="{BB962C8B-B14F-4D97-AF65-F5344CB8AC3E}">
        <p14:creationId xmlns:p14="http://schemas.microsoft.com/office/powerpoint/2010/main" val="2434557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9E2F47-4C38-4A4E-AE4A-313677A457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14445" y="4200305"/>
            <a:ext cx="703480" cy="703480"/>
          </a:xfrm>
          <a:prstGeom prst="rect">
            <a:avLst/>
          </a:prstGeom>
        </p:spPr>
      </p:pic>
      <p:pic>
        <p:nvPicPr>
          <p:cNvPr id="18" name="Picture 17">
            <a:extLst>
              <a:ext uri="{FF2B5EF4-FFF2-40B4-BE49-F238E27FC236}">
                <a16:creationId xmlns:a16="http://schemas.microsoft.com/office/drawing/2014/main" id="{52DA8BC8-8CD2-7B41-BC79-378B0D6AB5D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24922" y="2821940"/>
            <a:ext cx="682527" cy="682527"/>
          </a:xfrm>
          <a:prstGeom prst="rect">
            <a:avLst/>
          </a:prstGeom>
        </p:spPr>
      </p:pic>
      <p:sp>
        <p:nvSpPr>
          <p:cNvPr id="10" name="Text Placeholder 2">
            <a:extLst>
              <a:ext uri="{FF2B5EF4-FFF2-40B4-BE49-F238E27FC236}">
                <a16:creationId xmlns:a16="http://schemas.microsoft.com/office/drawing/2014/main" id="{AB1F1226-8079-074A-83D5-EBEE05FEB340}"/>
              </a:ext>
            </a:extLst>
          </p:cNvPr>
          <p:cNvSpPr>
            <a:spLocks noGrp="1"/>
          </p:cNvSpPr>
          <p:nvPr>
            <p:ph idx="11" hasCustomPrompt="1"/>
          </p:nvPr>
        </p:nvSpPr>
        <p:spPr>
          <a:xfrm>
            <a:off x="6220670" y="2807649"/>
            <a:ext cx="4395304" cy="988875"/>
          </a:xfrm>
          <a:prstGeom prst="rect">
            <a:avLst/>
          </a:prstGeom>
        </p:spPr>
        <p:txBody>
          <a:bodyPr vert="horz" lIns="91440" tIns="45720" rIns="91440" bIns="45720" rtlCol="0">
            <a:normAutofit/>
          </a:bodyPr>
          <a:lstStyle>
            <a:lvl2pPr>
              <a:defRPr/>
            </a:lvl2pPr>
          </a:lstStyle>
          <a:p>
            <a:pPr lvl="0"/>
            <a:r>
              <a:rPr lang="en-US" dirty="0"/>
              <a:t>Passports</a:t>
            </a:r>
          </a:p>
          <a:p>
            <a:pPr lvl="1"/>
            <a:r>
              <a:rPr lang="en-US" dirty="0"/>
              <a:t>The application process takes 4-6 weeks, so plan </a:t>
            </a:r>
            <a:r>
              <a:rPr lang="en-US" dirty="0" err="1"/>
              <a:t>accordingly.Third</a:t>
            </a:r>
            <a:r>
              <a:rPr lang="en-US" dirty="0"/>
              <a:t> level</a:t>
            </a:r>
          </a:p>
        </p:txBody>
      </p:sp>
      <p:sp>
        <p:nvSpPr>
          <p:cNvPr id="11" name="Text Placeholder 2">
            <a:extLst>
              <a:ext uri="{FF2B5EF4-FFF2-40B4-BE49-F238E27FC236}">
                <a16:creationId xmlns:a16="http://schemas.microsoft.com/office/drawing/2014/main" id="{09CAC3FA-4A1D-2D4F-A106-BED88E53A4E8}"/>
              </a:ext>
            </a:extLst>
          </p:cNvPr>
          <p:cNvSpPr>
            <a:spLocks noGrp="1"/>
          </p:cNvSpPr>
          <p:nvPr>
            <p:ph idx="12" hasCustomPrompt="1"/>
          </p:nvPr>
        </p:nvSpPr>
        <p:spPr>
          <a:xfrm>
            <a:off x="6220671" y="4158591"/>
            <a:ext cx="4395304" cy="988875"/>
          </a:xfrm>
          <a:prstGeom prst="rect">
            <a:avLst/>
          </a:prstGeom>
        </p:spPr>
        <p:txBody>
          <a:bodyPr vert="horz" lIns="91440" tIns="45720" rIns="91440" bIns="45720" rtlCol="0">
            <a:normAutofit/>
          </a:bodyPr>
          <a:lstStyle>
            <a:lvl2pPr>
              <a:defRPr/>
            </a:lvl2pPr>
          </a:lstStyle>
          <a:p>
            <a:pPr lvl="0"/>
            <a:r>
              <a:rPr lang="en-US" dirty="0"/>
              <a:t>Visas</a:t>
            </a:r>
          </a:p>
          <a:p>
            <a:pPr lvl="1"/>
            <a:r>
              <a:rPr lang="en-US" dirty="0"/>
              <a:t>Since requirements vary for each nationality, we recommend all travelers verify the individual requirements for their nationality with the local consulate for all the countries to be visited, or </a:t>
            </a:r>
            <a:r>
              <a:rPr lang="en-US" dirty="0" err="1"/>
              <a:t>VisaCentral</a:t>
            </a:r>
            <a:r>
              <a:rPr lang="en-US" dirty="0"/>
              <a:t>, </a:t>
            </a:r>
            <a:r>
              <a:rPr lang="en-US" dirty="0" err="1"/>
              <a:t>Explorica’s</a:t>
            </a:r>
            <a:r>
              <a:rPr lang="en-US" dirty="0"/>
              <a:t> partner for travel visas.</a:t>
            </a:r>
          </a:p>
        </p:txBody>
      </p:sp>
      <p:sp>
        <p:nvSpPr>
          <p:cNvPr id="12" name="Title 1">
            <a:extLst>
              <a:ext uri="{FF2B5EF4-FFF2-40B4-BE49-F238E27FC236}">
                <a16:creationId xmlns:a16="http://schemas.microsoft.com/office/drawing/2014/main" id="{6C7A894C-C481-D24D-922B-6BD6EBEBD672}"/>
              </a:ext>
            </a:extLst>
          </p:cNvPr>
          <p:cNvSpPr>
            <a:spLocks noGrp="1"/>
          </p:cNvSpPr>
          <p:nvPr>
            <p:ph type="title" hasCustomPrompt="1"/>
          </p:nvPr>
        </p:nvSpPr>
        <p:spPr>
          <a:xfrm>
            <a:off x="5184030" y="365125"/>
            <a:ext cx="5816600" cy="1325563"/>
          </a:xfrm>
        </p:spPr>
        <p:txBody>
          <a:bodyPr/>
          <a:lstStyle>
            <a:lvl1pPr>
              <a:defRPr/>
            </a:lvl1pPr>
          </a:lstStyle>
          <a:p>
            <a:r>
              <a:rPr lang="en-US" dirty="0"/>
              <a:t>Passports &amp; visas</a:t>
            </a:r>
          </a:p>
        </p:txBody>
      </p:sp>
      <p:pic>
        <p:nvPicPr>
          <p:cNvPr id="4" name="Picture 3">
            <a:extLst>
              <a:ext uri="{FF2B5EF4-FFF2-40B4-BE49-F238E27FC236}">
                <a16:creationId xmlns:a16="http://schemas.microsoft.com/office/drawing/2014/main" id="{A15F190E-FF8C-0C45-8B00-AF26E448B7A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 y="-917138"/>
            <a:ext cx="4809067" cy="7775138"/>
          </a:xfrm>
          <a:prstGeom prst="rect">
            <a:avLst/>
          </a:prstGeom>
        </p:spPr>
      </p:pic>
      <p:sp>
        <p:nvSpPr>
          <p:cNvPr id="16" name="TextBox 15">
            <a:extLst>
              <a:ext uri="{FF2B5EF4-FFF2-40B4-BE49-F238E27FC236}">
                <a16:creationId xmlns:a16="http://schemas.microsoft.com/office/drawing/2014/main" id="{D574ACC8-6D4E-0A47-836D-C3ED3D697533}"/>
              </a:ext>
            </a:extLst>
          </p:cNvPr>
          <p:cNvSpPr txBox="1"/>
          <p:nvPr userDrawn="1"/>
        </p:nvSpPr>
        <p:spPr>
          <a:xfrm>
            <a:off x="5186546" y="1393501"/>
            <a:ext cx="6463553" cy="923330"/>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All travelers are responsible for securing the necessary documentation for travel. These pieces of documentation</a:t>
            </a:r>
            <a:b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br>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may include a passport and visa.</a:t>
            </a:r>
          </a:p>
        </p:txBody>
      </p:sp>
      <p:sp>
        <p:nvSpPr>
          <p:cNvPr id="19" name="TextBox 18">
            <a:extLst>
              <a:ext uri="{FF2B5EF4-FFF2-40B4-BE49-F238E27FC236}">
                <a16:creationId xmlns:a16="http://schemas.microsoft.com/office/drawing/2014/main" id="{C09BB376-DAC0-C84E-AB59-243EE1711E07}"/>
              </a:ext>
            </a:extLst>
          </p:cNvPr>
          <p:cNvSpPr txBox="1"/>
          <p:nvPr userDrawn="1"/>
        </p:nvSpPr>
        <p:spPr>
          <a:xfrm>
            <a:off x="5184030" y="6369764"/>
            <a:ext cx="6944360" cy="246221"/>
          </a:xfrm>
          <a:prstGeom prst="rect">
            <a:avLst/>
          </a:prstGeom>
          <a:noFill/>
        </p:spPr>
        <p:txBody>
          <a:bodyPr wrap="square" rtlCol="0">
            <a:spAutoFit/>
          </a:bodyPr>
          <a:lstStyle/>
          <a:p>
            <a:r>
              <a:rPr lang="en-US" sz="1000" b="0" i="1" u="none" strike="noStrike" kern="1200" dirty="0">
                <a:solidFill>
                  <a:srgbClr val="364B8C"/>
                </a:solidFill>
                <a:effectLst/>
                <a:latin typeface="Arial" panose="020B0604020202020204" pitchFamily="34" charset="0"/>
                <a:ea typeface="+mn-ea"/>
                <a:cs typeface="Arial" panose="020B0604020202020204" pitchFamily="34" charset="0"/>
              </a:rPr>
              <a:t>Important note: Passports must be valid for at least six months after our scheduled return date.</a:t>
            </a:r>
            <a:endParaRPr lang="en-US" sz="1000" dirty="0">
              <a:solidFill>
                <a:srgbClr val="364B8C"/>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65EE488-B727-F24A-9F0E-B39CCDC9337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08090" y="220345"/>
            <a:ext cx="2033415" cy="386517"/>
          </a:xfrm>
          <a:prstGeom prst="rect">
            <a:avLst/>
          </a:prstGeom>
        </p:spPr>
      </p:pic>
    </p:spTree>
    <p:extLst>
      <p:ext uri="{BB962C8B-B14F-4D97-AF65-F5344CB8AC3E}">
        <p14:creationId xmlns:p14="http://schemas.microsoft.com/office/powerpoint/2010/main" val="1145040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A7DBE5-9DA1-014B-95D2-523C52F80E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399" y="4713123"/>
            <a:ext cx="764313" cy="764313"/>
          </a:xfrm>
          <a:prstGeom prst="rect">
            <a:avLst/>
          </a:prstGeom>
        </p:spPr>
      </p:pic>
      <p:pic>
        <p:nvPicPr>
          <p:cNvPr id="3" name="Picture 2">
            <a:extLst>
              <a:ext uri="{FF2B5EF4-FFF2-40B4-BE49-F238E27FC236}">
                <a16:creationId xmlns:a16="http://schemas.microsoft.com/office/drawing/2014/main" id="{131A89D8-19ED-B148-A49C-933F77CA91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12094" y="3360061"/>
            <a:ext cx="698921" cy="698921"/>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5816600" cy="1325563"/>
          </a:xfrm>
        </p:spPr>
        <p:txBody>
          <a:bodyPr/>
          <a:lstStyle>
            <a:lvl1pPr>
              <a:defRPr/>
            </a:lvl1pPr>
          </a:lstStyle>
          <a:p>
            <a:r>
              <a:rPr lang="en-US" dirty="0"/>
              <a:t>Accreditation</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279399" y="1907618"/>
            <a:ext cx="5431945" cy="988875"/>
          </a:xfrm>
          <a:prstGeom prst="rect">
            <a:avLst/>
          </a:prstGeom>
        </p:spPr>
        <p:txBody>
          <a:bodyPr vert="horz" lIns="91440" tIns="45720" rIns="91440" bIns="45720" rtlCol="0">
            <a:normAutofit/>
          </a:bodyPr>
          <a:lstStyle/>
          <a:p>
            <a:pPr lvl="1"/>
            <a:r>
              <a:rPr lang="en-US" dirty="0"/>
              <a:t>Students cam complete assignments before, during, and/or after the tour</a:t>
            </a:r>
          </a:p>
          <a:p>
            <a:pPr lvl="1"/>
            <a:r>
              <a:rPr lang="en-US" dirty="0"/>
              <a:t>This option provides the opportunity to earn high school and/or college credits for their travel experience</a:t>
            </a:r>
          </a:p>
          <a:p>
            <a:pPr lvl="2"/>
            <a:r>
              <a:rPr lang="en-US" dirty="0"/>
              <a:t>Third level</a:t>
            </a:r>
          </a:p>
        </p:txBody>
      </p:sp>
      <p:sp>
        <p:nvSpPr>
          <p:cNvPr id="18" name="Text Placeholder 2">
            <a:extLst>
              <a:ext uri="{FF2B5EF4-FFF2-40B4-BE49-F238E27FC236}">
                <a16:creationId xmlns:a16="http://schemas.microsoft.com/office/drawing/2014/main" id="{2D6FACC3-79B2-1246-8F9C-E41BF8BE72E7}"/>
              </a:ext>
            </a:extLst>
          </p:cNvPr>
          <p:cNvSpPr>
            <a:spLocks noGrp="1"/>
          </p:cNvSpPr>
          <p:nvPr>
            <p:ph idx="12" hasCustomPrompt="1"/>
          </p:nvPr>
        </p:nvSpPr>
        <p:spPr>
          <a:xfrm>
            <a:off x="1237017" y="3327366"/>
            <a:ext cx="4395304" cy="1385757"/>
          </a:xfrm>
          <a:prstGeom prst="rect">
            <a:avLst/>
          </a:prstGeom>
        </p:spPr>
        <p:txBody>
          <a:bodyPr vert="horz" lIns="91440" tIns="45720" rIns="91440" bIns="45720" rtlCol="0">
            <a:normAutofit/>
          </a:bodyPr>
          <a:lstStyle/>
          <a:p>
            <a:pPr lvl="0"/>
            <a:r>
              <a:rPr lang="en-US" dirty="0"/>
              <a:t>High school credit</a:t>
            </a:r>
          </a:p>
          <a:p>
            <a:pPr lvl="1"/>
            <a:r>
              <a:rPr lang="en-US" dirty="0"/>
              <a:t>Second level</a:t>
            </a:r>
          </a:p>
          <a:p>
            <a:pPr lvl="2"/>
            <a:r>
              <a:rPr lang="en-US" dirty="0"/>
              <a:t>Third level</a:t>
            </a:r>
          </a:p>
        </p:txBody>
      </p:sp>
      <p:sp>
        <p:nvSpPr>
          <p:cNvPr id="8" name="TextBox 7">
            <a:extLst>
              <a:ext uri="{FF2B5EF4-FFF2-40B4-BE49-F238E27FC236}">
                <a16:creationId xmlns:a16="http://schemas.microsoft.com/office/drawing/2014/main" id="{67B6F3A2-5669-F74A-B7D4-F5405763CA20}"/>
              </a:ext>
            </a:extLst>
          </p:cNvPr>
          <p:cNvSpPr txBox="1"/>
          <p:nvPr userDrawn="1"/>
        </p:nvSpPr>
        <p:spPr>
          <a:xfrm>
            <a:off x="279400" y="1380564"/>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How this differs from a family trip</a:t>
            </a:r>
            <a:endParaRPr lang="en-US" dirty="0">
              <a:solidFill>
                <a:srgbClr val="364B8C"/>
              </a:solidFill>
              <a:latin typeface="Arial" panose="020B0604020202020204" pitchFamily="34" charset="0"/>
              <a:cs typeface="Arial" panose="020B0604020202020204" pitchFamily="34" charset="0"/>
            </a:endParaRPr>
          </a:p>
        </p:txBody>
      </p:sp>
      <p:sp>
        <p:nvSpPr>
          <p:cNvPr id="10" name="Text Placeholder 2">
            <a:extLst>
              <a:ext uri="{FF2B5EF4-FFF2-40B4-BE49-F238E27FC236}">
                <a16:creationId xmlns:a16="http://schemas.microsoft.com/office/drawing/2014/main" id="{8FC68783-83DA-1F46-81C7-2A044CB2DB1F}"/>
              </a:ext>
            </a:extLst>
          </p:cNvPr>
          <p:cNvSpPr>
            <a:spLocks noGrp="1"/>
          </p:cNvSpPr>
          <p:nvPr>
            <p:ph idx="13" hasCustomPrompt="1"/>
          </p:nvPr>
        </p:nvSpPr>
        <p:spPr>
          <a:xfrm>
            <a:off x="1237017" y="4713123"/>
            <a:ext cx="4395304" cy="1644646"/>
          </a:xfrm>
          <a:prstGeom prst="rect">
            <a:avLst/>
          </a:prstGeom>
        </p:spPr>
        <p:txBody>
          <a:bodyPr vert="horz" lIns="91440" tIns="45720" rIns="91440" bIns="45720" rtlCol="0">
            <a:normAutofit/>
          </a:bodyPr>
          <a:lstStyle/>
          <a:p>
            <a:pPr lvl="0"/>
            <a:r>
              <a:rPr lang="en-US" dirty="0"/>
              <a:t>College prep credit credit</a:t>
            </a:r>
          </a:p>
          <a:p>
            <a:pPr lvl="1"/>
            <a:r>
              <a:rPr lang="en-US" dirty="0"/>
              <a:t>Second level</a:t>
            </a:r>
          </a:p>
          <a:p>
            <a:pPr lvl="2"/>
            <a:r>
              <a:rPr lang="en-US" dirty="0"/>
              <a:t>Third level</a:t>
            </a:r>
          </a:p>
        </p:txBody>
      </p:sp>
      <p:pic>
        <p:nvPicPr>
          <p:cNvPr id="15" name="Picture 14">
            <a:extLst>
              <a:ext uri="{FF2B5EF4-FFF2-40B4-BE49-F238E27FC236}">
                <a16:creationId xmlns:a16="http://schemas.microsoft.com/office/drawing/2014/main" id="{6694CEB8-F603-B841-8171-153C7456F71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00" y="3585"/>
            <a:ext cx="6832600" cy="6857999"/>
          </a:xfrm>
          <a:prstGeom prst="rect">
            <a:avLst/>
          </a:prstGeom>
          <a:noFill/>
        </p:spPr>
      </p:pic>
    </p:spTree>
    <p:extLst>
      <p:ext uri="{BB962C8B-B14F-4D97-AF65-F5344CB8AC3E}">
        <p14:creationId xmlns:p14="http://schemas.microsoft.com/office/powerpoint/2010/main" val="3183642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0993B0-0883-D44C-B59D-0D2D49EC596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411" y="-124679"/>
            <a:ext cx="12179300" cy="3898900"/>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5816600" cy="1325563"/>
          </a:xfrm>
        </p:spPr>
        <p:txBody>
          <a:bodyPr/>
          <a:lstStyle>
            <a:lvl1pPr>
              <a:defRPr>
                <a:solidFill>
                  <a:schemeClr val="bg1"/>
                </a:solidFill>
              </a:defRPr>
            </a:lvl1pPr>
          </a:lstStyle>
          <a:p>
            <a:r>
              <a:rPr lang="en-US" dirty="0"/>
              <a:t>Easy ways to pay</a:t>
            </a:r>
          </a:p>
        </p:txBody>
      </p:sp>
      <p:sp>
        <p:nvSpPr>
          <p:cNvPr id="8" name="TextBox 7">
            <a:extLst>
              <a:ext uri="{FF2B5EF4-FFF2-40B4-BE49-F238E27FC236}">
                <a16:creationId xmlns:a16="http://schemas.microsoft.com/office/drawing/2014/main" id="{9E82E866-DD0D-8642-A5A1-DEBE0A93A317}"/>
              </a:ext>
            </a:extLst>
          </p:cNvPr>
          <p:cNvSpPr txBox="1"/>
          <p:nvPr userDrawn="1"/>
        </p:nvSpPr>
        <p:spPr>
          <a:xfrm>
            <a:off x="279400" y="1380564"/>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Making it possible for every student to travel</a:t>
            </a:r>
            <a:endParaRPr lang="en-US" dirty="0">
              <a:solidFill>
                <a:srgbClr val="364B8C"/>
              </a:solidFill>
              <a:latin typeface="Arial" panose="020B0604020202020204" pitchFamily="34" charset="0"/>
              <a:cs typeface="Arial" panose="020B0604020202020204" pitchFamily="34" charset="0"/>
            </a:endParaRPr>
          </a:p>
        </p:txBody>
      </p:sp>
      <p:sp>
        <p:nvSpPr>
          <p:cNvPr id="17" name="Text Placeholder 2">
            <a:extLst>
              <a:ext uri="{FF2B5EF4-FFF2-40B4-BE49-F238E27FC236}">
                <a16:creationId xmlns:a16="http://schemas.microsoft.com/office/drawing/2014/main" id="{472C111A-DB6B-3540-AB33-B7544BB434F4}"/>
              </a:ext>
            </a:extLst>
          </p:cNvPr>
          <p:cNvSpPr>
            <a:spLocks noGrp="1"/>
          </p:cNvSpPr>
          <p:nvPr>
            <p:ph idx="15" hasCustomPrompt="1"/>
          </p:nvPr>
        </p:nvSpPr>
        <p:spPr>
          <a:xfrm>
            <a:off x="-22206" y="4570158"/>
            <a:ext cx="4395304" cy="1906505"/>
          </a:xfrm>
          <a:prstGeom prst="rect">
            <a:avLst/>
          </a:prstGeom>
        </p:spPr>
        <p:txBody>
          <a:bodyPr vert="horz" lIns="91440" tIns="45720" rIns="91440" bIns="45720" rtlCol="0">
            <a:normAutofit/>
          </a:bodyPr>
          <a:lstStyle>
            <a:lvl1pPr algn="ctr">
              <a:defRPr>
                <a:solidFill>
                  <a:srgbClr val="F79520"/>
                </a:solidFill>
              </a:defRPr>
            </a:lvl1pPr>
            <a:lvl2pPr marL="11113" indent="0" algn="ctr">
              <a:buFontTx/>
              <a:buNone/>
              <a:tabLst/>
              <a:defRPr/>
            </a:lvl2pPr>
          </a:lstStyle>
          <a:p>
            <a:pPr lvl="0"/>
            <a:r>
              <a:rPr lang="en-US" dirty="0"/>
              <a:t>Pay in full at enrollment</a:t>
            </a:r>
          </a:p>
          <a:p>
            <a:pPr lvl="1"/>
            <a:r>
              <a:rPr lang="en-US" dirty="0"/>
              <a:t>Second level</a:t>
            </a:r>
          </a:p>
        </p:txBody>
      </p:sp>
      <p:sp>
        <p:nvSpPr>
          <p:cNvPr id="18" name="Text Placeholder 2">
            <a:extLst>
              <a:ext uri="{FF2B5EF4-FFF2-40B4-BE49-F238E27FC236}">
                <a16:creationId xmlns:a16="http://schemas.microsoft.com/office/drawing/2014/main" id="{447CAE94-34F4-E54A-B462-78D4C9916D37}"/>
              </a:ext>
            </a:extLst>
          </p:cNvPr>
          <p:cNvSpPr>
            <a:spLocks noGrp="1"/>
          </p:cNvSpPr>
          <p:nvPr>
            <p:ph idx="16" hasCustomPrompt="1"/>
          </p:nvPr>
        </p:nvSpPr>
        <p:spPr>
          <a:xfrm>
            <a:off x="3893409" y="4570158"/>
            <a:ext cx="4395304" cy="1922717"/>
          </a:xfrm>
          <a:prstGeom prst="rect">
            <a:avLst/>
          </a:prstGeom>
        </p:spPr>
        <p:txBody>
          <a:bodyPr vert="horz" lIns="91440" tIns="45720" rIns="91440" bIns="45720" rtlCol="0">
            <a:normAutofit/>
          </a:bodyPr>
          <a:lstStyle>
            <a:lvl1pPr algn="ctr">
              <a:defRPr>
                <a:solidFill>
                  <a:srgbClr val="F79520"/>
                </a:solidFill>
              </a:defRPr>
            </a:lvl1pPr>
            <a:lvl2pPr marL="11113" indent="0" algn="ctr">
              <a:buFontTx/>
              <a:buNone/>
              <a:tabLst/>
              <a:defRPr/>
            </a:lvl2pPr>
          </a:lstStyle>
          <a:p>
            <a:pPr lvl="0"/>
            <a:r>
              <a:rPr lang="en-US" dirty="0"/>
              <a:t>Pay in full at enrollment</a:t>
            </a:r>
          </a:p>
          <a:p>
            <a:pPr lvl="1"/>
            <a:r>
              <a:rPr lang="en-US" dirty="0"/>
              <a:t>Second level</a:t>
            </a:r>
          </a:p>
        </p:txBody>
      </p:sp>
      <p:sp>
        <p:nvSpPr>
          <p:cNvPr id="19" name="Text Placeholder 2">
            <a:extLst>
              <a:ext uri="{FF2B5EF4-FFF2-40B4-BE49-F238E27FC236}">
                <a16:creationId xmlns:a16="http://schemas.microsoft.com/office/drawing/2014/main" id="{2847A9E6-F64A-BB45-AC51-BAF5D6EBC678}"/>
              </a:ext>
            </a:extLst>
          </p:cNvPr>
          <p:cNvSpPr>
            <a:spLocks noGrp="1"/>
          </p:cNvSpPr>
          <p:nvPr>
            <p:ph idx="17" hasCustomPrompt="1"/>
          </p:nvPr>
        </p:nvSpPr>
        <p:spPr>
          <a:xfrm>
            <a:off x="7707355" y="4570157"/>
            <a:ext cx="4395304" cy="1922717"/>
          </a:xfrm>
          <a:prstGeom prst="rect">
            <a:avLst/>
          </a:prstGeom>
        </p:spPr>
        <p:txBody>
          <a:bodyPr vert="horz" lIns="91440" tIns="45720" rIns="91440" bIns="45720" rtlCol="0">
            <a:normAutofit/>
          </a:bodyPr>
          <a:lstStyle>
            <a:lvl1pPr algn="ctr">
              <a:defRPr>
                <a:solidFill>
                  <a:srgbClr val="F79520"/>
                </a:solidFill>
              </a:defRPr>
            </a:lvl1pPr>
            <a:lvl2pPr marL="11113" indent="0" algn="ctr">
              <a:buFontTx/>
              <a:buNone/>
              <a:tabLst/>
              <a:defRPr/>
            </a:lvl2pPr>
          </a:lstStyle>
          <a:p>
            <a:pPr lvl="0"/>
            <a:r>
              <a:rPr lang="en-US" dirty="0"/>
              <a:t>Pay in full at enrollment</a:t>
            </a:r>
          </a:p>
          <a:p>
            <a:pPr lvl="1"/>
            <a:r>
              <a:rPr lang="en-US" dirty="0"/>
              <a:t>Second level</a:t>
            </a:r>
          </a:p>
        </p:txBody>
      </p:sp>
      <p:sp>
        <p:nvSpPr>
          <p:cNvPr id="20" name="TextBox 19">
            <a:extLst>
              <a:ext uri="{FF2B5EF4-FFF2-40B4-BE49-F238E27FC236}">
                <a16:creationId xmlns:a16="http://schemas.microsoft.com/office/drawing/2014/main" id="{08B7933F-3C24-0A40-8045-45018112BF6F}"/>
              </a:ext>
            </a:extLst>
          </p:cNvPr>
          <p:cNvSpPr txBox="1"/>
          <p:nvPr userDrawn="1"/>
        </p:nvSpPr>
        <p:spPr>
          <a:xfrm>
            <a:off x="2575261" y="6476663"/>
            <a:ext cx="9803802" cy="215444"/>
          </a:xfrm>
          <a:prstGeom prst="rect">
            <a:avLst/>
          </a:prstGeom>
          <a:noFill/>
        </p:spPr>
        <p:txBody>
          <a:bodyPr wrap="square" rtlCol="0">
            <a:spAutoFit/>
          </a:bodyPr>
          <a:lstStyle/>
          <a:p>
            <a:r>
              <a:rPr lang="en-US" sz="800" b="0" i="1" u="none" strike="noStrike" kern="1200" dirty="0">
                <a:solidFill>
                  <a:srgbClr val="364B8C"/>
                </a:solidFill>
                <a:effectLst/>
                <a:latin typeface="Arial" panose="020B0604020202020204" pitchFamily="34" charset="0"/>
                <a:ea typeface="+mn-ea"/>
                <a:cs typeface="Arial" panose="020B0604020202020204" pitchFamily="34" charset="0"/>
              </a:rPr>
              <a:t>Any plan can be paid with Visa, MasterCard (credit and debit), checks, electronic checking account payments, online banking and money orders. Payments can be made online, over the telephone, or by mail.</a:t>
            </a:r>
            <a:endParaRPr lang="en-US" sz="800" dirty="0">
              <a:solidFill>
                <a:srgbClr val="364B8C"/>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B7E4D6A-0A03-9944-9403-9E01432C12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64614" y="3128450"/>
            <a:ext cx="1196308" cy="1196308"/>
          </a:xfrm>
          <a:prstGeom prst="rect">
            <a:avLst/>
          </a:prstGeom>
        </p:spPr>
      </p:pic>
      <p:pic>
        <p:nvPicPr>
          <p:cNvPr id="7" name="Picture 6">
            <a:extLst>
              <a:ext uri="{FF2B5EF4-FFF2-40B4-BE49-F238E27FC236}">
                <a16:creationId xmlns:a16="http://schemas.microsoft.com/office/drawing/2014/main" id="{6037F9DE-D7A7-DD46-BDAC-217602A8615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487811" y="3128450"/>
            <a:ext cx="1206500" cy="1206500"/>
          </a:xfrm>
          <a:prstGeom prst="rect">
            <a:avLst/>
          </a:prstGeom>
        </p:spPr>
      </p:pic>
      <p:pic>
        <p:nvPicPr>
          <p:cNvPr id="10" name="Picture 9">
            <a:extLst>
              <a:ext uri="{FF2B5EF4-FFF2-40B4-BE49-F238E27FC236}">
                <a16:creationId xmlns:a16="http://schemas.microsoft.com/office/drawing/2014/main" id="{4620F6C1-E582-B647-BB51-CBFC6F3C8B6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301757" y="3137104"/>
            <a:ext cx="1206500" cy="1206500"/>
          </a:xfrm>
          <a:prstGeom prst="rect">
            <a:avLst/>
          </a:prstGeom>
        </p:spPr>
      </p:pic>
      <p:pic>
        <p:nvPicPr>
          <p:cNvPr id="13" name="Picture 12">
            <a:extLst>
              <a:ext uri="{FF2B5EF4-FFF2-40B4-BE49-F238E27FC236}">
                <a16:creationId xmlns:a16="http://schemas.microsoft.com/office/drawing/2014/main" id="{8C03487A-02E9-024D-83E2-D23AD6F71D2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88047" y="6277391"/>
            <a:ext cx="2033415" cy="386516"/>
          </a:xfrm>
          <a:prstGeom prst="rect">
            <a:avLst/>
          </a:prstGeom>
        </p:spPr>
      </p:pic>
    </p:spTree>
    <p:extLst>
      <p:ext uri="{BB962C8B-B14F-4D97-AF65-F5344CB8AC3E}">
        <p14:creationId xmlns:p14="http://schemas.microsoft.com/office/powerpoint/2010/main" val="3596846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EB3BD2-66D3-BE4F-BE38-05651B0023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0431" y="2225400"/>
            <a:ext cx="480727" cy="480727"/>
          </a:xfrm>
          <a:prstGeom prst="rect">
            <a:avLst/>
          </a:prstGeom>
        </p:spPr>
      </p:pic>
      <p:sp>
        <p:nvSpPr>
          <p:cNvPr id="26" name="Rectangle 25">
            <a:extLst>
              <a:ext uri="{FF2B5EF4-FFF2-40B4-BE49-F238E27FC236}">
                <a16:creationId xmlns:a16="http://schemas.microsoft.com/office/drawing/2014/main" id="{3F8FCA20-2D2B-F445-9469-9782DF8B1977}"/>
              </a:ext>
            </a:extLst>
          </p:cNvPr>
          <p:cNvSpPr/>
          <p:nvPr userDrawn="1"/>
        </p:nvSpPr>
        <p:spPr>
          <a:xfrm>
            <a:off x="5931194" y="-182880"/>
            <a:ext cx="6405294" cy="7040880"/>
          </a:xfrm>
          <a:prstGeom prst="rect">
            <a:avLst/>
          </a:prstGeom>
          <a:solidFill>
            <a:srgbClr val="0094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7842624" cy="1325563"/>
          </a:xfrm>
        </p:spPr>
        <p:txBody>
          <a:bodyPr/>
          <a:lstStyle>
            <a:lvl1pPr>
              <a:defRPr/>
            </a:lvl1pPr>
          </a:lstStyle>
          <a:p>
            <a:r>
              <a:rPr lang="en-US" dirty="0"/>
              <a:t>Your responsibilities</a:t>
            </a:r>
          </a:p>
        </p:txBody>
      </p:sp>
      <p:sp>
        <p:nvSpPr>
          <p:cNvPr id="4" name="TextBox 3">
            <a:extLst>
              <a:ext uri="{FF2B5EF4-FFF2-40B4-BE49-F238E27FC236}">
                <a16:creationId xmlns:a16="http://schemas.microsoft.com/office/drawing/2014/main" id="{9B9C7E20-D92E-7E47-B4CA-D54B117D423D}"/>
              </a:ext>
            </a:extLst>
          </p:cNvPr>
          <p:cNvSpPr txBox="1"/>
          <p:nvPr userDrawn="1"/>
        </p:nvSpPr>
        <p:spPr>
          <a:xfrm>
            <a:off x="328298" y="1376028"/>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Optional travel protection</a:t>
            </a:r>
            <a:endParaRPr lang="en-US" dirty="0">
              <a:solidFill>
                <a:srgbClr val="364B8C"/>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F8604686-2B74-4449-9450-508DB450CE3D}"/>
              </a:ext>
            </a:extLst>
          </p:cNvPr>
          <p:cNvSpPr>
            <a:spLocks noGrp="1"/>
          </p:cNvSpPr>
          <p:nvPr>
            <p:ph idx="11" hasCustomPrompt="1"/>
          </p:nvPr>
        </p:nvSpPr>
        <p:spPr>
          <a:xfrm>
            <a:off x="1313524" y="2272786"/>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Travel Protection Plan</a:t>
            </a:r>
          </a:p>
        </p:txBody>
      </p:sp>
      <p:sp>
        <p:nvSpPr>
          <p:cNvPr id="12" name="Text Placeholder 2">
            <a:extLst>
              <a:ext uri="{FF2B5EF4-FFF2-40B4-BE49-F238E27FC236}">
                <a16:creationId xmlns:a16="http://schemas.microsoft.com/office/drawing/2014/main" id="{3CC13EB7-80C1-4547-B04C-94883832429D}"/>
              </a:ext>
            </a:extLst>
          </p:cNvPr>
          <p:cNvSpPr>
            <a:spLocks noGrp="1"/>
          </p:cNvSpPr>
          <p:nvPr>
            <p:ph idx="16" hasCustomPrompt="1"/>
          </p:nvPr>
        </p:nvSpPr>
        <p:spPr>
          <a:xfrm>
            <a:off x="7055956" y="2272785"/>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Travel Protection Plan PLUS</a:t>
            </a:r>
          </a:p>
        </p:txBody>
      </p:sp>
      <p:pic>
        <p:nvPicPr>
          <p:cNvPr id="9" name="Picture 8">
            <a:extLst>
              <a:ext uri="{FF2B5EF4-FFF2-40B4-BE49-F238E27FC236}">
                <a16:creationId xmlns:a16="http://schemas.microsoft.com/office/drawing/2014/main" id="{D5CE0346-BF1C-5441-A963-29BA0E5AF0E6}"/>
              </a:ext>
            </a:extLst>
          </p:cNvPr>
          <p:cNvPicPr>
            <a:picLocks noChangeAspect="1"/>
          </p:cNvPicPr>
          <p:nvPr userDrawn="1"/>
        </p:nvPicPr>
        <p:blipFill>
          <a:blip r:embed="rId3"/>
          <a:stretch>
            <a:fillRect/>
          </a:stretch>
        </p:blipFill>
        <p:spPr>
          <a:xfrm rot="743178">
            <a:off x="7272020" y="-93167"/>
            <a:ext cx="5397046" cy="1542013"/>
          </a:xfrm>
          <a:prstGeom prst="rect">
            <a:avLst/>
          </a:prstGeom>
        </p:spPr>
      </p:pic>
      <p:sp>
        <p:nvSpPr>
          <p:cNvPr id="30" name="Text Placeholder 2">
            <a:extLst>
              <a:ext uri="{FF2B5EF4-FFF2-40B4-BE49-F238E27FC236}">
                <a16:creationId xmlns:a16="http://schemas.microsoft.com/office/drawing/2014/main" id="{FDEEBB23-3133-5643-BD32-1F06F31C9425}"/>
              </a:ext>
            </a:extLst>
          </p:cNvPr>
          <p:cNvSpPr>
            <a:spLocks noGrp="1"/>
          </p:cNvSpPr>
          <p:nvPr>
            <p:ph idx="17" hasCustomPrompt="1"/>
          </p:nvPr>
        </p:nvSpPr>
        <p:spPr>
          <a:xfrm>
            <a:off x="1313524" y="3165009"/>
            <a:ext cx="4395304" cy="2842252"/>
          </a:xfrm>
          <a:prstGeom prst="rect">
            <a:avLst/>
          </a:prstGeom>
        </p:spPr>
        <p:txBody>
          <a:bodyPr vert="horz" lIns="91440" tIns="45720" rIns="91440" bIns="45720" rtlCol="0">
            <a:normAutofit/>
          </a:bodyPr>
          <a:lstStyle>
            <a:lvl1pPr>
              <a:defRPr>
                <a:solidFill>
                  <a:schemeClr val="tx1">
                    <a:lumMod val="75000"/>
                    <a:lumOff val="25000"/>
                  </a:schemeClr>
                </a:solidFill>
              </a:defRPr>
            </a:lvl1pPr>
            <a:lvl2pPr>
              <a:defRPr/>
            </a:lvl2pPr>
          </a:lstStyle>
          <a:p>
            <a:pPr lvl="0"/>
            <a:r>
              <a:rPr lang="en-US" dirty="0"/>
              <a:t>This plan covers your child for:</a:t>
            </a:r>
          </a:p>
          <a:p>
            <a:pPr lvl="1"/>
            <a:r>
              <a:rPr lang="en-US" dirty="0"/>
              <a:t>A traveler’s injury, sickness, or death of a family member</a:t>
            </a:r>
          </a:p>
          <a:p>
            <a:pPr lvl="1"/>
            <a:r>
              <a:rPr lang="en-US" dirty="0"/>
              <a:t>Theft of passport of visas</a:t>
            </a:r>
          </a:p>
          <a:p>
            <a:pPr lvl="1"/>
            <a:r>
              <a:rPr lang="en-US" dirty="0"/>
              <a:t>Flight cancellations due to strike or bad weather</a:t>
            </a:r>
          </a:p>
          <a:p>
            <a:pPr lvl="1"/>
            <a:r>
              <a:rPr lang="en-US" dirty="0"/>
              <a:t>Loss of luggage and personal effects</a:t>
            </a:r>
          </a:p>
          <a:p>
            <a:pPr lvl="1"/>
            <a:r>
              <a:rPr lang="en-US" dirty="0"/>
              <a:t>Trip cancellation or trip interruption due to covered reasons such as covered sickness, illness, or injury</a:t>
            </a:r>
          </a:p>
          <a:p>
            <a:pPr lvl="1"/>
            <a:r>
              <a:rPr lang="en-US" dirty="0"/>
              <a:t>Trip cancellation or trip interruption due to terrorist acts, as defined</a:t>
            </a:r>
          </a:p>
        </p:txBody>
      </p:sp>
      <p:sp>
        <p:nvSpPr>
          <p:cNvPr id="34" name="Text Placeholder 2">
            <a:extLst>
              <a:ext uri="{FF2B5EF4-FFF2-40B4-BE49-F238E27FC236}">
                <a16:creationId xmlns:a16="http://schemas.microsoft.com/office/drawing/2014/main" id="{780E8831-CB15-6442-9BF3-8BB93AC1F04A}"/>
              </a:ext>
            </a:extLst>
          </p:cNvPr>
          <p:cNvSpPr>
            <a:spLocks noGrp="1"/>
          </p:cNvSpPr>
          <p:nvPr>
            <p:ph idx="18" hasCustomPrompt="1"/>
          </p:nvPr>
        </p:nvSpPr>
        <p:spPr>
          <a:xfrm>
            <a:off x="7042993" y="3165009"/>
            <a:ext cx="4395304" cy="2842252"/>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This plan covers your child for:</a:t>
            </a:r>
          </a:p>
          <a:p>
            <a:pPr lvl="1"/>
            <a:r>
              <a:rPr lang="en-US" dirty="0"/>
              <a:t>Everything in the standard plan</a:t>
            </a:r>
          </a:p>
          <a:p>
            <a:pPr lvl="1"/>
            <a:r>
              <a:rPr lang="en-US" dirty="0" err="1"/>
              <a:t>Explorica’s</a:t>
            </a:r>
            <a:r>
              <a:rPr lang="en-US" dirty="0"/>
              <a:t> exclusive: “Cancel for Any Reason” protection: </a:t>
            </a:r>
          </a:p>
          <a:p>
            <a:pPr lvl="2"/>
            <a:r>
              <a:rPr lang="en-US" dirty="0"/>
              <a:t>if you cancel your trip for any reason 30 days or more before the departure date, you will be reimbursed for 75% of your paid tour fees, less the deposit and insurance premium</a:t>
            </a:r>
          </a:p>
        </p:txBody>
      </p:sp>
      <p:sp>
        <p:nvSpPr>
          <p:cNvPr id="38" name="Text Placeholder 2">
            <a:extLst>
              <a:ext uri="{FF2B5EF4-FFF2-40B4-BE49-F238E27FC236}">
                <a16:creationId xmlns:a16="http://schemas.microsoft.com/office/drawing/2014/main" id="{7F630BC0-0B47-F944-8444-EA838ED975A2}"/>
              </a:ext>
            </a:extLst>
          </p:cNvPr>
          <p:cNvSpPr>
            <a:spLocks noGrp="1"/>
          </p:cNvSpPr>
          <p:nvPr>
            <p:ph idx="19" hasCustomPrompt="1"/>
          </p:nvPr>
        </p:nvSpPr>
        <p:spPr>
          <a:xfrm>
            <a:off x="7044381" y="2643173"/>
            <a:ext cx="4395304" cy="369333"/>
          </a:xfrm>
          <a:prstGeom prst="rect">
            <a:avLst/>
          </a:prstGeom>
        </p:spPr>
        <p:txBody>
          <a:bodyPr vert="horz" lIns="91440" tIns="45720" rIns="91440" bIns="45720" rtlCol="0">
            <a:normAutofit/>
          </a:bodyPr>
          <a:lstStyle>
            <a:lvl1pPr>
              <a:defRPr b="0" i="1">
                <a:solidFill>
                  <a:srgbClr val="364B8C"/>
                </a:solidFill>
              </a:defRPr>
            </a:lvl1pPr>
          </a:lstStyle>
          <a:p>
            <a:pPr lvl="0"/>
            <a:r>
              <a:rPr lang="en-US" dirty="0"/>
              <a:t>$18/day ($180)</a:t>
            </a:r>
          </a:p>
        </p:txBody>
      </p:sp>
      <p:pic>
        <p:nvPicPr>
          <p:cNvPr id="17" name="Picture 16">
            <a:extLst>
              <a:ext uri="{FF2B5EF4-FFF2-40B4-BE49-F238E27FC236}">
                <a16:creationId xmlns:a16="http://schemas.microsoft.com/office/drawing/2014/main" id="{EF438B6A-AE91-4449-840C-B25CEF8BC87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362666" y="2221075"/>
            <a:ext cx="493132" cy="493132"/>
          </a:xfrm>
          <a:prstGeom prst="rect">
            <a:avLst/>
          </a:prstGeom>
        </p:spPr>
      </p:pic>
      <p:sp>
        <p:nvSpPr>
          <p:cNvPr id="41" name="Text Placeholder 2">
            <a:extLst>
              <a:ext uri="{FF2B5EF4-FFF2-40B4-BE49-F238E27FC236}">
                <a16:creationId xmlns:a16="http://schemas.microsoft.com/office/drawing/2014/main" id="{39088B8A-F071-6544-9BC8-A5952F02B3B1}"/>
              </a:ext>
            </a:extLst>
          </p:cNvPr>
          <p:cNvSpPr>
            <a:spLocks noGrp="1"/>
          </p:cNvSpPr>
          <p:nvPr>
            <p:ph idx="20" hasCustomPrompt="1"/>
          </p:nvPr>
        </p:nvSpPr>
        <p:spPr>
          <a:xfrm>
            <a:off x="1303338" y="2643173"/>
            <a:ext cx="4395304" cy="369333"/>
          </a:xfrm>
          <a:prstGeom prst="rect">
            <a:avLst/>
          </a:prstGeom>
        </p:spPr>
        <p:txBody>
          <a:bodyPr vert="horz" lIns="91440" tIns="45720" rIns="91440" bIns="45720" rtlCol="0">
            <a:normAutofit/>
          </a:bodyPr>
          <a:lstStyle>
            <a:lvl1pPr>
              <a:defRPr b="0" i="1">
                <a:solidFill>
                  <a:srgbClr val="364B8C"/>
                </a:solidFill>
              </a:defRPr>
            </a:lvl1pPr>
          </a:lstStyle>
          <a:p>
            <a:pPr lvl="0"/>
            <a:r>
              <a:rPr lang="en-US" dirty="0"/>
              <a:t>$12/day ($120)</a:t>
            </a:r>
          </a:p>
        </p:txBody>
      </p:sp>
    </p:spTree>
    <p:extLst>
      <p:ext uri="{BB962C8B-B14F-4D97-AF65-F5344CB8AC3E}">
        <p14:creationId xmlns:p14="http://schemas.microsoft.com/office/powerpoint/2010/main" val="416455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Lst>
      </p:bldP>
      <p:bldP spid="34" grpId="0" build="p">
        <p:tmplLst>
          <p:tmpl lvl="1">
            <p:tnLst>
              <p:par>
                <p:cTn presetID="1"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childTnLst>
                </p:cTn>
              </p:par>
            </p:tnLst>
          </p:tmpl>
        </p:tmplLst>
      </p:bldP>
      <p:bldP spid="38" grpId="0" build="p">
        <p:tmplLst>
          <p:tmpl lvl="1">
            <p:tnLst>
              <p:par>
                <p:cTn presetID="1"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67A4DD-EB50-4F43-9E9A-CB95F9A269D9}"/>
              </a:ext>
            </a:extLst>
          </p:cNvPr>
          <p:cNvSpPr/>
          <p:nvPr userDrawn="1"/>
        </p:nvSpPr>
        <p:spPr>
          <a:xfrm>
            <a:off x="0" y="5595111"/>
            <a:ext cx="12192000" cy="127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5ABC6A51-DC5B-874E-AAA6-B6E162F1EECA}"/>
              </a:ext>
            </a:extLst>
          </p:cNvPr>
          <p:cNvSpPr>
            <a:spLocks noGrp="1"/>
          </p:cNvSpPr>
          <p:nvPr>
            <p:ph type="body" sz="quarter" idx="14" hasCustomPrompt="1"/>
          </p:nvPr>
        </p:nvSpPr>
        <p:spPr>
          <a:xfrm>
            <a:off x="0" y="5875959"/>
            <a:ext cx="12192000" cy="534366"/>
          </a:xfrm>
        </p:spPr>
        <p:txBody>
          <a:bodyPr>
            <a:normAutofit/>
          </a:bodyPr>
          <a:lstStyle>
            <a:lvl1pPr algn="ctr">
              <a:defRPr sz="2800">
                <a:solidFill>
                  <a:srgbClr val="F79520"/>
                </a:solidFill>
              </a:defRPr>
            </a:lvl1pPr>
          </a:lstStyle>
          <a:p>
            <a:pPr lvl="0"/>
            <a:r>
              <a:rPr lang="en-US" dirty="0"/>
              <a:t>Tour Name goes here</a:t>
            </a:r>
          </a:p>
        </p:txBody>
      </p:sp>
      <p:sp>
        <p:nvSpPr>
          <p:cNvPr id="13" name="Text Placeholder 12">
            <a:extLst>
              <a:ext uri="{FF2B5EF4-FFF2-40B4-BE49-F238E27FC236}">
                <a16:creationId xmlns:a16="http://schemas.microsoft.com/office/drawing/2014/main" id="{90018DD8-3F1B-104B-B907-5A7B380E7064}"/>
              </a:ext>
            </a:extLst>
          </p:cNvPr>
          <p:cNvSpPr>
            <a:spLocks noGrp="1"/>
          </p:cNvSpPr>
          <p:nvPr>
            <p:ph type="body" sz="quarter" idx="15" hasCustomPrompt="1"/>
          </p:nvPr>
        </p:nvSpPr>
        <p:spPr>
          <a:xfrm>
            <a:off x="0" y="6391275"/>
            <a:ext cx="12192000" cy="1274763"/>
          </a:xfrm>
        </p:spPr>
        <p:txBody>
          <a:bodyPr/>
          <a:lstStyle>
            <a:lvl1pPr algn="ctr">
              <a:defRPr>
                <a:solidFill>
                  <a:srgbClr val="0094D2"/>
                </a:solidFill>
              </a:defRPr>
            </a:lvl1pPr>
          </a:lstStyle>
          <a:p>
            <a:pPr lvl="0"/>
            <a:r>
              <a:rPr lang="en-US" dirty="0"/>
              <a:t>Insert tour dates here: Month DD – DD, YYYY</a:t>
            </a:r>
          </a:p>
        </p:txBody>
      </p:sp>
    </p:spTree>
    <p:extLst>
      <p:ext uri="{BB962C8B-B14F-4D97-AF65-F5344CB8AC3E}">
        <p14:creationId xmlns:p14="http://schemas.microsoft.com/office/powerpoint/2010/main" val="1589616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6C96-970A-4145-A138-BE733C11AF22}"/>
              </a:ext>
            </a:extLst>
          </p:cNvPr>
          <p:cNvSpPr>
            <a:spLocks noGrp="1"/>
          </p:cNvSpPr>
          <p:nvPr>
            <p:ph type="title" hasCustomPrompt="1"/>
          </p:nvPr>
        </p:nvSpPr>
        <p:spPr>
          <a:xfrm>
            <a:off x="428624" y="385550"/>
            <a:ext cx="10515600" cy="1325563"/>
          </a:xfrm>
        </p:spPr>
        <p:txBody>
          <a:bodyPr/>
          <a:lstStyle>
            <a:lvl1pPr>
              <a:defRPr>
                <a:solidFill>
                  <a:srgbClr val="364B8C"/>
                </a:solidFill>
              </a:defRPr>
            </a:lvl1pPr>
          </a:lstStyle>
          <a:p>
            <a:r>
              <a:rPr lang="en-US" dirty="0"/>
              <a:t>Give your child</a:t>
            </a:r>
          </a:p>
        </p:txBody>
      </p:sp>
      <p:sp>
        <p:nvSpPr>
          <p:cNvPr id="3" name="Content Placeholder 2">
            <a:extLst>
              <a:ext uri="{FF2B5EF4-FFF2-40B4-BE49-F238E27FC236}">
                <a16:creationId xmlns:a16="http://schemas.microsoft.com/office/drawing/2014/main" id="{8B44C236-46E3-A24A-ABE3-E5B4D685D145}"/>
              </a:ext>
            </a:extLst>
          </p:cNvPr>
          <p:cNvSpPr>
            <a:spLocks noGrp="1"/>
          </p:cNvSpPr>
          <p:nvPr>
            <p:ph sz="half" idx="1" hasCustomPrompt="1"/>
          </p:nvPr>
        </p:nvSpPr>
        <p:spPr>
          <a:xfrm>
            <a:off x="428624" y="2874503"/>
            <a:ext cx="5181600" cy="3596147"/>
          </a:xfrm>
        </p:spPr>
        <p:txBody>
          <a:bodyPr/>
          <a:lstStyle>
            <a:lvl1pPr>
              <a:lnSpc>
                <a:spcPct val="150000"/>
              </a:lnSpc>
              <a:defRPr/>
            </a:lvl1pPr>
            <a:lvl2pPr marL="9525" indent="0">
              <a:buFontTx/>
              <a:buNone/>
              <a:tabLst/>
              <a:defRPr/>
            </a:lvl2pPr>
            <a:lvl3pPr marL="9525" indent="0">
              <a:buFontTx/>
              <a:buNone/>
              <a:tabLst/>
              <a:defRPr/>
            </a:lvl3pPr>
            <a:lvl4pPr marL="9525" indent="0">
              <a:buFontTx/>
              <a:buNone/>
              <a:tabLst/>
              <a:defRPr/>
            </a:lvl4pPr>
            <a:lvl5pPr marL="9525" indent="0">
              <a:buFontTx/>
              <a:buNone/>
              <a:tabLst/>
              <a:defRPr/>
            </a:lvl5pPr>
          </a:lstStyle>
          <a:p>
            <a:pPr lvl="0"/>
            <a:r>
              <a:rPr lang="en-US" dirty="0"/>
              <a:t>Explore exciting destinations</a:t>
            </a:r>
          </a:p>
          <a:p>
            <a:pPr lvl="0"/>
            <a:r>
              <a:rPr lang="en-US" dirty="0"/>
              <a:t>Create lifelong memories and friends</a:t>
            </a:r>
          </a:p>
          <a:p>
            <a:pPr lvl="0"/>
            <a:r>
              <a:rPr lang="en-US" dirty="0"/>
              <a:t>Grow and mature as a person</a:t>
            </a:r>
          </a:p>
          <a:p>
            <a:pPr lvl="0"/>
            <a:r>
              <a:rPr lang="en-US" dirty="0"/>
              <a:t>Prepare for a successful future</a:t>
            </a:r>
          </a:p>
        </p:txBody>
      </p:sp>
      <p:sp>
        <p:nvSpPr>
          <p:cNvPr id="8" name="TextBox 7">
            <a:extLst>
              <a:ext uri="{FF2B5EF4-FFF2-40B4-BE49-F238E27FC236}">
                <a16:creationId xmlns:a16="http://schemas.microsoft.com/office/drawing/2014/main" id="{772CF8B9-B904-C942-A4E9-AA04275A10A8}"/>
              </a:ext>
            </a:extLst>
          </p:cNvPr>
          <p:cNvSpPr txBox="1"/>
          <p:nvPr userDrawn="1"/>
        </p:nvSpPr>
        <p:spPr>
          <a:xfrm>
            <a:off x="390524" y="2422906"/>
            <a:ext cx="6463553" cy="369332"/>
          </a:xfrm>
          <a:prstGeom prst="rect">
            <a:avLst/>
          </a:prstGeom>
          <a:noFill/>
        </p:spPr>
        <p:txBody>
          <a:bodyPr wrap="square" rtlCol="0">
            <a:spAutoFit/>
          </a:bodyPr>
          <a:lstStyle/>
          <a:p>
            <a:r>
              <a:rPr lang="en-US" sz="1800" b="0" i="1" u="none" strike="noStrike" kern="1200" dirty="0">
                <a:solidFill>
                  <a:srgbClr val="0094D2"/>
                </a:solidFill>
                <a:effectLst/>
                <a:latin typeface="Arial" panose="020B0604020202020204" pitchFamily="34" charset="0"/>
                <a:ea typeface="+mn-ea"/>
                <a:cs typeface="Arial" panose="020B0604020202020204" pitchFamily="34" charset="0"/>
              </a:rPr>
              <a:t>You’re in the position to encourage your child to:</a:t>
            </a:r>
            <a:endParaRPr lang="en-US" dirty="0">
              <a:solidFill>
                <a:srgbClr val="0094D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88578B1-55B5-B442-88C1-B983EDE4C3B8}"/>
              </a:ext>
            </a:extLst>
          </p:cNvPr>
          <p:cNvSpPr txBox="1"/>
          <p:nvPr userDrawn="1"/>
        </p:nvSpPr>
        <p:spPr>
          <a:xfrm>
            <a:off x="434261" y="1222264"/>
            <a:ext cx="6463553" cy="630942"/>
          </a:xfrm>
          <a:prstGeom prst="rect">
            <a:avLst/>
          </a:prstGeom>
          <a:noFill/>
        </p:spPr>
        <p:txBody>
          <a:bodyPr wrap="square" rtlCol="0">
            <a:spAutoFit/>
          </a:bodyPr>
          <a:lstStyle/>
          <a:p>
            <a:r>
              <a:rPr lang="en-US" sz="3500" b="0" i="1" u="none" strike="noStrike" kern="1200" dirty="0">
                <a:solidFill>
                  <a:srgbClr val="F79520"/>
                </a:solidFill>
                <a:effectLst/>
                <a:latin typeface="Arial" panose="020B0604020202020204" pitchFamily="34" charset="0"/>
                <a:ea typeface="+mn-ea"/>
                <a:cs typeface="Arial" panose="020B0604020202020204" pitchFamily="34" charset="0"/>
              </a:rPr>
              <a:t>the world</a:t>
            </a:r>
            <a:endParaRPr lang="en-US" sz="3500" dirty="0">
              <a:solidFill>
                <a:srgbClr val="F7952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3CB2884-DC57-8140-96C3-388372DFC1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8047" y="6277391"/>
            <a:ext cx="2033415" cy="386516"/>
          </a:xfrm>
          <a:prstGeom prst="rect">
            <a:avLst/>
          </a:prstGeom>
        </p:spPr>
      </p:pic>
    </p:spTree>
    <p:extLst>
      <p:ext uri="{BB962C8B-B14F-4D97-AF65-F5344CB8AC3E}">
        <p14:creationId xmlns:p14="http://schemas.microsoft.com/office/powerpoint/2010/main" val="2701381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61CDDC-DAF3-D843-AB54-3EFA66B7AB5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8488" y="3757565"/>
            <a:ext cx="685835" cy="685835"/>
          </a:xfrm>
          <a:prstGeom prst="rect">
            <a:avLst/>
          </a:prstGeom>
        </p:spPr>
      </p:pic>
      <p:pic>
        <p:nvPicPr>
          <p:cNvPr id="6" name="Picture 5">
            <a:extLst>
              <a:ext uri="{FF2B5EF4-FFF2-40B4-BE49-F238E27FC236}">
                <a16:creationId xmlns:a16="http://schemas.microsoft.com/office/drawing/2014/main" id="{7FD9DB73-AEBA-F047-8364-EBDE061D81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8489" y="2103201"/>
            <a:ext cx="685834" cy="685834"/>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7923306" cy="1325563"/>
          </a:xfrm>
        </p:spPr>
        <p:txBody>
          <a:bodyPr/>
          <a:lstStyle>
            <a:lvl1pPr>
              <a:defRPr/>
            </a:lvl1pPr>
          </a:lstStyle>
          <a:p>
            <a:r>
              <a:rPr lang="en-US" dirty="0"/>
              <a:t>Easy ways to pay</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1342561" y="2095430"/>
            <a:ext cx="4395304" cy="988875"/>
          </a:xfrm>
          <a:prstGeom prst="rect">
            <a:avLst/>
          </a:prstGeom>
        </p:spPr>
        <p:txBody>
          <a:bodyPr vert="horz" lIns="91440" tIns="45720" rIns="91440" bIns="45720" rtlCol="0">
            <a:normAutofit/>
          </a:bodyPr>
          <a:lstStyle/>
          <a:p>
            <a:pPr lvl="0"/>
            <a:r>
              <a:rPr lang="en-US" dirty="0"/>
              <a:t>Fundraising support</a:t>
            </a:r>
          </a:p>
          <a:p>
            <a:pPr lvl="1"/>
            <a:r>
              <a:rPr lang="en-US" dirty="0"/>
              <a:t>Personal fundraising page on </a:t>
            </a:r>
            <a:r>
              <a:rPr lang="en-US" dirty="0" err="1"/>
              <a:t>explorica.com</a:t>
            </a:r>
            <a:endParaRPr lang="en-US" dirty="0"/>
          </a:p>
          <a:p>
            <a:pPr lvl="1"/>
            <a:r>
              <a:rPr lang="en-US" dirty="0"/>
              <a:t>Easily request and accept credit card donations from friends and family</a:t>
            </a:r>
          </a:p>
          <a:p>
            <a:pPr lvl="2"/>
            <a:r>
              <a:rPr lang="en-US" dirty="0"/>
              <a:t>Third level</a:t>
            </a:r>
          </a:p>
        </p:txBody>
      </p:sp>
      <p:sp>
        <p:nvSpPr>
          <p:cNvPr id="18" name="Text Placeholder 2">
            <a:extLst>
              <a:ext uri="{FF2B5EF4-FFF2-40B4-BE49-F238E27FC236}">
                <a16:creationId xmlns:a16="http://schemas.microsoft.com/office/drawing/2014/main" id="{2D6FACC3-79B2-1246-8F9C-E41BF8BE72E7}"/>
              </a:ext>
            </a:extLst>
          </p:cNvPr>
          <p:cNvSpPr>
            <a:spLocks noGrp="1"/>
          </p:cNvSpPr>
          <p:nvPr>
            <p:ph idx="12" hasCustomPrompt="1"/>
          </p:nvPr>
        </p:nvSpPr>
        <p:spPr>
          <a:xfrm>
            <a:off x="1342561" y="3744778"/>
            <a:ext cx="4395304" cy="988875"/>
          </a:xfrm>
          <a:prstGeom prst="rect">
            <a:avLst/>
          </a:prstGeom>
        </p:spPr>
        <p:txBody>
          <a:bodyPr vert="horz" lIns="91440" tIns="45720" rIns="91440" bIns="45720" rtlCol="0">
            <a:normAutofit/>
          </a:bodyPr>
          <a:lstStyle>
            <a:lvl2pPr>
              <a:defRPr/>
            </a:lvl2pPr>
          </a:lstStyle>
          <a:p>
            <a:pPr lvl="0"/>
            <a:r>
              <a:rPr lang="en-US" dirty="0"/>
              <a:t>Financial assistance</a:t>
            </a:r>
          </a:p>
          <a:p>
            <a:pPr lvl="1"/>
            <a:r>
              <a:rPr lang="en-US" dirty="0"/>
              <a:t>Need-based support for qualifying families</a:t>
            </a:r>
          </a:p>
          <a:p>
            <a:pPr lvl="1"/>
            <a:r>
              <a:rPr lang="en-US" dirty="0"/>
              <a:t>Confidential application</a:t>
            </a:r>
          </a:p>
          <a:p>
            <a:pPr lvl="2"/>
            <a:r>
              <a:rPr lang="en-US" dirty="0"/>
              <a:t>Third level</a:t>
            </a:r>
          </a:p>
        </p:txBody>
      </p:sp>
      <p:sp>
        <p:nvSpPr>
          <p:cNvPr id="5" name="Rectangle 4">
            <a:extLst>
              <a:ext uri="{FF2B5EF4-FFF2-40B4-BE49-F238E27FC236}">
                <a16:creationId xmlns:a16="http://schemas.microsoft.com/office/drawing/2014/main" id="{AE79020D-78CC-2C4A-AE7E-5F1643599C8A}"/>
              </a:ext>
            </a:extLst>
          </p:cNvPr>
          <p:cNvSpPr/>
          <p:nvPr userDrawn="1"/>
        </p:nvSpPr>
        <p:spPr>
          <a:xfrm>
            <a:off x="7511434" y="-26896"/>
            <a:ext cx="2375860" cy="4032098"/>
          </a:xfrm>
          <a:prstGeom prst="rect">
            <a:avLst/>
          </a:prstGeom>
          <a:solidFill>
            <a:srgbClr val="364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E5846F9-D9E5-8E43-8B23-1C3C4D034DF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511434" y="3461506"/>
            <a:ext cx="2584721" cy="3872660"/>
          </a:xfrm>
          <a:prstGeom prst="rect">
            <a:avLst/>
          </a:prstGeom>
        </p:spPr>
      </p:pic>
      <p:pic>
        <p:nvPicPr>
          <p:cNvPr id="13" name="Picture 12">
            <a:extLst>
              <a:ext uri="{FF2B5EF4-FFF2-40B4-BE49-F238E27FC236}">
                <a16:creationId xmlns:a16="http://schemas.microsoft.com/office/drawing/2014/main" id="{C4843D60-4D61-B44C-83F6-7A969518B9F8}"/>
              </a:ext>
            </a:extLst>
          </p:cNvPr>
          <p:cNvPicPr>
            <a:picLocks noChangeAspect="1"/>
          </p:cNvPicPr>
          <p:nvPr userDrawn="1"/>
        </p:nvPicPr>
        <p:blipFill>
          <a:blip r:embed="rId5"/>
          <a:stretch>
            <a:fillRect/>
          </a:stretch>
        </p:blipFill>
        <p:spPr>
          <a:xfrm rot="3649717">
            <a:off x="6521984" y="1657544"/>
            <a:ext cx="5397046" cy="1542013"/>
          </a:xfrm>
          <a:prstGeom prst="rect">
            <a:avLst/>
          </a:prstGeom>
        </p:spPr>
      </p:pic>
      <p:pic>
        <p:nvPicPr>
          <p:cNvPr id="4" name="Picture 3">
            <a:extLst>
              <a:ext uri="{FF2B5EF4-FFF2-40B4-BE49-F238E27FC236}">
                <a16:creationId xmlns:a16="http://schemas.microsoft.com/office/drawing/2014/main" id="{E5BE9392-450A-AE46-B83C-2FFE5E08936F}"/>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9887294" y="-25022"/>
            <a:ext cx="2748563" cy="3850127"/>
          </a:xfrm>
          <a:prstGeom prst="rect">
            <a:avLst/>
          </a:prstGeom>
        </p:spPr>
      </p:pic>
      <p:sp>
        <p:nvSpPr>
          <p:cNvPr id="12" name="Rectangle 11">
            <a:extLst>
              <a:ext uri="{FF2B5EF4-FFF2-40B4-BE49-F238E27FC236}">
                <a16:creationId xmlns:a16="http://schemas.microsoft.com/office/drawing/2014/main" id="{6A3DE00A-B0E6-044D-908A-46C6085C3921}"/>
              </a:ext>
            </a:extLst>
          </p:cNvPr>
          <p:cNvSpPr/>
          <p:nvPr userDrawn="1"/>
        </p:nvSpPr>
        <p:spPr>
          <a:xfrm>
            <a:off x="9887294" y="3463230"/>
            <a:ext cx="2304706" cy="3394770"/>
          </a:xfrm>
          <a:prstGeom prst="rect">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98DF106-713D-BC44-95A6-7C086EFE3390}"/>
              </a:ext>
            </a:extLst>
          </p:cNvPr>
          <p:cNvPicPr>
            <a:picLocks noChangeAspect="1"/>
          </p:cNvPicPr>
          <p:nvPr userDrawn="1"/>
        </p:nvPicPr>
        <p:blipFill>
          <a:blip r:embed="rId5"/>
          <a:stretch>
            <a:fillRect/>
          </a:stretch>
        </p:blipFill>
        <p:spPr>
          <a:xfrm rot="14955296">
            <a:off x="8513906" y="4967316"/>
            <a:ext cx="5397046" cy="1542013"/>
          </a:xfrm>
          <a:prstGeom prst="rect">
            <a:avLst/>
          </a:prstGeom>
        </p:spPr>
      </p:pic>
      <p:sp>
        <p:nvSpPr>
          <p:cNvPr id="16" name="TextBox 15">
            <a:extLst>
              <a:ext uri="{FF2B5EF4-FFF2-40B4-BE49-F238E27FC236}">
                <a16:creationId xmlns:a16="http://schemas.microsoft.com/office/drawing/2014/main" id="{EDC37C26-6509-8244-B8BB-BAC3F23A5E2D}"/>
              </a:ext>
            </a:extLst>
          </p:cNvPr>
          <p:cNvSpPr txBox="1"/>
          <p:nvPr userDrawn="1"/>
        </p:nvSpPr>
        <p:spPr>
          <a:xfrm>
            <a:off x="279400" y="1380564"/>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Making it possible for every student to travel</a:t>
            </a:r>
            <a:endParaRPr lang="en-US" dirty="0">
              <a:solidFill>
                <a:srgbClr val="364B8C"/>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71EC94DF-9A82-9541-B9D5-7CC9B70ED9D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88047" y="6277391"/>
            <a:ext cx="2033415" cy="386516"/>
          </a:xfrm>
          <a:prstGeom prst="rect">
            <a:avLst/>
          </a:prstGeom>
        </p:spPr>
      </p:pic>
    </p:spTree>
    <p:extLst>
      <p:ext uri="{BB962C8B-B14F-4D97-AF65-F5344CB8AC3E}">
        <p14:creationId xmlns:p14="http://schemas.microsoft.com/office/powerpoint/2010/main" val="2461601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279400" y="1919889"/>
            <a:ext cx="4452088" cy="3041646"/>
          </a:xfrm>
          <a:prstGeom prst="rect">
            <a:avLst/>
          </a:prstGeom>
        </p:spPr>
        <p:txBody>
          <a:bodyPr vert="horz" lIns="91440" tIns="45720" rIns="91440" bIns="45720" rtlCol="0">
            <a:normAutofit/>
          </a:bodyPr>
          <a:lstStyle>
            <a:lvl1pPr>
              <a:lnSpc>
                <a:spcPct val="100000"/>
              </a:lnSpc>
              <a:defRPr lang="en-US" sz="1700" smtClean="0">
                <a:solidFill>
                  <a:srgbClr val="364B8C"/>
                </a:solidFill>
                <a:effectLst/>
              </a:defRPr>
            </a:lvl1pPr>
            <a:lvl3pPr marL="581025" indent="0">
              <a:lnSpc>
                <a:spcPct val="100000"/>
              </a:lnSpc>
              <a:buNone/>
              <a:defRPr b="1">
                <a:solidFill>
                  <a:schemeClr val="tx1">
                    <a:lumMod val="75000"/>
                    <a:lumOff val="25000"/>
                  </a:schemeClr>
                </a:solidFill>
              </a:defRPr>
            </a:lvl3pPr>
          </a:lstStyle>
          <a:p>
            <a:pPr lvl="0"/>
            <a:r>
              <a:rPr lang="en-US" dirty="0"/>
              <a:t>You can enroll your child through any of the following methods:</a:t>
            </a:r>
          </a:p>
          <a:p>
            <a:pPr lvl="1"/>
            <a:r>
              <a:rPr lang="en-US" dirty="0"/>
              <a:t>Online at </a:t>
            </a:r>
            <a:r>
              <a:rPr lang="en-US" dirty="0" err="1"/>
              <a:t>explorica.com</a:t>
            </a:r>
            <a:r>
              <a:rPr lang="en-US" dirty="0"/>
              <a:t>/</a:t>
            </a:r>
            <a:r>
              <a:rPr lang="en-US" dirty="0" err="1"/>
              <a:t>TourCenterID</a:t>
            </a:r>
            <a:endParaRPr lang="en-US" dirty="0"/>
          </a:p>
          <a:p>
            <a:pPr marL="458788" marR="0" lvl="1" indent="-214313"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lang="en-US" dirty="0"/>
              <a:t>By phone at 1-888-310-7121</a:t>
            </a:r>
          </a:p>
          <a:p>
            <a:pPr lvl="1"/>
            <a:r>
              <a:rPr lang="en-US" dirty="0"/>
              <a:t>By mail when you complete the paper application and send it to</a:t>
            </a:r>
          </a:p>
          <a:p>
            <a:pPr lvl="2"/>
            <a:r>
              <a:rPr lang="en-US" dirty="0" err="1"/>
              <a:t>Explorica</a:t>
            </a:r>
            <a:endParaRPr lang="en-US" dirty="0"/>
          </a:p>
          <a:p>
            <a:pPr lvl="2"/>
            <a:r>
              <a:rPr lang="en-US" dirty="0"/>
              <a:t>P.O. Box 9033</a:t>
            </a:r>
          </a:p>
          <a:p>
            <a:pPr lvl="2"/>
            <a:r>
              <a:rPr lang="en-US" dirty="0"/>
              <a:t>Charlottesville, VA 22906-9033</a:t>
            </a:r>
          </a:p>
        </p:txBody>
      </p:sp>
      <p:pic>
        <p:nvPicPr>
          <p:cNvPr id="24" name="Picture 23">
            <a:extLst>
              <a:ext uri="{FF2B5EF4-FFF2-40B4-BE49-F238E27FC236}">
                <a16:creationId xmlns:a16="http://schemas.microsoft.com/office/drawing/2014/main" id="{B5CE7611-CB27-3745-B577-07208423EF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05610" y="4590882"/>
            <a:ext cx="648341" cy="648341"/>
          </a:xfrm>
          <a:prstGeom prst="rect">
            <a:avLst/>
          </a:prstGeom>
        </p:spPr>
      </p:pic>
      <p:sp>
        <p:nvSpPr>
          <p:cNvPr id="7" name="Title 1">
            <a:extLst>
              <a:ext uri="{FF2B5EF4-FFF2-40B4-BE49-F238E27FC236}">
                <a16:creationId xmlns:a16="http://schemas.microsoft.com/office/drawing/2014/main" id="{02DEF5EE-BDE8-8946-9E10-1B4FB204A7D6}"/>
              </a:ext>
            </a:extLst>
          </p:cNvPr>
          <p:cNvSpPr>
            <a:spLocks noGrp="1"/>
          </p:cNvSpPr>
          <p:nvPr>
            <p:ph type="title" hasCustomPrompt="1"/>
          </p:nvPr>
        </p:nvSpPr>
        <p:spPr>
          <a:xfrm>
            <a:off x="279400" y="365125"/>
            <a:ext cx="5816600" cy="1325563"/>
          </a:xfrm>
        </p:spPr>
        <p:txBody>
          <a:bodyPr/>
          <a:lstStyle>
            <a:lvl1pPr>
              <a:defRPr/>
            </a:lvl1pPr>
          </a:lstStyle>
          <a:p>
            <a:r>
              <a:rPr lang="en-US" dirty="0"/>
              <a:t>How to enroll</a:t>
            </a:r>
          </a:p>
        </p:txBody>
      </p:sp>
      <p:pic>
        <p:nvPicPr>
          <p:cNvPr id="8" name="Picture 7">
            <a:extLst>
              <a:ext uri="{FF2B5EF4-FFF2-40B4-BE49-F238E27FC236}">
                <a16:creationId xmlns:a16="http://schemas.microsoft.com/office/drawing/2014/main" id="{7D43A550-2B2A-1944-BDDE-1C406ADB5C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17320" y="1550809"/>
            <a:ext cx="6075446" cy="3111191"/>
          </a:xfrm>
          <a:prstGeom prst="rect">
            <a:avLst/>
          </a:prstGeom>
          <a:ln w="6350">
            <a:solidFill>
              <a:srgbClr val="D9D1C8"/>
            </a:solidFill>
          </a:ln>
        </p:spPr>
      </p:pic>
      <p:sp>
        <p:nvSpPr>
          <p:cNvPr id="3" name="Rectangle 2">
            <a:extLst>
              <a:ext uri="{FF2B5EF4-FFF2-40B4-BE49-F238E27FC236}">
                <a16:creationId xmlns:a16="http://schemas.microsoft.com/office/drawing/2014/main" id="{743E8E9B-61E6-084F-8FBA-9100F4B005A3}"/>
              </a:ext>
            </a:extLst>
          </p:cNvPr>
          <p:cNvSpPr/>
          <p:nvPr userDrawn="1"/>
        </p:nvSpPr>
        <p:spPr>
          <a:xfrm>
            <a:off x="8265677" y="3266427"/>
            <a:ext cx="2877244" cy="1156718"/>
          </a:xfrm>
          <a:prstGeom prst="rect">
            <a:avLst/>
          </a:prstGeom>
          <a:noFill/>
          <a:ln w="25400">
            <a:solidFill>
              <a:srgbClr val="EA0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8899740-9329-5645-8A26-B8285D60106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525001" y="4831453"/>
            <a:ext cx="3712203" cy="1475047"/>
          </a:xfrm>
          <a:prstGeom prst="rect">
            <a:avLst/>
          </a:prstGeom>
          <a:ln w="6350">
            <a:solidFill>
              <a:srgbClr val="D9D1C8"/>
            </a:solidFill>
          </a:ln>
        </p:spPr>
      </p:pic>
      <p:sp>
        <p:nvSpPr>
          <p:cNvPr id="11" name="Rectangle 10">
            <a:extLst>
              <a:ext uri="{FF2B5EF4-FFF2-40B4-BE49-F238E27FC236}">
                <a16:creationId xmlns:a16="http://schemas.microsoft.com/office/drawing/2014/main" id="{0B271064-CBB6-D640-9B2F-160E34C4443D}"/>
              </a:ext>
            </a:extLst>
          </p:cNvPr>
          <p:cNvSpPr/>
          <p:nvPr userDrawn="1"/>
        </p:nvSpPr>
        <p:spPr>
          <a:xfrm>
            <a:off x="4514875" y="4805221"/>
            <a:ext cx="3750802" cy="1501279"/>
          </a:xfrm>
          <a:prstGeom prst="rect">
            <a:avLst/>
          </a:prstGeom>
          <a:noFill/>
          <a:ln w="44450">
            <a:solidFill>
              <a:srgbClr val="EA0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a:extLst>
              <a:ext uri="{FF2B5EF4-FFF2-40B4-BE49-F238E27FC236}">
                <a16:creationId xmlns:a16="http://schemas.microsoft.com/office/drawing/2014/main" id="{C5BD7FFD-1FB7-B542-B35C-405B403EE809}"/>
              </a:ext>
            </a:extLst>
          </p:cNvPr>
          <p:cNvSpPr/>
          <p:nvPr userDrawn="1"/>
        </p:nvSpPr>
        <p:spPr>
          <a:xfrm>
            <a:off x="3895219" y="2534225"/>
            <a:ext cx="1087489" cy="257218"/>
          </a:xfrm>
          <a:prstGeom prst="rightArrow">
            <a:avLst/>
          </a:prstGeom>
          <a:solidFill>
            <a:srgbClr val="EA0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D67D3FC-DCFC-824F-AD6D-30C01205D3C9}"/>
              </a:ext>
            </a:extLst>
          </p:cNvPr>
          <p:cNvCxnSpPr>
            <a:cxnSpLocks/>
          </p:cNvCxnSpPr>
          <p:nvPr userDrawn="1"/>
        </p:nvCxnSpPr>
        <p:spPr>
          <a:xfrm flipH="1">
            <a:off x="6395089" y="3266427"/>
            <a:ext cx="1864768" cy="1538794"/>
          </a:xfrm>
          <a:prstGeom prst="line">
            <a:avLst/>
          </a:prstGeom>
          <a:ln w="25400">
            <a:solidFill>
              <a:srgbClr val="EA0029"/>
            </a:solidFill>
          </a:ln>
        </p:spPr>
        <p:style>
          <a:lnRef idx="1">
            <a:schemeClr val="accent1"/>
          </a:lnRef>
          <a:fillRef idx="0">
            <a:schemeClr val="accent1"/>
          </a:fillRef>
          <a:effectRef idx="0">
            <a:schemeClr val="accent1"/>
          </a:effectRef>
          <a:fontRef idx="minor">
            <a:schemeClr val="tx1"/>
          </a:fontRef>
        </p:style>
      </p:cxnSp>
      <p:sp>
        <p:nvSpPr>
          <p:cNvPr id="33" name="Right Arrow 32">
            <a:extLst>
              <a:ext uri="{FF2B5EF4-FFF2-40B4-BE49-F238E27FC236}">
                <a16:creationId xmlns:a16="http://schemas.microsoft.com/office/drawing/2014/main" id="{37B7D9C4-A1D7-6F4C-BD22-546057DBCDEC}"/>
              </a:ext>
            </a:extLst>
          </p:cNvPr>
          <p:cNvSpPr/>
          <p:nvPr userDrawn="1"/>
        </p:nvSpPr>
        <p:spPr>
          <a:xfrm>
            <a:off x="4125434" y="5872848"/>
            <a:ext cx="602095" cy="257218"/>
          </a:xfrm>
          <a:prstGeom prst="rightArrow">
            <a:avLst/>
          </a:prstGeom>
          <a:solidFill>
            <a:srgbClr val="EA0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996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279400" y="1919889"/>
            <a:ext cx="4452088" cy="3041646"/>
          </a:xfrm>
          <a:prstGeom prst="rect">
            <a:avLst/>
          </a:prstGeom>
        </p:spPr>
        <p:txBody>
          <a:bodyPr vert="horz" lIns="91440" tIns="45720" rIns="91440" bIns="45720" rtlCol="0">
            <a:normAutofit/>
          </a:bodyPr>
          <a:lstStyle>
            <a:lvl1pPr>
              <a:lnSpc>
                <a:spcPct val="100000"/>
              </a:lnSpc>
              <a:defRPr lang="en-US" sz="1700" smtClean="0">
                <a:solidFill>
                  <a:srgbClr val="364B8C"/>
                </a:solidFill>
                <a:effectLst/>
              </a:defRPr>
            </a:lvl1pPr>
            <a:lvl3pPr marL="581025" indent="0">
              <a:lnSpc>
                <a:spcPct val="100000"/>
              </a:lnSpc>
              <a:buNone/>
              <a:defRPr b="1">
                <a:solidFill>
                  <a:schemeClr val="tx1">
                    <a:lumMod val="75000"/>
                    <a:lumOff val="25000"/>
                  </a:schemeClr>
                </a:solidFill>
              </a:defRPr>
            </a:lvl3pPr>
          </a:lstStyle>
          <a:p>
            <a:pPr lvl="0"/>
            <a:r>
              <a:rPr lang="en-US" dirty="0"/>
              <a:t>You can enroll your child through any of the following methods:</a:t>
            </a:r>
          </a:p>
          <a:p>
            <a:pPr lvl="1"/>
            <a:r>
              <a:rPr lang="en-US" dirty="0"/>
              <a:t>Online at </a:t>
            </a:r>
            <a:r>
              <a:rPr lang="en-US" dirty="0" err="1"/>
              <a:t>explorica.com</a:t>
            </a:r>
            <a:r>
              <a:rPr lang="en-US" dirty="0"/>
              <a:t>/</a:t>
            </a:r>
            <a:r>
              <a:rPr lang="en-US" dirty="0" err="1"/>
              <a:t>TourCenterID</a:t>
            </a:r>
            <a:endParaRPr lang="en-US" dirty="0"/>
          </a:p>
          <a:p>
            <a:pPr marL="458788" marR="0" lvl="1" indent="-214313"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lang="en-US" dirty="0"/>
              <a:t>By phone at 1-888-310-7121</a:t>
            </a:r>
          </a:p>
          <a:p>
            <a:pPr lvl="1"/>
            <a:r>
              <a:rPr lang="en-US" dirty="0"/>
              <a:t>By mail when you complete the paper application and send it to</a:t>
            </a:r>
          </a:p>
          <a:p>
            <a:pPr lvl="2"/>
            <a:r>
              <a:rPr lang="en-US" dirty="0" err="1"/>
              <a:t>Explorica</a:t>
            </a:r>
            <a:endParaRPr lang="en-US" dirty="0"/>
          </a:p>
          <a:p>
            <a:pPr lvl="2"/>
            <a:r>
              <a:rPr lang="en-US" dirty="0"/>
              <a:t>P.O. Box 9033</a:t>
            </a:r>
          </a:p>
          <a:p>
            <a:pPr lvl="2"/>
            <a:r>
              <a:rPr lang="en-US" dirty="0"/>
              <a:t>Charlottesville, VA 22906-9033</a:t>
            </a:r>
          </a:p>
        </p:txBody>
      </p:sp>
      <p:pic>
        <p:nvPicPr>
          <p:cNvPr id="24" name="Picture 23">
            <a:extLst>
              <a:ext uri="{FF2B5EF4-FFF2-40B4-BE49-F238E27FC236}">
                <a16:creationId xmlns:a16="http://schemas.microsoft.com/office/drawing/2014/main" id="{B5CE7611-CB27-3745-B577-07208423EF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33109" y="4116450"/>
            <a:ext cx="648341" cy="648341"/>
          </a:xfrm>
          <a:prstGeom prst="rect">
            <a:avLst/>
          </a:prstGeom>
        </p:spPr>
      </p:pic>
      <p:sp>
        <p:nvSpPr>
          <p:cNvPr id="7" name="Title 1">
            <a:extLst>
              <a:ext uri="{FF2B5EF4-FFF2-40B4-BE49-F238E27FC236}">
                <a16:creationId xmlns:a16="http://schemas.microsoft.com/office/drawing/2014/main" id="{02DEF5EE-BDE8-8946-9E10-1B4FB204A7D6}"/>
              </a:ext>
            </a:extLst>
          </p:cNvPr>
          <p:cNvSpPr>
            <a:spLocks noGrp="1"/>
          </p:cNvSpPr>
          <p:nvPr>
            <p:ph type="title" hasCustomPrompt="1"/>
          </p:nvPr>
        </p:nvSpPr>
        <p:spPr>
          <a:xfrm>
            <a:off x="279400" y="365125"/>
            <a:ext cx="5816600" cy="1325563"/>
          </a:xfrm>
        </p:spPr>
        <p:txBody>
          <a:bodyPr/>
          <a:lstStyle>
            <a:lvl1pPr>
              <a:defRPr/>
            </a:lvl1pPr>
          </a:lstStyle>
          <a:p>
            <a:r>
              <a:rPr lang="en-US" dirty="0"/>
              <a:t>How to enroll</a:t>
            </a:r>
          </a:p>
        </p:txBody>
      </p:sp>
      <p:pic>
        <p:nvPicPr>
          <p:cNvPr id="8" name="Picture 7">
            <a:extLst>
              <a:ext uri="{FF2B5EF4-FFF2-40B4-BE49-F238E27FC236}">
                <a16:creationId xmlns:a16="http://schemas.microsoft.com/office/drawing/2014/main" id="{7D43A550-2B2A-1944-BDDE-1C406ADB5C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17320" y="1550809"/>
            <a:ext cx="6075446" cy="3111191"/>
          </a:xfrm>
          <a:prstGeom prst="rect">
            <a:avLst/>
          </a:prstGeom>
          <a:ln w="6350">
            <a:solidFill>
              <a:srgbClr val="D9D1C8"/>
            </a:solidFill>
          </a:ln>
        </p:spPr>
      </p:pic>
      <p:sp>
        <p:nvSpPr>
          <p:cNvPr id="3" name="Rectangle 2">
            <a:extLst>
              <a:ext uri="{FF2B5EF4-FFF2-40B4-BE49-F238E27FC236}">
                <a16:creationId xmlns:a16="http://schemas.microsoft.com/office/drawing/2014/main" id="{743E8E9B-61E6-084F-8FBA-9100F4B005A3}"/>
              </a:ext>
            </a:extLst>
          </p:cNvPr>
          <p:cNvSpPr/>
          <p:nvPr userDrawn="1"/>
        </p:nvSpPr>
        <p:spPr>
          <a:xfrm>
            <a:off x="8265677" y="3266427"/>
            <a:ext cx="2877244" cy="1156718"/>
          </a:xfrm>
          <a:prstGeom prst="rect">
            <a:avLst/>
          </a:prstGeom>
          <a:noFill/>
          <a:ln w="25400">
            <a:solidFill>
              <a:srgbClr val="0094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8899740-9329-5645-8A26-B8285D60106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52500" y="4357021"/>
            <a:ext cx="3712203" cy="1475047"/>
          </a:xfrm>
          <a:prstGeom prst="rect">
            <a:avLst/>
          </a:prstGeom>
          <a:ln w="6350">
            <a:solidFill>
              <a:srgbClr val="D9D1C8"/>
            </a:solidFill>
          </a:ln>
        </p:spPr>
      </p:pic>
      <p:sp>
        <p:nvSpPr>
          <p:cNvPr id="11" name="Rectangle 10">
            <a:extLst>
              <a:ext uri="{FF2B5EF4-FFF2-40B4-BE49-F238E27FC236}">
                <a16:creationId xmlns:a16="http://schemas.microsoft.com/office/drawing/2014/main" id="{0B271064-CBB6-D640-9B2F-160E34C4443D}"/>
              </a:ext>
            </a:extLst>
          </p:cNvPr>
          <p:cNvSpPr/>
          <p:nvPr userDrawn="1"/>
        </p:nvSpPr>
        <p:spPr>
          <a:xfrm>
            <a:off x="4731488" y="4330789"/>
            <a:ext cx="3750802" cy="1516895"/>
          </a:xfrm>
          <a:prstGeom prst="rect">
            <a:avLst/>
          </a:prstGeom>
          <a:noFill/>
          <a:ln w="50800">
            <a:solidFill>
              <a:srgbClr val="0094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21155B2C-3099-D543-BF53-8F632D06799D}"/>
              </a:ext>
            </a:extLst>
          </p:cNvPr>
          <p:cNvSpPr/>
          <p:nvPr userDrawn="1"/>
        </p:nvSpPr>
        <p:spPr>
          <a:xfrm rot="20401889">
            <a:off x="4529343" y="5561034"/>
            <a:ext cx="446314" cy="200863"/>
          </a:xfrm>
          <a:prstGeom prst="rightArrow">
            <a:avLst/>
          </a:prstGeom>
          <a:solidFill>
            <a:srgbClr val="364B8C"/>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C529B626-2640-5E4B-9951-8F6D8F58CF5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21079811">
            <a:off x="3852206" y="2298721"/>
            <a:ext cx="1339530" cy="296537"/>
          </a:xfrm>
          <a:prstGeom prst="rect">
            <a:avLst/>
          </a:prstGeom>
        </p:spPr>
      </p:pic>
    </p:spTree>
    <p:extLst>
      <p:ext uri="{BB962C8B-B14F-4D97-AF65-F5344CB8AC3E}">
        <p14:creationId xmlns:p14="http://schemas.microsoft.com/office/powerpoint/2010/main" val="3133984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1">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FA2312-D168-8248-8DB3-487C5A7473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0" y="-70515"/>
            <a:ext cx="7662530" cy="6935684"/>
          </a:xfrm>
          <a:prstGeom prst="rect">
            <a:avLst/>
          </a:prstGeom>
        </p:spPr>
      </p:pic>
      <p:sp>
        <p:nvSpPr>
          <p:cNvPr id="6" name="TextBox 5">
            <a:extLst>
              <a:ext uri="{FF2B5EF4-FFF2-40B4-BE49-F238E27FC236}">
                <a16:creationId xmlns:a16="http://schemas.microsoft.com/office/drawing/2014/main" id="{FB207D4E-23A1-D446-8058-19624DF0E8A2}"/>
              </a:ext>
            </a:extLst>
          </p:cNvPr>
          <p:cNvSpPr txBox="1"/>
          <p:nvPr userDrawn="1"/>
        </p:nvSpPr>
        <p:spPr>
          <a:xfrm>
            <a:off x="279399" y="2459026"/>
            <a:ext cx="5153837" cy="2605265"/>
          </a:xfrm>
          <a:prstGeom prst="rect">
            <a:avLst/>
          </a:prstGeom>
          <a:noFill/>
        </p:spPr>
        <p:txBody>
          <a:bodyPr wrap="square" rtlCol="0">
            <a:spAutoFit/>
          </a:bodyPr>
          <a:lstStyle/>
          <a:p>
            <a:pPr algn="l">
              <a:lnSpc>
                <a:spcPct val="100000"/>
              </a:lnSpc>
            </a:pPr>
            <a:r>
              <a:rPr lang="en-US" sz="2800" b="1" kern="1200" dirty="0">
                <a:solidFill>
                  <a:srgbClr val="0094D2"/>
                </a:solidFill>
                <a:effectLst/>
                <a:latin typeface="Arial" panose="020B0604020202020204" pitchFamily="34" charset="0"/>
                <a:ea typeface="+mn-ea"/>
                <a:cs typeface="Arial" panose="020B0604020202020204" pitchFamily="34" charset="0"/>
              </a:rPr>
              <a:t>Questions?</a:t>
            </a:r>
            <a:br>
              <a:rPr lang="en-US" sz="2800" b="1" kern="1200" dirty="0">
                <a:solidFill>
                  <a:srgbClr val="0094D2"/>
                </a:solidFill>
                <a:effectLst/>
                <a:latin typeface="Arial" panose="020B0604020202020204" pitchFamily="34" charset="0"/>
                <a:ea typeface="+mn-ea"/>
                <a:cs typeface="Arial" panose="020B0604020202020204" pitchFamily="34" charset="0"/>
              </a:rPr>
            </a:br>
            <a:r>
              <a:rPr lang="en-US" sz="2800" b="1" kern="1200" dirty="0">
                <a:solidFill>
                  <a:srgbClr val="0094D2"/>
                </a:solidFill>
                <a:effectLst/>
                <a:latin typeface="Arial" panose="020B0604020202020204" pitchFamily="34" charset="0"/>
                <a:ea typeface="+mn-ea"/>
                <a:cs typeface="Arial" panose="020B0604020202020204" pitchFamily="34" charset="0"/>
              </a:rPr>
              <a:t>Please contact:</a:t>
            </a:r>
          </a:p>
          <a:p>
            <a:pPr algn="l">
              <a:lnSpc>
                <a:spcPct val="150000"/>
              </a:lnSpc>
            </a:pPr>
            <a:r>
              <a:rPr lang="en-US" sz="2200" kern="1200" dirty="0">
                <a:solidFill>
                  <a:srgbClr val="0094D2"/>
                </a:solidFill>
                <a:effectLst/>
                <a:latin typeface="Arial" panose="020B0604020202020204" pitchFamily="34" charset="0"/>
                <a:ea typeface="+mn-ea"/>
                <a:cs typeface="Arial" panose="020B0604020202020204" pitchFamily="34" charset="0"/>
              </a:rPr>
              <a:t>Program Leader: &lt;PL name&gt;</a:t>
            </a:r>
          </a:p>
          <a:p>
            <a:pPr algn="l">
              <a:lnSpc>
                <a:spcPct val="150000"/>
              </a:lnSpc>
            </a:pPr>
            <a:r>
              <a:rPr lang="en-US" sz="2200" kern="1200" dirty="0">
                <a:solidFill>
                  <a:srgbClr val="0094D2"/>
                </a:solidFill>
                <a:effectLst/>
                <a:latin typeface="Arial" panose="020B0604020202020204" pitchFamily="34" charset="0"/>
                <a:ea typeface="+mn-ea"/>
                <a:cs typeface="Arial" panose="020B0604020202020204" pitchFamily="34" charset="0"/>
              </a:rPr>
              <a:t>Email: &lt;PL email&gt;</a:t>
            </a:r>
          </a:p>
          <a:p>
            <a:pPr algn="l">
              <a:lnSpc>
                <a:spcPct val="250000"/>
              </a:lnSpc>
            </a:pPr>
            <a:r>
              <a:rPr lang="en-US" sz="2000" b="1" i="1" kern="1200" dirty="0">
                <a:solidFill>
                  <a:srgbClr val="F79520"/>
                </a:solidFill>
                <a:effectLst/>
                <a:latin typeface="Arial" panose="020B0604020202020204" pitchFamily="34" charset="0"/>
                <a:ea typeface="+mn-ea"/>
                <a:cs typeface="Arial" panose="020B0604020202020204" pitchFamily="34" charset="0"/>
              </a:rPr>
              <a:t>We can’t wait to travel with you!</a:t>
            </a:r>
          </a:p>
        </p:txBody>
      </p:sp>
      <p:sp>
        <p:nvSpPr>
          <p:cNvPr id="12" name="Title 1">
            <a:extLst>
              <a:ext uri="{FF2B5EF4-FFF2-40B4-BE49-F238E27FC236}">
                <a16:creationId xmlns:a16="http://schemas.microsoft.com/office/drawing/2014/main" id="{338A55C9-A026-534B-8C1C-21D773E1965E}"/>
              </a:ext>
            </a:extLst>
          </p:cNvPr>
          <p:cNvSpPr>
            <a:spLocks noGrp="1"/>
          </p:cNvSpPr>
          <p:nvPr>
            <p:ph type="title"/>
          </p:nvPr>
        </p:nvSpPr>
        <p:spPr>
          <a:xfrm>
            <a:off x="279399" y="641572"/>
            <a:ext cx="5153837" cy="1325563"/>
          </a:xfrm>
        </p:spPr>
        <p:txBody>
          <a:bodyPr/>
          <a:lstStyle/>
          <a:p>
            <a:endParaRPr lang="en-US" dirty="0"/>
          </a:p>
        </p:txBody>
      </p:sp>
      <p:pic>
        <p:nvPicPr>
          <p:cNvPr id="13" name="Picture 12">
            <a:extLst>
              <a:ext uri="{FF2B5EF4-FFF2-40B4-BE49-F238E27FC236}">
                <a16:creationId xmlns:a16="http://schemas.microsoft.com/office/drawing/2014/main" id="{A15FBDD3-8935-6E48-BA62-1E5F06B5FF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8047" y="6277391"/>
            <a:ext cx="2033415" cy="386516"/>
          </a:xfrm>
          <a:prstGeom prst="rect">
            <a:avLst/>
          </a:prstGeom>
        </p:spPr>
      </p:pic>
    </p:spTree>
    <p:extLst>
      <p:ext uri="{BB962C8B-B14F-4D97-AF65-F5344CB8AC3E}">
        <p14:creationId xmlns:p14="http://schemas.microsoft.com/office/powerpoint/2010/main" val="11866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3">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BF803CD-927C-3040-91EB-3D17BB62DCD2}"/>
              </a:ext>
            </a:extLst>
          </p:cNvPr>
          <p:cNvSpPr txBox="1"/>
          <p:nvPr userDrawn="1"/>
        </p:nvSpPr>
        <p:spPr>
          <a:xfrm>
            <a:off x="279400" y="1690688"/>
            <a:ext cx="5150735" cy="2889958"/>
          </a:xfrm>
          <a:prstGeom prst="rect">
            <a:avLst/>
          </a:prstGeom>
          <a:noFill/>
        </p:spPr>
        <p:txBody>
          <a:bodyPr wrap="square" rtlCol="0">
            <a:spAutoFit/>
          </a:bodyPr>
          <a:lstStyle/>
          <a:p>
            <a:pPr algn="l">
              <a:lnSpc>
                <a:spcPct val="150000"/>
              </a:lnSpc>
            </a:pPr>
            <a:r>
              <a:rPr lang="en-US" sz="2800" b="1" kern="1200" dirty="0">
                <a:solidFill>
                  <a:srgbClr val="0094D2"/>
                </a:solidFill>
                <a:effectLst/>
                <a:latin typeface="Arial" panose="020B0604020202020204" pitchFamily="34" charset="0"/>
                <a:ea typeface="+mn-ea"/>
                <a:cs typeface="Arial" panose="020B0604020202020204" pitchFamily="34" charset="0"/>
              </a:rPr>
              <a:t>Questions? Please contact:</a:t>
            </a:r>
          </a:p>
          <a:p>
            <a:pPr algn="l">
              <a:lnSpc>
                <a:spcPct val="150000"/>
              </a:lnSpc>
            </a:pPr>
            <a:r>
              <a:rPr lang="en-US" sz="2200" kern="1200" dirty="0">
                <a:solidFill>
                  <a:srgbClr val="0094D2"/>
                </a:solidFill>
                <a:effectLst/>
                <a:latin typeface="Arial" panose="020B0604020202020204" pitchFamily="34" charset="0"/>
                <a:ea typeface="+mn-ea"/>
                <a:cs typeface="Arial" panose="020B0604020202020204" pitchFamily="34" charset="0"/>
              </a:rPr>
              <a:t>Program Leader: &lt;PL name&gt;</a:t>
            </a:r>
          </a:p>
          <a:p>
            <a:pPr algn="l">
              <a:lnSpc>
                <a:spcPct val="150000"/>
              </a:lnSpc>
            </a:pPr>
            <a:r>
              <a:rPr lang="en-US" sz="2200" kern="1200" dirty="0">
                <a:solidFill>
                  <a:srgbClr val="0094D2"/>
                </a:solidFill>
                <a:effectLst/>
                <a:latin typeface="Arial" panose="020B0604020202020204" pitchFamily="34" charset="0"/>
                <a:ea typeface="+mn-ea"/>
                <a:cs typeface="Arial" panose="020B0604020202020204" pitchFamily="34" charset="0"/>
              </a:rPr>
              <a:t>Email: &lt;PL email&gt;</a:t>
            </a:r>
          </a:p>
          <a:p>
            <a:pPr algn="l">
              <a:lnSpc>
                <a:spcPct val="200000"/>
              </a:lnSpc>
            </a:pPr>
            <a:endParaRPr lang="en-US" sz="2000" b="1" i="1" kern="1200" dirty="0">
              <a:solidFill>
                <a:srgbClr val="364B8C"/>
              </a:solidFill>
              <a:effectLst/>
              <a:latin typeface="Arial" panose="020B0604020202020204" pitchFamily="34" charset="0"/>
              <a:ea typeface="+mn-ea"/>
              <a:cs typeface="Arial" panose="020B0604020202020204" pitchFamily="34" charset="0"/>
            </a:endParaRPr>
          </a:p>
          <a:p>
            <a:pPr algn="l">
              <a:lnSpc>
                <a:spcPct val="200000"/>
              </a:lnSpc>
            </a:pPr>
            <a:r>
              <a:rPr lang="en-US" sz="2000" b="1" i="1" kern="1200" dirty="0">
                <a:solidFill>
                  <a:srgbClr val="364B8C"/>
                </a:solidFill>
                <a:effectLst/>
                <a:latin typeface="Arial" panose="020B0604020202020204" pitchFamily="34" charset="0"/>
                <a:ea typeface="+mn-ea"/>
                <a:cs typeface="Arial" panose="020B0604020202020204" pitchFamily="34" charset="0"/>
              </a:rPr>
              <a:t>We can’t wait to travel with you!</a:t>
            </a:r>
          </a:p>
        </p:txBody>
      </p:sp>
      <p:sp>
        <p:nvSpPr>
          <p:cNvPr id="10" name="Title 1">
            <a:extLst>
              <a:ext uri="{FF2B5EF4-FFF2-40B4-BE49-F238E27FC236}">
                <a16:creationId xmlns:a16="http://schemas.microsoft.com/office/drawing/2014/main" id="{21D9717B-3B3A-F245-858C-8B7485F20605}"/>
              </a:ext>
            </a:extLst>
          </p:cNvPr>
          <p:cNvSpPr>
            <a:spLocks noGrp="1"/>
          </p:cNvSpPr>
          <p:nvPr>
            <p:ph type="title" hasCustomPrompt="1"/>
          </p:nvPr>
        </p:nvSpPr>
        <p:spPr>
          <a:xfrm>
            <a:off x="279400" y="365125"/>
            <a:ext cx="5816600" cy="1325563"/>
          </a:xfrm>
        </p:spPr>
        <p:txBody>
          <a:bodyPr/>
          <a:lstStyle>
            <a:lvl1pPr>
              <a:defRPr>
                <a:solidFill>
                  <a:srgbClr val="F79520"/>
                </a:solidFill>
              </a:defRPr>
            </a:lvl1pPr>
          </a:lstStyle>
          <a:p>
            <a:r>
              <a:rPr lang="en-US" dirty="0"/>
              <a:t>Thanks for joining us</a:t>
            </a:r>
          </a:p>
        </p:txBody>
      </p:sp>
      <p:pic>
        <p:nvPicPr>
          <p:cNvPr id="7" name="Picture 6">
            <a:extLst>
              <a:ext uri="{FF2B5EF4-FFF2-40B4-BE49-F238E27FC236}">
                <a16:creationId xmlns:a16="http://schemas.microsoft.com/office/drawing/2014/main" id="{E562A37F-4451-1840-8473-D83EB19DD6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81423" y="2218540"/>
            <a:ext cx="9607401" cy="4803701"/>
          </a:xfrm>
          <a:prstGeom prst="rect">
            <a:avLst/>
          </a:prstGeom>
        </p:spPr>
      </p:pic>
    </p:spTree>
    <p:extLst>
      <p:ext uri="{BB962C8B-B14F-4D97-AF65-F5344CB8AC3E}">
        <p14:creationId xmlns:p14="http://schemas.microsoft.com/office/powerpoint/2010/main" val="2977682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losing3">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62A37F-4451-1840-8473-D83EB19DD62A}"/>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2881423" y="2218540"/>
            <a:ext cx="9607401" cy="4803701"/>
          </a:xfrm>
          <a:prstGeom prst="rect">
            <a:avLst/>
          </a:prstGeom>
        </p:spPr>
      </p:pic>
    </p:spTree>
    <p:extLst>
      <p:ext uri="{BB962C8B-B14F-4D97-AF65-F5344CB8AC3E}">
        <p14:creationId xmlns:p14="http://schemas.microsoft.com/office/powerpoint/2010/main" val="3300962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940E51-0DEE-BA47-A7E7-039D5583415B}"/>
              </a:ext>
            </a:extLst>
          </p:cNvPr>
          <p:cNvPicPr>
            <a:picLocks noChangeAspect="1"/>
          </p:cNvPicPr>
          <p:nvPr userDrawn="1"/>
        </p:nvPicPr>
        <p:blipFill>
          <a:blip r:embed="rId2"/>
          <a:stretch>
            <a:fillRect/>
          </a:stretch>
        </p:blipFill>
        <p:spPr>
          <a:xfrm>
            <a:off x="2597764" y="2672081"/>
            <a:ext cx="6996471" cy="1329908"/>
          </a:xfrm>
          <a:prstGeom prst="rect">
            <a:avLst/>
          </a:prstGeom>
        </p:spPr>
      </p:pic>
    </p:spTree>
    <p:extLst>
      <p:ext uri="{BB962C8B-B14F-4D97-AF65-F5344CB8AC3E}">
        <p14:creationId xmlns:p14="http://schemas.microsoft.com/office/powerpoint/2010/main" val="26319128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67A4DD-EB50-4F43-9E9A-CB95F9A269D9}"/>
              </a:ext>
            </a:extLst>
          </p:cNvPr>
          <p:cNvSpPr/>
          <p:nvPr userDrawn="1"/>
        </p:nvSpPr>
        <p:spPr>
          <a:xfrm>
            <a:off x="0" y="5583236"/>
            <a:ext cx="12192000" cy="1274763"/>
          </a:xfrm>
          <a:prstGeom prst="rect">
            <a:avLst/>
          </a:prstGeom>
          <a:solidFill>
            <a:srgbClr val="364B8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5ABC6A51-DC5B-874E-AAA6-B6E162F1EECA}"/>
              </a:ext>
            </a:extLst>
          </p:cNvPr>
          <p:cNvSpPr>
            <a:spLocks noGrp="1"/>
          </p:cNvSpPr>
          <p:nvPr>
            <p:ph type="body" sz="quarter" idx="14" hasCustomPrompt="1"/>
          </p:nvPr>
        </p:nvSpPr>
        <p:spPr>
          <a:xfrm>
            <a:off x="0" y="5875959"/>
            <a:ext cx="12192000" cy="534366"/>
          </a:xfrm>
        </p:spPr>
        <p:txBody>
          <a:bodyPr>
            <a:normAutofit/>
          </a:bodyPr>
          <a:lstStyle>
            <a:lvl1pPr algn="ctr">
              <a:defRPr sz="2800">
                <a:solidFill>
                  <a:srgbClr val="F79520"/>
                </a:solidFill>
              </a:defRPr>
            </a:lvl1pPr>
          </a:lstStyle>
          <a:p>
            <a:pPr lvl="0"/>
            <a:r>
              <a:rPr lang="en-US" dirty="0"/>
              <a:t>Tour Name goes here</a:t>
            </a:r>
          </a:p>
        </p:txBody>
      </p:sp>
      <p:sp>
        <p:nvSpPr>
          <p:cNvPr id="13" name="Text Placeholder 12">
            <a:extLst>
              <a:ext uri="{FF2B5EF4-FFF2-40B4-BE49-F238E27FC236}">
                <a16:creationId xmlns:a16="http://schemas.microsoft.com/office/drawing/2014/main" id="{90018DD8-3F1B-104B-B907-5A7B380E7064}"/>
              </a:ext>
            </a:extLst>
          </p:cNvPr>
          <p:cNvSpPr>
            <a:spLocks noGrp="1"/>
          </p:cNvSpPr>
          <p:nvPr>
            <p:ph type="body" sz="quarter" idx="15" hasCustomPrompt="1"/>
          </p:nvPr>
        </p:nvSpPr>
        <p:spPr>
          <a:xfrm>
            <a:off x="0" y="6391275"/>
            <a:ext cx="12192000" cy="1274763"/>
          </a:xfrm>
        </p:spPr>
        <p:txBody>
          <a:bodyPr/>
          <a:lstStyle>
            <a:lvl1pPr algn="ctr">
              <a:defRPr>
                <a:solidFill>
                  <a:schemeClr val="bg1"/>
                </a:solidFill>
              </a:defRPr>
            </a:lvl1pPr>
          </a:lstStyle>
          <a:p>
            <a:pPr lvl="0"/>
            <a:r>
              <a:rPr lang="en-US" dirty="0"/>
              <a:t>Insert tour dates here: Month DD – DD, YYYY</a:t>
            </a:r>
          </a:p>
        </p:txBody>
      </p:sp>
    </p:spTree>
    <p:extLst>
      <p:ext uri="{BB962C8B-B14F-4D97-AF65-F5344CB8AC3E}">
        <p14:creationId xmlns:p14="http://schemas.microsoft.com/office/powerpoint/2010/main" val="3009133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5CE7611-CB27-3745-B577-07208423EFBD}"/>
              </a:ext>
            </a:extLst>
          </p:cNvPr>
          <p:cNvPicPr>
            <a:picLocks noChangeAspect="1"/>
          </p:cNvPicPr>
          <p:nvPr userDrawn="1"/>
        </p:nvPicPr>
        <p:blipFill>
          <a:blip r:embed="rId2"/>
          <a:stretch>
            <a:fillRect/>
          </a:stretch>
        </p:blipFill>
        <p:spPr>
          <a:xfrm>
            <a:off x="10302321" y="4948188"/>
            <a:ext cx="812800" cy="812800"/>
          </a:xfrm>
          <a:prstGeom prst="rect">
            <a:avLst/>
          </a:prstGeom>
        </p:spPr>
      </p:pic>
      <p:sp>
        <p:nvSpPr>
          <p:cNvPr id="16" name="Text Placeholder 2">
            <a:extLst>
              <a:ext uri="{FF2B5EF4-FFF2-40B4-BE49-F238E27FC236}">
                <a16:creationId xmlns:a16="http://schemas.microsoft.com/office/drawing/2014/main" id="{EE4DB2A6-E7A9-254B-A3B6-CB13766AAAED}"/>
              </a:ext>
            </a:extLst>
          </p:cNvPr>
          <p:cNvSpPr>
            <a:spLocks noGrp="1"/>
          </p:cNvSpPr>
          <p:nvPr>
            <p:ph idx="14" hasCustomPrompt="1"/>
          </p:nvPr>
        </p:nvSpPr>
        <p:spPr>
          <a:xfrm>
            <a:off x="4850376" y="815423"/>
            <a:ext cx="6488183"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4" name="Picture 3">
            <a:extLst>
              <a:ext uri="{FF2B5EF4-FFF2-40B4-BE49-F238E27FC236}">
                <a16:creationId xmlns:a16="http://schemas.microsoft.com/office/drawing/2014/main" id="{82326C37-52CE-5C48-AA69-CB68465D57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4241800" cy="6858000"/>
          </a:xfrm>
          <a:prstGeom prst="rect">
            <a:avLst/>
          </a:prstGeom>
        </p:spPr>
      </p:pic>
    </p:spTree>
    <p:extLst>
      <p:ext uri="{BB962C8B-B14F-4D97-AF65-F5344CB8AC3E}">
        <p14:creationId xmlns:p14="http://schemas.microsoft.com/office/powerpoint/2010/main" val="392646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tmplLst>
          <p:tmpl lvl="1">
            <p:tnLst>
              <p:par>
                <p:cTn presetID="1"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5CE7611-CB27-3745-B577-07208423EF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02321" y="4948188"/>
            <a:ext cx="812800" cy="812800"/>
          </a:xfrm>
          <a:prstGeom prst="rect">
            <a:avLst/>
          </a:prstGeom>
        </p:spPr>
      </p:pic>
      <p:sp>
        <p:nvSpPr>
          <p:cNvPr id="16" name="Text Placeholder 2">
            <a:extLst>
              <a:ext uri="{FF2B5EF4-FFF2-40B4-BE49-F238E27FC236}">
                <a16:creationId xmlns:a16="http://schemas.microsoft.com/office/drawing/2014/main" id="{EE4DB2A6-E7A9-254B-A3B6-CB13766AAAED}"/>
              </a:ext>
            </a:extLst>
          </p:cNvPr>
          <p:cNvSpPr>
            <a:spLocks noGrp="1"/>
          </p:cNvSpPr>
          <p:nvPr>
            <p:ph idx="14" hasCustomPrompt="1"/>
          </p:nvPr>
        </p:nvSpPr>
        <p:spPr>
          <a:xfrm>
            <a:off x="4850376" y="815423"/>
            <a:ext cx="6488183"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4" name="Picture 3">
            <a:extLst>
              <a:ext uri="{FF2B5EF4-FFF2-40B4-BE49-F238E27FC236}">
                <a16:creationId xmlns:a16="http://schemas.microsoft.com/office/drawing/2014/main" id="{82326C37-52CE-5C48-AA69-CB68465D575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4241800" cy="6858000"/>
          </a:xfrm>
          <a:prstGeom prst="rect">
            <a:avLst/>
          </a:prstGeom>
        </p:spPr>
      </p:pic>
    </p:spTree>
    <p:extLst>
      <p:ext uri="{BB962C8B-B14F-4D97-AF65-F5344CB8AC3E}">
        <p14:creationId xmlns:p14="http://schemas.microsoft.com/office/powerpoint/2010/main" val="2716401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19AAB-B210-8D42-9B8D-367844220D5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FD1293A-E881-EC45-A492-7B1522DFB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5263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61CDDC-DAF3-D843-AB54-3EFA66B7AB58}"/>
              </a:ext>
            </a:extLst>
          </p:cNvPr>
          <p:cNvPicPr>
            <a:picLocks noChangeAspect="1"/>
          </p:cNvPicPr>
          <p:nvPr userDrawn="1"/>
        </p:nvPicPr>
        <p:blipFill>
          <a:blip r:embed="rId2"/>
          <a:stretch>
            <a:fillRect/>
          </a:stretch>
        </p:blipFill>
        <p:spPr>
          <a:xfrm>
            <a:off x="390754" y="3153203"/>
            <a:ext cx="685835" cy="685835"/>
          </a:xfrm>
          <a:prstGeom prst="rect">
            <a:avLst/>
          </a:prstGeom>
        </p:spPr>
      </p:pic>
      <p:pic>
        <p:nvPicPr>
          <p:cNvPr id="6" name="Picture 5">
            <a:extLst>
              <a:ext uri="{FF2B5EF4-FFF2-40B4-BE49-F238E27FC236}">
                <a16:creationId xmlns:a16="http://schemas.microsoft.com/office/drawing/2014/main" id="{7FD9DB73-AEBA-F047-8364-EBDE061D812A}"/>
              </a:ext>
            </a:extLst>
          </p:cNvPr>
          <p:cNvPicPr>
            <a:picLocks noChangeAspect="1"/>
          </p:cNvPicPr>
          <p:nvPr userDrawn="1"/>
        </p:nvPicPr>
        <p:blipFill>
          <a:blip r:embed="rId3"/>
          <a:stretch>
            <a:fillRect/>
          </a:stretch>
        </p:blipFill>
        <p:spPr>
          <a:xfrm>
            <a:off x="390755" y="1819194"/>
            <a:ext cx="685834" cy="685834"/>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7923306" cy="1325563"/>
          </a:xfrm>
        </p:spPr>
        <p:txBody>
          <a:bodyPr/>
          <a:lstStyle>
            <a:lvl1pPr>
              <a:defRPr/>
            </a:lvl1pPr>
          </a:lstStyle>
          <a:p>
            <a:r>
              <a:rPr lang="en-US" dirty="0"/>
              <a:t>Why your child should travel</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1354827" y="1811423"/>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8" name="Text Placeholder 2">
            <a:extLst>
              <a:ext uri="{FF2B5EF4-FFF2-40B4-BE49-F238E27FC236}">
                <a16:creationId xmlns:a16="http://schemas.microsoft.com/office/drawing/2014/main" id="{2D6FACC3-79B2-1246-8F9C-E41BF8BE72E7}"/>
              </a:ext>
            </a:extLst>
          </p:cNvPr>
          <p:cNvSpPr>
            <a:spLocks noGrp="1"/>
          </p:cNvSpPr>
          <p:nvPr>
            <p:ph idx="12" hasCustomPrompt="1"/>
          </p:nvPr>
        </p:nvSpPr>
        <p:spPr>
          <a:xfrm>
            <a:off x="1354827" y="3140416"/>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20" name="Text Placeholder 2">
            <a:extLst>
              <a:ext uri="{FF2B5EF4-FFF2-40B4-BE49-F238E27FC236}">
                <a16:creationId xmlns:a16="http://schemas.microsoft.com/office/drawing/2014/main" id="{1BD8DF80-3DE4-4F43-90D3-725D5A6098F1}"/>
              </a:ext>
            </a:extLst>
          </p:cNvPr>
          <p:cNvSpPr>
            <a:spLocks noGrp="1"/>
          </p:cNvSpPr>
          <p:nvPr>
            <p:ph idx="13" hasCustomPrompt="1"/>
          </p:nvPr>
        </p:nvSpPr>
        <p:spPr>
          <a:xfrm>
            <a:off x="1366544" y="4554043"/>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5" name="Rectangle 4">
            <a:extLst>
              <a:ext uri="{FF2B5EF4-FFF2-40B4-BE49-F238E27FC236}">
                <a16:creationId xmlns:a16="http://schemas.microsoft.com/office/drawing/2014/main" id="{AE79020D-78CC-2C4A-AE7E-5F1643599C8A}"/>
              </a:ext>
            </a:extLst>
          </p:cNvPr>
          <p:cNvSpPr/>
          <p:nvPr userDrawn="1"/>
        </p:nvSpPr>
        <p:spPr>
          <a:xfrm>
            <a:off x="7511434" y="-26896"/>
            <a:ext cx="2375860" cy="4032098"/>
          </a:xfrm>
          <a:prstGeom prst="rect">
            <a:avLst/>
          </a:prstGeom>
          <a:solidFill>
            <a:srgbClr val="364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A0DF9EF-2C6E-D04D-B186-BE6CB1D663F0}"/>
              </a:ext>
            </a:extLst>
          </p:cNvPr>
          <p:cNvPicPr>
            <a:picLocks noChangeAspect="1"/>
          </p:cNvPicPr>
          <p:nvPr userDrawn="1"/>
        </p:nvPicPr>
        <p:blipFill>
          <a:blip r:embed="rId4"/>
          <a:stretch>
            <a:fillRect/>
          </a:stretch>
        </p:blipFill>
        <p:spPr>
          <a:xfrm>
            <a:off x="391592" y="4511849"/>
            <a:ext cx="685287" cy="685287"/>
          </a:xfrm>
          <a:prstGeom prst="rect">
            <a:avLst/>
          </a:prstGeom>
        </p:spPr>
      </p:pic>
      <p:pic>
        <p:nvPicPr>
          <p:cNvPr id="15" name="Picture 14">
            <a:extLst>
              <a:ext uri="{FF2B5EF4-FFF2-40B4-BE49-F238E27FC236}">
                <a16:creationId xmlns:a16="http://schemas.microsoft.com/office/drawing/2014/main" id="{8DE33A28-CD56-974B-BB33-9A9DFB025EB7}"/>
              </a:ext>
            </a:extLst>
          </p:cNvPr>
          <p:cNvPicPr>
            <a:picLocks noChangeAspect="1"/>
          </p:cNvPicPr>
          <p:nvPr userDrawn="1"/>
        </p:nvPicPr>
        <p:blipFill>
          <a:blip r:embed="rId5"/>
          <a:stretch>
            <a:fillRect/>
          </a:stretch>
        </p:blipFill>
        <p:spPr>
          <a:xfrm rot="3649717">
            <a:off x="6521984" y="1657544"/>
            <a:ext cx="5397046" cy="1542013"/>
          </a:xfrm>
          <a:prstGeom prst="rect">
            <a:avLst/>
          </a:prstGeom>
        </p:spPr>
      </p:pic>
      <p:pic>
        <p:nvPicPr>
          <p:cNvPr id="19" name="Picture 18">
            <a:extLst>
              <a:ext uri="{FF2B5EF4-FFF2-40B4-BE49-F238E27FC236}">
                <a16:creationId xmlns:a16="http://schemas.microsoft.com/office/drawing/2014/main" id="{480E3E55-438F-9C48-8816-EF5F3FFCE397}"/>
              </a:ext>
            </a:extLst>
          </p:cNvPr>
          <p:cNvPicPr>
            <a:picLocks noChangeAspect="1"/>
          </p:cNvPicPr>
          <p:nvPr userDrawn="1"/>
        </p:nvPicPr>
        <p:blipFill>
          <a:blip r:embed="rId6"/>
          <a:srcRect/>
          <a:stretch/>
        </p:blipFill>
        <p:spPr>
          <a:xfrm>
            <a:off x="9876413" y="-20678"/>
            <a:ext cx="2552166" cy="4019661"/>
          </a:xfrm>
          <a:prstGeom prst="rect">
            <a:avLst/>
          </a:prstGeom>
        </p:spPr>
      </p:pic>
      <p:sp>
        <p:nvSpPr>
          <p:cNvPr id="12" name="Rectangle 11">
            <a:extLst>
              <a:ext uri="{FF2B5EF4-FFF2-40B4-BE49-F238E27FC236}">
                <a16:creationId xmlns:a16="http://schemas.microsoft.com/office/drawing/2014/main" id="{6A3DE00A-B0E6-044D-908A-46C6085C3921}"/>
              </a:ext>
            </a:extLst>
          </p:cNvPr>
          <p:cNvSpPr/>
          <p:nvPr userDrawn="1"/>
        </p:nvSpPr>
        <p:spPr>
          <a:xfrm>
            <a:off x="9887294" y="3463230"/>
            <a:ext cx="2304706" cy="3394770"/>
          </a:xfrm>
          <a:prstGeom prst="rect">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CF56CAC-C240-CC4B-9489-C5C881EDCA34}"/>
              </a:ext>
            </a:extLst>
          </p:cNvPr>
          <p:cNvPicPr>
            <a:picLocks noChangeAspect="1"/>
          </p:cNvPicPr>
          <p:nvPr userDrawn="1"/>
        </p:nvPicPr>
        <p:blipFill>
          <a:blip r:embed="rId7"/>
          <a:srcRect/>
          <a:stretch/>
        </p:blipFill>
        <p:spPr>
          <a:xfrm>
            <a:off x="7516916" y="3463230"/>
            <a:ext cx="2364895" cy="3394770"/>
          </a:xfrm>
          <a:prstGeom prst="rect">
            <a:avLst/>
          </a:prstGeom>
        </p:spPr>
      </p:pic>
      <p:pic>
        <p:nvPicPr>
          <p:cNvPr id="16" name="Picture 15">
            <a:extLst>
              <a:ext uri="{FF2B5EF4-FFF2-40B4-BE49-F238E27FC236}">
                <a16:creationId xmlns:a16="http://schemas.microsoft.com/office/drawing/2014/main" id="{0997CC11-D933-5C43-90BA-A8A9BAF59E50}"/>
              </a:ext>
            </a:extLst>
          </p:cNvPr>
          <p:cNvPicPr>
            <a:picLocks noChangeAspect="1"/>
          </p:cNvPicPr>
          <p:nvPr userDrawn="1"/>
        </p:nvPicPr>
        <p:blipFill>
          <a:blip r:embed="rId5"/>
          <a:stretch>
            <a:fillRect/>
          </a:stretch>
        </p:blipFill>
        <p:spPr>
          <a:xfrm rot="14955296">
            <a:off x="8513906" y="4967316"/>
            <a:ext cx="5397046" cy="1542013"/>
          </a:xfrm>
          <a:prstGeom prst="rect">
            <a:avLst/>
          </a:prstGeom>
        </p:spPr>
      </p:pic>
      <p:pic>
        <p:nvPicPr>
          <p:cNvPr id="21" name="Picture 20">
            <a:extLst>
              <a:ext uri="{FF2B5EF4-FFF2-40B4-BE49-F238E27FC236}">
                <a16:creationId xmlns:a16="http://schemas.microsoft.com/office/drawing/2014/main" id="{769AE3ED-9666-2744-8BB7-10C2A593421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93530" y="6277391"/>
            <a:ext cx="2033415" cy="386517"/>
          </a:xfrm>
          <a:prstGeom prst="rect">
            <a:avLst/>
          </a:prstGeom>
        </p:spPr>
      </p:pic>
    </p:spTree>
    <p:extLst>
      <p:ext uri="{BB962C8B-B14F-4D97-AF65-F5344CB8AC3E}">
        <p14:creationId xmlns:p14="http://schemas.microsoft.com/office/powerpoint/2010/main" val="390351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17">
                                            <p:txEl>
                                              <p:pRg st="2" end="2"/>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500"/>
                                  </p:stCondLst>
                                  <p:childTnLst>
                                    <p:set>
                                      <p:cBhvr>
                                        <p:cTn id="17" dur="1" fill="hold">
                                          <p:stCondLst>
                                            <p:cond delay="0"/>
                                          </p:stCondLst>
                                        </p:cTn>
                                        <p:tgtEl>
                                          <p:spTgt spid="18">
                                            <p:txEl>
                                              <p:pRg st="0" end="0"/>
                                            </p:txEl>
                                          </p:spTgt>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18">
                                            <p:txEl>
                                              <p:pRg st="1" end="1"/>
                                            </p:txEl>
                                          </p:spTgt>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18">
                                            <p:txEl>
                                              <p:pRg st="2" end="2"/>
                                            </p:txEl>
                                          </p:spTgt>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50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par>
                                <p:cTn id="27" presetID="1" presetClass="entr" presetSubtype="0" fill="hold" grpId="0" nodeType="withEffect">
                                  <p:stCondLst>
                                    <p:cond delay="500"/>
                                  </p:stCondLst>
                                  <p:childTnLst>
                                    <p:set>
                                      <p:cBhvr>
                                        <p:cTn id="28" dur="1" fill="hold">
                                          <p:stCondLst>
                                            <p:cond delay="0"/>
                                          </p:stCondLst>
                                        </p:cTn>
                                        <p:tgtEl>
                                          <p:spTgt spid="20">
                                            <p:txEl>
                                              <p:pRg st="1" end="1"/>
                                            </p:txEl>
                                          </p:spTgt>
                                        </p:tgtEl>
                                        <p:attrNameLst>
                                          <p:attrName>style.visibility</p:attrName>
                                        </p:attrNameLst>
                                      </p:cBhvr>
                                      <p:to>
                                        <p:strVal val="visible"/>
                                      </p:to>
                                    </p:set>
                                  </p:childTnLst>
                                </p:cTn>
                              </p:par>
                              <p:par>
                                <p:cTn id="29" presetID="1" presetClass="entr" presetSubtype="0" fill="hold" grpId="0" nodeType="withEffect">
                                  <p:stCondLst>
                                    <p:cond delay="500"/>
                                  </p:stCondLst>
                                  <p:childTnLst>
                                    <p:set>
                                      <p:cBhvr>
                                        <p:cTn id="3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18" grpId="0" build="p">
        <p:tmplLst>
          <p:tmpl lvl="1">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Lst>
      </p:bldP>
      <p:bldP spid="20" grpId="0" build="p">
        <p:tmplLst>
          <p:tmpl lvl="1">
            <p:tnLst>
              <p:par>
                <p:cTn presetID="1"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7842624" cy="1325563"/>
          </a:xfrm>
        </p:spPr>
        <p:txBody>
          <a:bodyPr/>
          <a:lstStyle>
            <a:lvl1pPr>
              <a:defRPr/>
            </a:lvl1pPr>
          </a:lstStyle>
          <a:p>
            <a:r>
              <a:rPr lang="en-US" dirty="0"/>
              <a:t>Why your child should travel</a:t>
            </a:r>
          </a:p>
        </p:txBody>
      </p:sp>
      <p:sp>
        <p:nvSpPr>
          <p:cNvPr id="4" name="TextBox 3">
            <a:extLst>
              <a:ext uri="{FF2B5EF4-FFF2-40B4-BE49-F238E27FC236}">
                <a16:creationId xmlns:a16="http://schemas.microsoft.com/office/drawing/2014/main" id="{9B9C7E20-D92E-7E47-B4CA-D54B117D423D}"/>
              </a:ext>
            </a:extLst>
          </p:cNvPr>
          <p:cNvSpPr txBox="1"/>
          <p:nvPr userDrawn="1"/>
        </p:nvSpPr>
        <p:spPr>
          <a:xfrm>
            <a:off x="279400" y="1380564"/>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Travel impact by the numbers</a:t>
            </a:r>
            <a:endParaRPr lang="en-US" dirty="0">
              <a:solidFill>
                <a:srgbClr val="364B8C"/>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7E0F59C-AD13-1948-9A6F-5D6F3B1D03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15200" y="-11875"/>
            <a:ext cx="5312024" cy="6958940"/>
          </a:xfrm>
          <a:prstGeom prst="rect">
            <a:avLst/>
          </a:prstGeom>
        </p:spPr>
      </p:pic>
      <p:pic>
        <p:nvPicPr>
          <p:cNvPr id="7" name="Picture 6">
            <a:extLst>
              <a:ext uri="{FF2B5EF4-FFF2-40B4-BE49-F238E27FC236}">
                <a16:creationId xmlns:a16="http://schemas.microsoft.com/office/drawing/2014/main" id="{F04DE0AE-660A-0F46-A924-3D1F33ABE7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3530" y="6277391"/>
            <a:ext cx="2033415" cy="386517"/>
          </a:xfrm>
          <a:prstGeom prst="rect">
            <a:avLst/>
          </a:prstGeom>
        </p:spPr>
      </p:pic>
    </p:spTree>
    <p:extLst>
      <p:ext uri="{BB962C8B-B14F-4D97-AF65-F5344CB8AC3E}">
        <p14:creationId xmlns:p14="http://schemas.microsoft.com/office/powerpoint/2010/main" val="1151935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B24BB8-F826-6340-8E4A-E0C020B57369}"/>
              </a:ext>
            </a:extLst>
          </p:cNvPr>
          <p:cNvPicPr>
            <a:picLocks noChangeAspect="1"/>
          </p:cNvPicPr>
          <p:nvPr userDrawn="1"/>
        </p:nvPicPr>
        <p:blipFill>
          <a:blip r:embed="rId2"/>
          <a:stretch>
            <a:fillRect/>
          </a:stretch>
        </p:blipFill>
        <p:spPr>
          <a:xfrm>
            <a:off x="504789" y="3538844"/>
            <a:ext cx="685287" cy="685287"/>
          </a:xfrm>
          <a:prstGeom prst="rect">
            <a:avLst/>
          </a:prstGeom>
        </p:spPr>
      </p:pic>
      <p:pic>
        <p:nvPicPr>
          <p:cNvPr id="4" name="Picture 3">
            <a:extLst>
              <a:ext uri="{FF2B5EF4-FFF2-40B4-BE49-F238E27FC236}">
                <a16:creationId xmlns:a16="http://schemas.microsoft.com/office/drawing/2014/main" id="{C0BC8072-59CF-CA48-9992-208ABC889F8C}"/>
              </a:ext>
            </a:extLst>
          </p:cNvPr>
          <p:cNvPicPr>
            <a:picLocks noChangeAspect="1"/>
          </p:cNvPicPr>
          <p:nvPr userDrawn="1"/>
        </p:nvPicPr>
        <p:blipFill>
          <a:blip r:embed="rId3"/>
          <a:stretch>
            <a:fillRect/>
          </a:stretch>
        </p:blipFill>
        <p:spPr>
          <a:xfrm>
            <a:off x="469702" y="1948583"/>
            <a:ext cx="750016" cy="750016"/>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5816600" cy="1325563"/>
          </a:xfrm>
        </p:spPr>
        <p:txBody>
          <a:bodyPr/>
          <a:lstStyle>
            <a:lvl1pPr>
              <a:defRPr/>
            </a:lvl1pPr>
          </a:lstStyle>
          <a:p>
            <a:r>
              <a:rPr lang="en-US" dirty="0"/>
              <a:t>Why </a:t>
            </a:r>
            <a:r>
              <a:rPr lang="en-US" dirty="0" err="1"/>
              <a:t>Explorica</a:t>
            </a:r>
            <a:r>
              <a:rPr lang="en-US" dirty="0"/>
              <a:t>? 1</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1501915" y="1948583"/>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8" name="Text Placeholder 2">
            <a:extLst>
              <a:ext uri="{FF2B5EF4-FFF2-40B4-BE49-F238E27FC236}">
                <a16:creationId xmlns:a16="http://schemas.microsoft.com/office/drawing/2014/main" id="{2D6FACC3-79B2-1246-8F9C-E41BF8BE72E7}"/>
              </a:ext>
            </a:extLst>
          </p:cNvPr>
          <p:cNvSpPr>
            <a:spLocks noGrp="1"/>
          </p:cNvSpPr>
          <p:nvPr>
            <p:ph idx="12" hasCustomPrompt="1"/>
          </p:nvPr>
        </p:nvSpPr>
        <p:spPr>
          <a:xfrm>
            <a:off x="1501915" y="3533874"/>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0B05F279-25D0-5140-9C43-A6742A617A6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3228" b="15034"/>
          <a:stretch/>
        </p:blipFill>
        <p:spPr>
          <a:xfrm>
            <a:off x="6294783" y="0"/>
            <a:ext cx="6208588" cy="7039778"/>
          </a:xfrm>
          <a:prstGeom prst="rect">
            <a:avLst/>
          </a:prstGeom>
        </p:spPr>
      </p:pic>
      <p:pic>
        <p:nvPicPr>
          <p:cNvPr id="11" name="Picture 10">
            <a:extLst>
              <a:ext uri="{FF2B5EF4-FFF2-40B4-BE49-F238E27FC236}">
                <a16:creationId xmlns:a16="http://schemas.microsoft.com/office/drawing/2014/main" id="{1FC6E834-E684-6C42-BC02-C22A2F22E05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93530" y="6277391"/>
            <a:ext cx="2033415" cy="386517"/>
          </a:xfrm>
          <a:prstGeom prst="rect">
            <a:avLst/>
          </a:prstGeom>
        </p:spPr>
      </p:pic>
    </p:spTree>
    <p:extLst>
      <p:ext uri="{BB962C8B-B14F-4D97-AF65-F5344CB8AC3E}">
        <p14:creationId xmlns:p14="http://schemas.microsoft.com/office/powerpoint/2010/main" val="31195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7">
                                            <p:txEl>
                                              <p:pRg st="2" end="2"/>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1"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2">
            <p:tnLst>
              <p:par>
                <p:cTn presetID="1"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3">
            <p:tnLst>
              <p:par>
                <p:cTn presetID="1"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18" grpId="0" build="p">
        <p:tmplLst>
          <p:tmpl lvl="1">
            <p:tnLst>
              <p:par>
                <p:cTn presetID="1"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 lvl="2">
            <p:tnLst>
              <p:par>
                <p:cTn presetID="1"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 lvl="3">
            <p:tnLst>
              <p:par>
                <p:cTn presetID="1"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720B16-4E5F-FB44-B595-7E7E104E2613}"/>
              </a:ext>
            </a:extLst>
          </p:cNvPr>
          <p:cNvPicPr>
            <a:picLocks noChangeAspect="1"/>
          </p:cNvPicPr>
          <p:nvPr userDrawn="1"/>
        </p:nvPicPr>
        <p:blipFill>
          <a:blip r:embed="rId2"/>
          <a:stretch>
            <a:fillRect/>
          </a:stretch>
        </p:blipFill>
        <p:spPr>
          <a:xfrm>
            <a:off x="465274" y="3785316"/>
            <a:ext cx="764313" cy="764313"/>
          </a:xfrm>
          <a:prstGeom prst="rect">
            <a:avLst/>
          </a:prstGeom>
        </p:spPr>
      </p:pic>
      <p:pic>
        <p:nvPicPr>
          <p:cNvPr id="4" name="Picture 3">
            <a:extLst>
              <a:ext uri="{FF2B5EF4-FFF2-40B4-BE49-F238E27FC236}">
                <a16:creationId xmlns:a16="http://schemas.microsoft.com/office/drawing/2014/main" id="{6D48894D-F069-F749-9BF2-D78C20F4B6C4}"/>
              </a:ext>
            </a:extLst>
          </p:cNvPr>
          <p:cNvPicPr>
            <a:picLocks noChangeAspect="1"/>
          </p:cNvPicPr>
          <p:nvPr userDrawn="1"/>
        </p:nvPicPr>
        <p:blipFill>
          <a:blip r:embed="rId3"/>
          <a:stretch>
            <a:fillRect/>
          </a:stretch>
        </p:blipFill>
        <p:spPr>
          <a:xfrm>
            <a:off x="465275" y="1909069"/>
            <a:ext cx="764313" cy="764313"/>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5816600" cy="1325563"/>
          </a:xfrm>
        </p:spPr>
        <p:txBody>
          <a:bodyPr/>
          <a:lstStyle>
            <a:lvl1pPr>
              <a:defRPr/>
            </a:lvl1pPr>
          </a:lstStyle>
          <a:p>
            <a:r>
              <a:rPr lang="en-US" dirty="0"/>
              <a:t>Why </a:t>
            </a:r>
            <a:r>
              <a:rPr lang="en-US" dirty="0" err="1"/>
              <a:t>Explorica</a:t>
            </a:r>
            <a:r>
              <a:rPr lang="en-US" dirty="0"/>
              <a:t>? 2</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1501915" y="1948583"/>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8" name="Text Placeholder 2">
            <a:extLst>
              <a:ext uri="{FF2B5EF4-FFF2-40B4-BE49-F238E27FC236}">
                <a16:creationId xmlns:a16="http://schemas.microsoft.com/office/drawing/2014/main" id="{2D6FACC3-79B2-1246-8F9C-E41BF8BE72E7}"/>
              </a:ext>
            </a:extLst>
          </p:cNvPr>
          <p:cNvSpPr>
            <a:spLocks noGrp="1"/>
          </p:cNvSpPr>
          <p:nvPr>
            <p:ph idx="12" hasCustomPrompt="1"/>
          </p:nvPr>
        </p:nvSpPr>
        <p:spPr>
          <a:xfrm>
            <a:off x="1501915" y="3784894"/>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D7C14952-E5C4-E94D-99EA-6E2BBA32125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1813" b="11456"/>
          <a:stretch/>
        </p:blipFill>
        <p:spPr>
          <a:xfrm>
            <a:off x="6096001" y="-108648"/>
            <a:ext cx="6096000" cy="7313679"/>
          </a:xfrm>
          <a:prstGeom prst="rect">
            <a:avLst/>
          </a:prstGeom>
        </p:spPr>
      </p:pic>
      <p:pic>
        <p:nvPicPr>
          <p:cNvPr id="11" name="Picture 10">
            <a:extLst>
              <a:ext uri="{FF2B5EF4-FFF2-40B4-BE49-F238E27FC236}">
                <a16:creationId xmlns:a16="http://schemas.microsoft.com/office/drawing/2014/main" id="{94C13847-9979-FA43-97B7-B61D5D2E95F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93530" y="6277391"/>
            <a:ext cx="2033415" cy="386517"/>
          </a:xfrm>
          <a:prstGeom prst="rect">
            <a:avLst/>
          </a:prstGeom>
        </p:spPr>
      </p:pic>
    </p:spTree>
    <p:extLst>
      <p:ext uri="{BB962C8B-B14F-4D97-AF65-F5344CB8AC3E}">
        <p14:creationId xmlns:p14="http://schemas.microsoft.com/office/powerpoint/2010/main" val="177035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17">
                                            <p:txEl>
                                              <p:pRg st="2" end="2"/>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500"/>
                                  </p:stCondLst>
                                  <p:childTnLst>
                                    <p:set>
                                      <p:cBhvr>
                                        <p:cTn id="17" dur="1" fill="hold">
                                          <p:stCondLst>
                                            <p:cond delay="0"/>
                                          </p:stCondLst>
                                        </p:cTn>
                                        <p:tgtEl>
                                          <p:spTgt spid="18">
                                            <p:txEl>
                                              <p:pRg st="0" end="0"/>
                                            </p:txEl>
                                          </p:spTgt>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18">
                                            <p:txEl>
                                              <p:pRg st="1" end="1"/>
                                            </p:txEl>
                                          </p:spTgt>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18" grpId="0" build="p">
        <p:tmplLst>
          <p:tmpl lvl="1">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37F99-0E06-774D-B300-39A1BE942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625" y="-501309"/>
            <a:ext cx="12377690" cy="4840077"/>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5816600" cy="1325563"/>
          </a:xfrm>
        </p:spPr>
        <p:txBody>
          <a:bodyPr/>
          <a:lstStyle>
            <a:lvl1pPr>
              <a:defRPr/>
            </a:lvl1pPr>
          </a:lstStyle>
          <a:p>
            <a:r>
              <a:rPr lang="en-US" dirty="0"/>
              <a:t>Why </a:t>
            </a:r>
            <a:r>
              <a:rPr lang="en-US" dirty="0" err="1"/>
              <a:t>Explorica</a:t>
            </a:r>
            <a:r>
              <a:rPr lang="en-US" dirty="0"/>
              <a:t>?</a:t>
            </a:r>
          </a:p>
        </p:txBody>
      </p:sp>
      <p:sp>
        <p:nvSpPr>
          <p:cNvPr id="12" name="Text Placeholder 2">
            <a:extLst>
              <a:ext uri="{FF2B5EF4-FFF2-40B4-BE49-F238E27FC236}">
                <a16:creationId xmlns:a16="http://schemas.microsoft.com/office/drawing/2014/main" id="{65DB93FA-EBF3-1745-BB96-31D6E64E2A53}"/>
              </a:ext>
            </a:extLst>
          </p:cNvPr>
          <p:cNvSpPr>
            <a:spLocks noGrp="1"/>
          </p:cNvSpPr>
          <p:nvPr>
            <p:ph idx="11" hasCustomPrompt="1"/>
          </p:nvPr>
        </p:nvSpPr>
        <p:spPr>
          <a:xfrm>
            <a:off x="4317253" y="5139549"/>
            <a:ext cx="3557494" cy="988875"/>
          </a:xfrm>
          <a:prstGeom prst="rect">
            <a:avLst/>
          </a:prstGeom>
        </p:spPr>
        <p:txBody>
          <a:bodyPr vert="horz" lIns="91440" tIns="45720" rIns="91440" bIns="45720" rtlCol="0">
            <a:normAutofit/>
          </a:bodyPr>
          <a:lstStyle>
            <a:lvl1pPr algn="ctr">
              <a:defRPr sz="1400" b="0">
                <a:solidFill>
                  <a:schemeClr val="tx1">
                    <a:lumMod val="75000"/>
                    <a:lumOff val="25000"/>
                  </a:schemeClr>
                </a:solidFill>
              </a:defRPr>
            </a:lvl1pPr>
            <a:lvl2pPr marL="244475" indent="0" algn="ctr">
              <a:buNone/>
              <a:defRPr/>
            </a:lvl2pPr>
            <a:lvl3pPr algn="ctr">
              <a:defRPr/>
            </a:lvl3pPr>
          </a:lstStyle>
          <a:p>
            <a:pPr lvl="0"/>
            <a:r>
              <a:rPr lang="en-US" dirty="0"/>
              <a:t>Daily tour updates</a:t>
            </a:r>
          </a:p>
          <a:p>
            <a:pPr lvl="0"/>
            <a:r>
              <a:rPr lang="en-US" dirty="0"/>
              <a:t>Global vigilance</a:t>
            </a:r>
          </a:p>
          <a:p>
            <a:pPr lvl="0"/>
            <a:r>
              <a:rPr lang="en-US" dirty="0"/>
              <a:t>Network of more than 45 offices</a:t>
            </a:r>
          </a:p>
        </p:txBody>
      </p:sp>
      <p:sp>
        <p:nvSpPr>
          <p:cNvPr id="13" name="Text Placeholder 2">
            <a:extLst>
              <a:ext uri="{FF2B5EF4-FFF2-40B4-BE49-F238E27FC236}">
                <a16:creationId xmlns:a16="http://schemas.microsoft.com/office/drawing/2014/main" id="{60F11C55-ADC4-3841-A6AE-B894B9E63CD2}"/>
              </a:ext>
            </a:extLst>
          </p:cNvPr>
          <p:cNvSpPr>
            <a:spLocks noGrp="1"/>
          </p:cNvSpPr>
          <p:nvPr>
            <p:ph idx="12" hasCustomPrompt="1"/>
          </p:nvPr>
        </p:nvSpPr>
        <p:spPr>
          <a:xfrm>
            <a:off x="8126260" y="5139550"/>
            <a:ext cx="3557494" cy="988875"/>
          </a:xfrm>
          <a:prstGeom prst="rect">
            <a:avLst/>
          </a:prstGeom>
        </p:spPr>
        <p:txBody>
          <a:bodyPr vert="horz" lIns="91440" tIns="45720" rIns="91440" bIns="45720" rtlCol="0">
            <a:normAutofit/>
          </a:bodyPr>
          <a:lstStyle>
            <a:lvl1pPr algn="ctr">
              <a:defRPr sz="1400" b="0">
                <a:solidFill>
                  <a:schemeClr val="tx1">
                    <a:lumMod val="75000"/>
                    <a:lumOff val="25000"/>
                  </a:schemeClr>
                </a:solidFill>
              </a:defRPr>
            </a:lvl1pPr>
            <a:lvl2pPr marL="244475" indent="0" algn="ctr">
              <a:buNone/>
              <a:defRPr/>
            </a:lvl2pPr>
            <a:lvl3pPr algn="ctr">
              <a:defRPr/>
            </a:lvl3pPr>
          </a:lstStyle>
          <a:p>
            <a:pPr lvl="0"/>
            <a:r>
              <a:rPr lang="en-US" dirty="0"/>
              <a:t>USTOA $1 million Travelers’ Assistance</a:t>
            </a:r>
          </a:p>
          <a:p>
            <a:pPr lvl="0"/>
            <a:r>
              <a:rPr lang="en-US" dirty="0"/>
              <a:t>Comprehensive liability coverage</a:t>
            </a:r>
          </a:p>
          <a:p>
            <a:pPr lvl="0"/>
            <a:r>
              <a:rPr lang="en-US" dirty="0"/>
              <a:t>Trusted travel protection plans</a:t>
            </a:r>
          </a:p>
        </p:txBody>
      </p:sp>
      <p:sp>
        <p:nvSpPr>
          <p:cNvPr id="14" name="Text Placeholder 2">
            <a:extLst>
              <a:ext uri="{FF2B5EF4-FFF2-40B4-BE49-F238E27FC236}">
                <a16:creationId xmlns:a16="http://schemas.microsoft.com/office/drawing/2014/main" id="{C079754C-8F3C-D142-ADD2-2A413AEAF24E}"/>
              </a:ext>
            </a:extLst>
          </p:cNvPr>
          <p:cNvSpPr>
            <a:spLocks noGrp="1"/>
          </p:cNvSpPr>
          <p:nvPr>
            <p:ph idx="13" hasCustomPrompt="1"/>
          </p:nvPr>
        </p:nvSpPr>
        <p:spPr>
          <a:xfrm>
            <a:off x="396699" y="5137983"/>
            <a:ext cx="3557494" cy="988875"/>
          </a:xfrm>
          <a:prstGeom prst="rect">
            <a:avLst/>
          </a:prstGeom>
        </p:spPr>
        <p:txBody>
          <a:bodyPr vert="horz" lIns="91440" tIns="45720" rIns="91440" bIns="45720" rtlCol="0">
            <a:normAutofit/>
          </a:bodyPr>
          <a:lstStyle>
            <a:lvl1pPr algn="ctr">
              <a:defRPr sz="1400" b="0">
                <a:solidFill>
                  <a:schemeClr val="tx1">
                    <a:lumMod val="75000"/>
                    <a:lumOff val="25000"/>
                  </a:schemeClr>
                </a:solidFill>
              </a:defRPr>
            </a:lvl1pPr>
            <a:lvl2pPr marL="244475" indent="0" algn="ctr">
              <a:buNone/>
              <a:defRPr/>
            </a:lvl2pPr>
            <a:lvl3pPr algn="ctr">
              <a:defRPr/>
            </a:lvl3pPr>
          </a:lstStyle>
          <a:p>
            <a:pPr lvl="0"/>
            <a:r>
              <a:rPr lang="en-US" dirty="0"/>
              <a:t>Proactive risk management</a:t>
            </a:r>
          </a:p>
          <a:p>
            <a:pPr lvl="0"/>
            <a:r>
              <a:rPr lang="en-US" dirty="0"/>
              <a:t>Expertly trained, multilingual tour directors</a:t>
            </a:r>
          </a:p>
          <a:p>
            <a:pPr lvl="0"/>
            <a:r>
              <a:rPr lang="en-US" dirty="0"/>
              <a:t>24/7 emergency support</a:t>
            </a:r>
          </a:p>
        </p:txBody>
      </p:sp>
      <p:pic>
        <p:nvPicPr>
          <p:cNvPr id="3" name="Picture 2">
            <a:extLst>
              <a:ext uri="{FF2B5EF4-FFF2-40B4-BE49-F238E27FC236}">
                <a16:creationId xmlns:a16="http://schemas.microsoft.com/office/drawing/2014/main" id="{BF8BA364-30EF-C747-8396-39FEC170C797}"/>
              </a:ext>
            </a:extLst>
          </p:cNvPr>
          <p:cNvPicPr>
            <a:picLocks noChangeAspect="1"/>
          </p:cNvPicPr>
          <p:nvPr userDrawn="1"/>
        </p:nvPicPr>
        <p:blipFill>
          <a:blip r:embed="rId3"/>
          <a:stretch>
            <a:fillRect/>
          </a:stretch>
        </p:blipFill>
        <p:spPr>
          <a:xfrm>
            <a:off x="5492750" y="3701514"/>
            <a:ext cx="1206500" cy="1206500"/>
          </a:xfrm>
          <a:prstGeom prst="rect">
            <a:avLst/>
          </a:prstGeom>
        </p:spPr>
      </p:pic>
      <p:pic>
        <p:nvPicPr>
          <p:cNvPr id="4" name="Picture 3">
            <a:extLst>
              <a:ext uri="{FF2B5EF4-FFF2-40B4-BE49-F238E27FC236}">
                <a16:creationId xmlns:a16="http://schemas.microsoft.com/office/drawing/2014/main" id="{1FDFA5F6-7FCF-0C42-9F57-C62F10751A32}"/>
              </a:ext>
            </a:extLst>
          </p:cNvPr>
          <p:cNvPicPr>
            <a:picLocks noChangeAspect="1"/>
          </p:cNvPicPr>
          <p:nvPr userDrawn="1"/>
        </p:nvPicPr>
        <p:blipFill>
          <a:blip r:embed="rId4"/>
          <a:stretch>
            <a:fillRect/>
          </a:stretch>
        </p:blipFill>
        <p:spPr>
          <a:xfrm>
            <a:off x="9301757" y="3701514"/>
            <a:ext cx="1206500" cy="1206500"/>
          </a:xfrm>
          <a:prstGeom prst="rect">
            <a:avLst/>
          </a:prstGeom>
        </p:spPr>
      </p:pic>
      <p:pic>
        <p:nvPicPr>
          <p:cNvPr id="5" name="Picture 4">
            <a:extLst>
              <a:ext uri="{FF2B5EF4-FFF2-40B4-BE49-F238E27FC236}">
                <a16:creationId xmlns:a16="http://schemas.microsoft.com/office/drawing/2014/main" id="{3501B46D-A894-A04E-AAA7-72C7F499AF56}"/>
              </a:ext>
            </a:extLst>
          </p:cNvPr>
          <p:cNvPicPr>
            <a:picLocks noChangeAspect="1"/>
          </p:cNvPicPr>
          <p:nvPr userDrawn="1"/>
        </p:nvPicPr>
        <p:blipFill>
          <a:blip r:embed="rId5"/>
          <a:stretch>
            <a:fillRect/>
          </a:stretch>
        </p:blipFill>
        <p:spPr>
          <a:xfrm>
            <a:off x="1523935" y="3653253"/>
            <a:ext cx="1303022" cy="1303022"/>
          </a:xfrm>
          <a:prstGeom prst="rect">
            <a:avLst/>
          </a:prstGeom>
        </p:spPr>
      </p:pic>
      <p:pic>
        <p:nvPicPr>
          <p:cNvPr id="15" name="Picture 14">
            <a:extLst>
              <a:ext uri="{FF2B5EF4-FFF2-40B4-BE49-F238E27FC236}">
                <a16:creationId xmlns:a16="http://schemas.microsoft.com/office/drawing/2014/main" id="{34BAE17D-3FBA-DA4E-958A-F4ADD8A63D5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08090" y="220345"/>
            <a:ext cx="2033415" cy="386517"/>
          </a:xfrm>
          <a:prstGeom prst="rect">
            <a:avLst/>
          </a:prstGeom>
        </p:spPr>
      </p:pic>
    </p:spTree>
    <p:extLst>
      <p:ext uri="{BB962C8B-B14F-4D97-AF65-F5344CB8AC3E}">
        <p14:creationId xmlns:p14="http://schemas.microsoft.com/office/powerpoint/2010/main" val="38743877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5583394" y="1191035"/>
            <a:ext cx="7923306" cy="1325563"/>
          </a:xfrm>
        </p:spPr>
        <p:txBody>
          <a:bodyPr/>
          <a:lstStyle>
            <a:lvl1pPr>
              <a:defRPr/>
            </a:lvl1pPr>
          </a:lstStyle>
          <a:p>
            <a:r>
              <a:rPr lang="en-US" dirty="0"/>
              <a:t>Where we’re going</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5583394" y="2978391"/>
            <a:ext cx="5235402" cy="988875"/>
          </a:xfrm>
          <a:prstGeom prst="rect">
            <a:avLst/>
          </a:prstGeom>
        </p:spPr>
        <p:txBody>
          <a:bodyPr vert="horz" lIns="91440" tIns="45720" rIns="91440" bIns="45720" rtlCol="0">
            <a:normAutofit/>
          </a:bodyPr>
          <a:lstStyle>
            <a:lvl1pPr marL="285750" indent="-285750">
              <a:lnSpc>
                <a:spcPct val="140000"/>
              </a:lnSpc>
              <a:buFont typeface="Arial" panose="020B0604020202020204" pitchFamily="34" charset="0"/>
              <a:buChar char="•"/>
              <a:defRPr/>
            </a:lvl1pPr>
            <a:lvl2pPr marL="244475" indent="0">
              <a:buNone/>
              <a:defRPr/>
            </a:lvl2pPr>
          </a:lstStyle>
          <a:p>
            <a:pPr lvl="0"/>
            <a:r>
              <a:rPr lang="en-US" dirty="0"/>
              <a:t>Date of Trip DD-DD Month</a:t>
            </a:r>
          </a:p>
          <a:p>
            <a:pPr lvl="0"/>
            <a:r>
              <a:rPr lang="en-US" dirty="0"/>
              <a:t>Length of trip in days</a:t>
            </a:r>
          </a:p>
          <a:p>
            <a:pPr lvl="1"/>
            <a:r>
              <a:rPr lang="en-US" dirty="0"/>
              <a:t>Type a brief overview of the location you want to visit and how it is relevant to the lessons/curriculum your students will be learning about.</a:t>
            </a:r>
          </a:p>
        </p:txBody>
      </p:sp>
      <p:sp>
        <p:nvSpPr>
          <p:cNvPr id="15" name="TextBox 14">
            <a:extLst>
              <a:ext uri="{FF2B5EF4-FFF2-40B4-BE49-F238E27FC236}">
                <a16:creationId xmlns:a16="http://schemas.microsoft.com/office/drawing/2014/main" id="{4748F535-ADA1-AA48-B819-56CCD5300B84}"/>
              </a:ext>
            </a:extLst>
          </p:cNvPr>
          <p:cNvSpPr txBox="1"/>
          <p:nvPr userDrawn="1"/>
        </p:nvSpPr>
        <p:spPr>
          <a:xfrm>
            <a:off x="5583394" y="2147266"/>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And why…</a:t>
            </a:r>
            <a:endParaRPr lang="en-US" dirty="0">
              <a:solidFill>
                <a:srgbClr val="364B8C"/>
              </a:solidFill>
              <a:latin typeface="Arial" panose="020B0604020202020204" pitchFamily="34" charset="0"/>
              <a:cs typeface="Arial" panose="020B0604020202020204" pitchFamily="34" charset="0"/>
            </a:endParaRPr>
          </a:p>
        </p:txBody>
      </p:sp>
      <p:sp>
        <p:nvSpPr>
          <p:cNvPr id="6" name="Picture Placeholder 5">
            <a:extLst>
              <a:ext uri="{FF2B5EF4-FFF2-40B4-BE49-F238E27FC236}">
                <a16:creationId xmlns:a16="http://schemas.microsoft.com/office/drawing/2014/main" id="{488B7DB0-99D1-C647-988F-92E689B2875F}"/>
              </a:ext>
            </a:extLst>
          </p:cNvPr>
          <p:cNvSpPr>
            <a:spLocks noGrp="1"/>
          </p:cNvSpPr>
          <p:nvPr>
            <p:ph type="pic" sz="quarter" idx="14"/>
          </p:nvPr>
        </p:nvSpPr>
        <p:spPr>
          <a:xfrm>
            <a:off x="695128" y="2358090"/>
            <a:ext cx="3428513" cy="3428513"/>
          </a:xfrm>
          <a:blipFill>
            <a:blip r:embed="rId3"/>
            <a:stretch>
              <a:fillRect/>
            </a:stretch>
          </a:blipFill>
        </p:spPr>
        <p:txBody>
          <a:bodyPr/>
          <a:lstStyle/>
          <a:p>
            <a:endParaRPr lang="en-US"/>
          </a:p>
        </p:txBody>
      </p:sp>
      <p:pic>
        <p:nvPicPr>
          <p:cNvPr id="7" name="Picture 6">
            <a:extLst>
              <a:ext uri="{FF2B5EF4-FFF2-40B4-BE49-F238E27FC236}">
                <a16:creationId xmlns:a16="http://schemas.microsoft.com/office/drawing/2014/main" id="{CF785CE3-66E8-324B-99DE-EEA898D41F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08090" y="220345"/>
            <a:ext cx="2033415" cy="386517"/>
          </a:xfrm>
          <a:prstGeom prst="rect">
            <a:avLst/>
          </a:prstGeom>
        </p:spPr>
      </p:pic>
    </p:spTree>
    <p:extLst>
      <p:ext uri="{BB962C8B-B14F-4D97-AF65-F5344CB8AC3E}">
        <p14:creationId xmlns:p14="http://schemas.microsoft.com/office/powerpoint/2010/main" val="38090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D381F-311C-4AB4-A7AA-74DE7E729578}"/>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706618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1782406-16CB-4846-99C0-E549A5081052}"/>
              </a:ext>
            </a:extLst>
          </p:cNvPr>
          <p:cNvSpPr>
            <a:spLocks noGrp="1"/>
          </p:cNvSpPr>
          <p:nvPr>
            <p:ph type="pic" sz="quarter" idx="10"/>
          </p:nvPr>
        </p:nvSpPr>
        <p:spPr>
          <a:xfrm>
            <a:off x="6096000" y="0"/>
            <a:ext cx="6096000" cy="3429000"/>
          </a:xfrm>
          <a:blipFill>
            <a:blip r:embed="rId2" cstate="screen">
              <a:extLst>
                <a:ext uri="{28A0092B-C50C-407E-A947-70E740481C1C}">
                  <a14:useLocalDpi xmlns:a14="http://schemas.microsoft.com/office/drawing/2010/main"/>
                </a:ext>
              </a:extLst>
            </a:blip>
            <a:stretch>
              <a:fillRect/>
            </a:stretch>
          </a:blipFill>
        </p:spPr>
        <p:txBody>
          <a:bodyPr/>
          <a:lstStyle/>
          <a:p>
            <a:endParaRPr lang="en-US" dirty="0"/>
          </a:p>
        </p:txBody>
      </p:sp>
      <p:sp>
        <p:nvSpPr>
          <p:cNvPr id="10" name="Picture Placeholder 9">
            <a:extLst>
              <a:ext uri="{FF2B5EF4-FFF2-40B4-BE49-F238E27FC236}">
                <a16:creationId xmlns:a16="http://schemas.microsoft.com/office/drawing/2014/main" id="{5615F743-939A-9C48-9C25-9A0977F57886}"/>
              </a:ext>
            </a:extLst>
          </p:cNvPr>
          <p:cNvSpPr>
            <a:spLocks noGrp="1"/>
          </p:cNvSpPr>
          <p:nvPr>
            <p:ph type="pic" sz="quarter" idx="11"/>
          </p:nvPr>
        </p:nvSpPr>
        <p:spPr>
          <a:xfrm>
            <a:off x="6096000" y="3429000"/>
            <a:ext cx="6096000" cy="3429000"/>
          </a:xfr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2" name="Text Placeholder 2">
            <a:extLst>
              <a:ext uri="{FF2B5EF4-FFF2-40B4-BE49-F238E27FC236}">
                <a16:creationId xmlns:a16="http://schemas.microsoft.com/office/drawing/2014/main" id="{25A3EA15-8496-D14D-A439-EFEA7BD141B0}"/>
              </a:ext>
            </a:extLst>
          </p:cNvPr>
          <p:cNvSpPr>
            <a:spLocks noGrp="1"/>
          </p:cNvSpPr>
          <p:nvPr>
            <p:ph idx="1" hasCustomPrompt="1"/>
          </p:nvPr>
        </p:nvSpPr>
        <p:spPr>
          <a:xfrm>
            <a:off x="568187" y="1562154"/>
            <a:ext cx="539866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Title 1">
            <a:extLst>
              <a:ext uri="{FF2B5EF4-FFF2-40B4-BE49-F238E27FC236}">
                <a16:creationId xmlns:a16="http://schemas.microsoft.com/office/drawing/2014/main" id="{DD371D13-202A-3544-8049-9AAF4CB9E4B3}"/>
              </a:ext>
            </a:extLst>
          </p:cNvPr>
          <p:cNvSpPr>
            <a:spLocks noGrp="1"/>
          </p:cNvSpPr>
          <p:nvPr>
            <p:ph type="title" hasCustomPrompt="1"/>
          </p:nvPr>
        </p:nvSpPr>
        <p:spPr>
          <a:xfrm>
            <a:off x="279400" y="365125"/>
            <a:ext cx="5816600" cy="1325563"/>
          </a:xfrm>
        </p:spPr>
        <p:txBody>
          <a:bodyPr/>
          <a:lstStyle>
            <a:lvl1pPr>
              <a:defRPr/>
            </a:lvl1pPr>
          </a:lstStyle>
          <a:p>
            <a:r>
              <a:rPr lang="en-US" dirty="0"/>
              <a:t>Tour Itinerary</a:t>
            </a:r>
          </a:p>
        </p:txBody>
      </p:sp>
      <p:pic>
        <p:nvPicPr>
          <p:cNvPr id="7" name="Picture 6">
            <a:extLst>
              <a:ext uri="{FF2B5EF4-FFF2-40B4-BE49-F238E27FC236}">
                <a16:creationId xmlns:a16="http://schemas.microsoft.com/office/drawing/2014/main" id="{A2C7F020-FE2F-0345-A03C-E1A018ABE6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3530" y="6277391"/>
            <a:ext cx="2033415" cy="386517"/>
          </a:xfrm>
          <a:prstGeom prst="rect">
            <a:avLst/>
          </a:prstGeom>
        </p:spPr>
      </p:pic>
    </p:spTree>
    <p:extLst>
      <p:ext uri="{BB962C8B-B14F-4D97-AF65-F5344CB8AC3E}">
        <p14:creationId xmlns:p14="http://schemas.microsoft.com/office/powerpoint/2010/main" val="297281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tmplLst>
          <p:tmpl lvl="1">
            <p:tnLst>
              <p:par>
                <p:cTn presetID="1" presetClass="entr" presetSubtype="0" fill="hold" nodeType="afterEffect">
                  <p:stCondLst>
                    <p:cond delay="500"/>
                  </p:stCondLst>
                  <p:childTnLst>
                    <p:set>
                      <p:cBhvr>
                        <p:cTn dur="1" fill="hold">
                          <p:stCondLst>
                            <p:cond delay="0"/>
                          </p:stCondLst>
                        </p:cTn>
                        <p:tgtEl>
                          <p:spTgt spid="12"/>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2"/>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2"/>
                        </p:tgtEl>
                        <p:attrNameLst>
                          <p:attrName>style.visibility</p:attrName>
                        </p:attrNameLst>
                      </p:cBhvr>
                      <p:to>
                        <p:strVal val="visible"/>
                      </p:to>
                    </p:se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F8FCA20-2D2B-F445-9469-9782DF8B1977}"/>
              </a:ext>
            </a:extLst>
          </p:cNvPr>
          <p:cNvSpPr/>
          <p:nvPr userDrawn="1"/>
        </p:nvSpPr>
        <p:spPr>
          <a:xfrm>
            <a:off x="5931194" y="-182880"/>
            <a:ext cx="6405294" cy="7040880"/>
          </a:xfrm>
          <a:prstGeom prst="rect">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601B0A20-1B0F-194A-BFF3-E33A92E0A3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6630" y="5387497"/>
            <a:ext cx="550381" cy="550381"/>
          </a:xfrm>
          <a:prstGeom prst="rect">
            <a:avLst/>
          </a:prstGeom>
        </p:spPr>
      </p:pic>
      <p:pic>
        <p:nvPicPr>
          <p:cNvPr id="37" name="Picture 36">
            <a:extLst>
              <a:ext uri="{FF2B5EF4-FFF2-40B4-BE49-F238E27FC236}">
                <a16:creationId xmlns:a16="http://schemas.microsoft.com/office/drawing/2014/main" id="{A4E7C33D-7B7A-6546-AF4C-EA0099B1DC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26631" y="3772141"/>
            <a:ext cx="550380" cy="550380"/>
          </a:xfrm>
          <a:prstGeom prst="rect">
            <a:avLst/>
          </a:prstGeom>
        </p:spPr>
      </p:pic>
      <p:pic>
        <p:nvPicPr>
          <p:cNvPr id="29" name="Picture 28">
            <a:extLst>
              <a:ext uri="{FF2B5EF4-FFF2-40B4-BE49-F238E27FC236}">
                <a16:creationId xmlns:a16="http://schemas.microsoft.com/office/drawing/2014/main" id="{9C20005E-A370-D74A-8B70-5B246EF7EBA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9873" y="4589918"/>
            <a:ext cx="546449" cy="546449"/>
          </a:xfrm>
          <a:prstGeom prst="rect">
            <a:avLst/>
          </a:prstGeom>
        </p:spPr>
      </p:pic>
      <p:pic>
        <p:nvPicPr>
          <p:cNvPr id="27" name="Picture 26">
            <a:extLst>
              <a:ext uri="{FF2B5EF4-FFF2-40B4-BE49-F238E27FC236}">
                <a16:creationId xmlns:a16="http://schemas.microsoft.com/office/drawing/2014/main" id="{2FFBBCBF-04BC-084A-9E9B-152B822BD94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79873" y="3784588"/>
            <a:ext cx="550380" cy="550380"/>
          </a:xfrm>
          <a:prstGeom prst="rect">
            <a:avLst/>
          </a:prstGeom>
        </p:spPr>
      </p:pic>
      <p:pic>
        <p:nvPicPr>
          <p:cNvPr id="6" name="Picture 5">
            <a:extLst>
              <a:ext uri="{FF2B5EF4-FFF2-40B4-BE49-F238E27FC236}">
                <a16:creationId xmlns:a16="http://schemas.microsoft.com/office/drawing/2014/main" id="{C3BB736F-709E-D449-B924-62B3CC31D4B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79873" y="2185399"/>
            <a:ext cx="540909" cy="540909"/>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7842624" cy="1325563"/>
          </a:xfrm>
        </p:spPr>
        <p:txBody>
          <a:bodyPr/>
          <a:lstStyle>
            <a:lvl1pPr>
              <a:defRPr/>
            </a:lvl1pPr>
          </a:lstStyle>
          <a:p>
            <a:r>
              <a:rPr lang="en-US" dirty="0"/>
              <a:t>What’s included</a:t>
            </a:r>
          </a:p>
        </p:txBody>
      </p:sp>
      <p:sp>
        <p:nvSpPr>
          <p:cNvPr id="4" name="TextBox 3">
            <a:extLst>
              <a:ext uri="{FF2B5EF4-FFF2-40B4-BE49-F238E27FC236}">
                <a16:creationId xmlns:a16="http://schemas.microsoft.com/office/drawing/2014/main" id="{9B9C7E20-D92E-7E47-B4CA-D54B117D423D}"/>
              </a:ext>
            </a:extLst>
          </p:cNvPr>
          <p:cNvSpPr txBox="1"/>
          <p:nvPr userDrawn="1"/>
        </p:nvSpPr>
        <p:spPr>
          <a:xfrm>
            <a:off x="279400" y="1380564"/>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Almost everything!</a:t>
            </a:r>
            <a:endParaRPr lang="en-US" dirty="0">
              <a:solidFill>
                <a:srgbClr val="364B8C"/>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F8604686-2B74-4449-9450-508DB450CE3D}"/>
              </a:ext>
            </a:extLst>
          </p:cNvPr>
          <p:cNvSpPr>
            <a:spLocks noGrp="1"/>
          </p:cNvSpPr>
          <p:nvPr>
            <p:ph idx="11"/>
          </p:nvPr>
        </p:nvSpPr>
        <p:spPr>
          <a:xfrm>
            <a:off x="1313524" y="2272786"/>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Click to edit Master text styles</a:t>
            </a:r>
          </a:p>
        </p:txBody>
      </p:sp>
      <p:sp>
        <p:nvSpPr>
          <p:cNvPr id="7" name="Text Placeholder 2">
            <a:extLst>
              <a:ext uri="{FF2B5EF4-FFF2-40B4-BE49-F238E27FC236}">
                <a16:creationId xmlns:a16="http://schemas.microsoft.com/office/drawing/2014/main" id="{E1447E04-D263-7441-84F2-F899F9663041}"/>
              </a:ext>
            </a:extLst>
          </p:cNvPr>
          <p:cNvSpPr>
            <a:spLocks noGrp="1"/>
          </p:cNvSpPr>
          <p:nvPr>
            <p:ph idx="12"/>
          </p:nvPr>
        </p:nvSpPr>
        <p:spPr>
          <a:xfrm>
            <a:off x="1313524" y="3073949"/>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Click to edit Master text styles</a:t>
            </a:r>
          </a:p>
        </p:txBody>
      </p:sp>
      <p:sp>
        <p:nvSpPr>
          <p:cNvPr id="8" name="Text Placeholder 2">
            <a:extLst>
              <a:ext uri="{FF2B5EF4-FFF2-40B4-BE49-F238E27FC236}">
                <a16:creationId xmlns:a16="http://schemas.microsoft.com/office/drawing/2014/main" id="{401940E7-9B4C-2749-911D-57AE9AB13790}"/>
              </a:ext>
            </a:extLst>
          </p:cNvPr>
          <p:cNvSpPr>
            <a:spLocks noGrp="1"/>
          </p:cNvSpPr>
          <p:nvPr>
            <p:ph idx="13"/>
          </p:nvPr>
        </p:nvSpPr>
        <p:spPr>
          <a:xfrm>
            <a:off x="1313524" y="3875112"/>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Click to edit Master text styles</a:t>
            </a:r>
          </a:p>
        </p:txBody>
      </p:sp>
      <p:sp>
        <p:nvSpPr>
          <p:cNvPr id="10" name="Text Placeholder 2">
            <a:extLst>
              <a:ext uri="{FF2B5EF4-FFF2-40B4-BE49-F238E27FC236}">
                <a16:creationId xmlns:a16="http://schemas.microsoft.com/office/drawing/2014/main" id="{C7D6E584-858D-994B-9946-101860CDE3CC}"/>
              </a:ext>
            </a:extLst>
          </p:cNvPr>
          <p:cNvSpPr>
            <a:spLocks noGrp="1"/>
          </p:cNvSpPr>
          <p:nvPr>
            <p:ph idx="14"/>
          </p:nvPr>
        </p:nvSpPr>
        <p:spPr>
          <a:xfrm>
            <a:off x="1313524" y="4676275"/>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Click to edit Master text styles</a:t>
            </a:r>
          </a:p>
        </p:txBody>
      </p:sp>
      <p:sp>
        <p:nvSpPr>
          <p:cNvPr id="11" name="Text Placeholder 2">
            <a:extLst>
              <a:ext uri="{FF2B5EF4-FFF2-40B4-BE49-F238E27FC236}">
                <a16:creationId xmlns:a16="http://schemas.microsoft.com/office/drawing/2014/main" id="{B7E291B4-7D6C-FE44-AD98-DE183B1D3B79}"/>
              </a:ext>
            </a:extLst>
          </p:cNvPr>
          <p:cNvSpPr>
            <a:spLocks noGrp="1"/>
          </p:cNvSpPr>
          <p:nvPr>
            <p:ph idx="15"/>
          </p:nvPr>
        </p:nvSpPr>
        <p:spPr>
          <a:xfrm>
            <a:off x="1313524" y="5477436"/>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Click to edit Master text styles</a:t>
            </a:r>
          </a:p>
        </p:txBody>
      </p:sp>
      <p:sp>
        <p:nvSpPr>
          <p:cNvPr id="12" name="Text Placeholder 2">
            <a:extLst>
              <a:ext uri="{FF2B5EF4-FFF2-40B4-BE49-F238E27FC236}">
                <a16:creationId xmlns:a16="http://schemas.microsoft.com/office/drawing/2014/main" id="{3CC13EB7-80C1-4547-B04C-94883832429D}"/>
              </a:ext>
            </a:extLst>
          </p:cNvPr>
          <p:cNvSpPr>
            <a:spLocks noGrp="1"/>
          </p:cNvSpPr>
          <p:nvPr>
            <p:ph idx="16"/>
          </p:nvPr>
        </p:nvSpPr>
        <p:spPr>
          <a:xfrm>
            <a:off x="7055956" y="2272785"/>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Click to edit Master text styles</a:t>
            </a:r>
          </a:p>
        </p:txBody>
      </p:sp>
      <p:sp>
        <p:nvSpPr>
          <p:cNvPr id="13" name="Text Placeholder 2">
            <a:extLst>
              <a:ext uri="{FF2B5EF4-FFF2-40B4-BE49-F238E27FC236}">
                <a16:creationId xmlns:a16="http://schemas.microsoft.com/office/drawing/2014/main" id="{498BD84D-6294-0E45-923A-1AE107C15277}"/>
              </a:ext>
            </a:extLst>
          </p:cNvPr>
          <p:cNvSpPr>
            <a:spLocks noGrp="1"/>
          </p:cNvSpPr>
          <p:nvPr>
            <p:ph idx="17"/>
          </p:nvPr>
        </p:nvSpPr>
        <p:spPr>
          <a:xfrm>
            <a:off x="7055956" y="3067725"/>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Click to edit Master text styles</a:t>
            </a:r>
          </a:p>
        </p:txBody>
      </p:sp>
      <p:sp>
        <p:nvSpPr>
          <p:cNvPr id="14" name="Text Placeholder 2">
            <a:extLst>
              <a:ext uri="{FF2B5EF4-FFF2-40B4-BE49-F238E27FC236}">
                <a16:creationId xmlns:a16="http://schemas.microsoft.com/office/drawing/2014/main" id="{6C0B6342-2725-F143-821D-4A13B6D74B61}"/>
              </a:ext>
            </a:extLst>
          </p:cNvPr>
          <p:cNvSpPr>
            <a:spLocks noGrp="1"/>
          </p:cNvSpPr>
          <p:nvPr>
            <p:ph idx="18"/>
          </p:nvPr>
        </p:nvSpPr>
        <p:spPr>
          <a:xfrm>
            <a:off x="7055956" y="3862665"/>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Click to edit Master text styles</a:t>
            </a:r>
          </a:p>
        </p:txBody>
      </p:sp>
      <p:sp>
        <p:nvSpPr>
          <p:cNvPr id="15" name="Text Placeholder 2">
            <a:extLst>
              <a:ext uri="{FF2B5EF4-FFF2-40B4-BE49-F238E27FC236}">
                <a16:creationId xmlns:a16="http://schemas.microsoft.com/office/drawing/2014/main" id="{FAD749AF-FABB-DF4F-B72E-407E867361FF}"/>
              </a:ext>
            </a:extLst>
          </p:cNvPr>
          <p:cNvSpPr>
            <a:spLocks noGrp="1"/>
          </p:cNvSpPr>
          <p:nvPr>
            <p:ph idx="19"/>
          </p:nvPr>
        </p:nvSpPr>
        <p:spPr>
          <a:xfrm>
            <a:off x="7055956" y="4682496"/>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Click to edit Master text styles</a:t>
            </a:r>
          </a:p>
        </p:txBody>
      </p:sp>
      <p:sp>
        <p:nvSpPr>
          <p:cNvPr id="16" name="Text Placeholder 2">
            <a:extLst>
              <a:ext uri="{FF2B5EF4-FFF2-40B4-BE49-F238E27FC236}">
                <a16:creationId xmlns:a16="http://schemas.microsoft.com/office/drawing/2014/main" id="{DBCD6690-8909-2147-ACE0-512D3292E333}"/>
              </a:ext>
            </a:extLst>
          </p:cNvPr>
          <p:cNvSpPr>
            <a:spLocks noGrp="1"/>
          </p:cNvSpPr>
          <p:nvPr>
            <p:ph idx="20"/>
          </p:nvPr>
        </p:nvSpPr>
        <p:spPr>
          <a:xfrm>
            <a:off x="7055956" y="5477436"/>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Click to edit Master text styles</a:t>
            </a:r>
          </a:p>
        </p:txBody>
      </p:sp>
      <p:pic>
        <p:nvPicPr>
          <p:cNvPr id="9" name="Picture 8">
            <a:extLst>
              <a:ext uri="{FF2B5EF4-FFF2-40B4-BE49-F238E27FC236}">
                <a16:creationId xmlns:a16="http://schemas.microsoft.com/office/drawing/2014/main" id="{D5CE0346-BF1C-5441-A963-29BA0E5AF0E6}"/>
              </a:ext>
            </a:extLst>
          </p:cNvPr>
          <p:cNvPicPr>
            <a:picLocks noChangeAspect="1"/>
          </p:cNvPicPr>
          <p:nvPr userDrawn="1"/>
        </p:nvPicPr>
        <p:blipFill>
          <a:blip r:embed="rId7"/>
          <a:stretch>
            <a:fillRect/>
          </a:stretch>
        </p:blipFill>
        <p:spPr>
          <a:xfrm rot="743178">
            <a:off x="7272020" y="-93167"/>
            <a:ext cx="5397046" cy="1542013"/>
          </a:xfrm>
          <a:prstGeom prst="rect">
            <a:avLst/>
          </a:prstGeom>
        </p:spPr>
      </p:pic>
      <p:pic>
        <p:nvPicPr>
          <p:cNvPr id="28" name="Picture 27">
            <a:extLst>
              <a:ext uri="{FF2B5EF4-FFF2-40B4-BE49-F238E27FC236}">
                <a16:creationId xmlns:a16="http://schemas.microsoft.com/office/drawing/2014/main" id="{B94E2D07-5BB6-584D-9EA1-81CD052A1C8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9873" y="2958251"/>
            <a:ext cx="550380" cy="550380"/>
          </a:xfrm>
          <a:prstGeom prst="rect">
            <a:avLst/>
          </a:prstGeom>
        </p:spPr>
      </p:pic>
      <p:pic>
        <p:nvPicPr>
          <p:cNvPr id="33" name="Picture 32">
            <a:extLst>
              <a:ext uri="{FF2B5EF4-FFF2-40B4-BE49-F238E27FC236}">
                <a16:creationId xmlns:a16="http://schemas.microsoft.com/office/drawing/2014/main" id="{71C77181-89A1-764C-975D-74E35250DC7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9873" y="5391429"/>
            <a:ext cx="546449" cy="546449"/>
          </a:xfrm>
          <a:prstGeom prst="rect">
            <a:avLst/>
          </a:prstGeom>
        </p:spPr>
      </p:pic>
      <p:pic>
        <p:nvPicPr>
          <p:cNvPr id="35" name="Picture 34">
            <a:extLst>
              <a:ext uri="{FF2B5EF4-FFF2-40B4-BE49-F238E27FC236}">
                <a16:creationId xmlns:a16="http://schemas.microsoft.com/office/drawing/2014/main" id="{FFE9A085-F400-0440-8F48-156E83CB5CA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326631" y="2184807"/>
            <a:ext cx="550380" cy="550380"/>
          </a:xfrm>
          <a:prstGeom prst="rect">
            <a:avLst/>
          </a:prstGeom>
        </p:spPr>
      </p:pic>
      <p:pic>
        <p:nvPicPr>
          <p:cNvPr id="36" name="Picture 35">
            <a:extLst>
              <a:ext uri="{FF2B5EF4-FFF2-40B4-BE49-F238E27FC236}">
                <a16:creationId xmlns:a16="http://schemas.microsoft.com/office/drawing/2014/main" id="{FDE0B7E9-A814-6843-9D2A-1E73AF9ED70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326631" y="2975028"/>
            <a:ext cx="550380" cy="550380"/>
          </a:xfrm>
          <a:prstGeom prst="rect">
            <a:avLst/>
          </a:prstGeom>
        </p:spPr>
      </p:pic>
      <p:pic>
        <p:nvPicPr>
          <p:cNvPr id="40" name="Picture 39">
            <a:extLst>
              <a:ext uri="{FF2B5EF4-FFF2-40B4-BE49-F238E27FC236}">
                <a16:creationId xmlns:a16="http://schemas.microsoft.com/office/drawing/2014/main" id="{6E50A61E-6398-254A-B343-C7CE8DEB173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326630" y="4571929"/>
            <a:ext cx="550380" cy="550380"/>
          </a:xfrm>
          <a:prstGeom prst="rect">
            <a:avLst/>
          </a:prstGeom>
        </p:spPr>
      </p:pic>
      <p:pic>
        <p:nvPicPr>
          <p:cNvPr id="30" name="Picture 29">
            <a:extLst>
              <a:ext uri="{FF2B5EF4-FFF2-40B4-BE49-F238E27FC236}">
                <a16:creationId xmlns:a16="http://schemas.microsoft.com/office/drawing/2014/main" id="{C4D28920-7048-6F43-AA04-C54C86299AE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93530" y="6277391"/>
            <a:ext cx="2033415" cy="386517"/>
          </a:xfrm>
          <a:prstGeom prst="rect">
            <a:avLst/>
          </a:prstGeom>
        </p:spPr>
      </p:pic>
    </p:spTree>
    <p:extLst>
      <p:ext uri="{BB962C8B-B14F-4D97-AF65-F5344CB8AC3E}">
        <p14:creationId xmlns:p14="http://schemas.microsoft.com/office/powerpoint/2010/main" val="342632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Lst>
      </p:bldP>
      <p:bldP spid="13" grpId="0" build="p">
        <p:tmplLst>
          <p:tmpl lvl="1">
            <p:tnLst>
              <p:par>
                <p:cTn presetID="1"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childTnLst>
                </p:cTn>
              </p:par>
            </p:tnLst>
          </p:tmpl>
        </p:tmplLst>
      </p:bldP>
      <p:bldP spid="14" grpId="0" build="p">
        <p:tmplLst>
          <p:tmpl lvl="1">
            <p:tnLst>
              <p:par>
                <p:cTn presetID="1"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childTnLst>
                </p:cTn>
              </p:par>
            </p:tnLst>
          </p:tmpl>
        </p:tmplLst>
      </p:bldP>
      <p:bldP spid="15" grpId="0" build="p">
        <p:tmplLst>
          <p:tmpl lvl="1">
            <p:tnLst>
              <p:par>
                <p:cTn presetID="1"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childTnLst>
                </p:cTn>
              </p:par>
            </p:tnLst>
          </p:tmpl>
        </p:tmplLst>
      </p:bldP>
      <p:bldP spid="16" grpId="0" build="p">
        <p:tmplLst>
          <p:tmpl lvl="1">
            <p:tnLst>
              <p:par>
                <p:cTn presetID="1"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19AAB-B210-8D42-9B8D-367844220D5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FD1293A-E881-EC45-A492-7B1522DFB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290055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2" name="Picture 11" descr="A picture containing outdoor, windmill, water, umbrella&#10;&#10;Description automatically generated">
            <a:extLst>
              <a:ext uri="{FF2B5EF4-FFF2-40B4-BE49-F238E27FC236}">
                <a16:creationId xmlns:a16="http://schemas.microsoft.com/office/drawing/2014/main" id="{576EB9B2-FFEC-4045-BE42-9BC7D4A11443}"/>
              </a:ext>
            </a:extLst>
          </p:cNvPr>
          <p:cNvPicPr>
            <a:picLocks noChangeAspect="1"/>
          </p:cNvPicPr>
          <p:nvPr userDrawn="1"/>
        </p:nvPicPr>
        <p:blipFill rotWithShape="1">
          <a:blip r:embed="rId2"/>
          <a:srcRect t="14820" b="33149"/>
          <a:stretch/>
        </p:blipFill>
        <p:spPr>
          <a:xfrm>
            <a:off x="-1" y="-1"/>
            <a:ext cx="12192000" cy="3635299"/>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10124440" cy="1325563"/>
          </a:xfrm>
        </p:spPr>
        <p:txBody>
          <a:bodyPr/>
          <a:lstStyle>
            <a:lvl1pPr>
              <a:defRPr>
                <a:solidFill>
                  <a:schemeClr val="bg1"/>
                </a:solidFill>
              </a:defRPr>
            </a:lvl1pPr>
          </a:lstStyle>
          <a:p>
            <a:r>
              <a:rPr lang="en-US" dirty="0"/>
              <a:t>What you and your child are responsible for</a:t>
            </a:r>
          </a:p>
        </p:txBody>
      </p:sp>
      <p:sp>
        <p:nvSpPr>
          <p:cNvPr id="8" name="TextBox 7">
            <a:extLst>
              <a:ext uri="{FF2B5EF4-FFF2-40B4-BE49-F238E27FC236}">
                <a16:creationId xmlns:a16="http://schemas.microsoft.com/office/drawing/2014/main" id="{9E82E866-DD0D-8642-A5A1-DEBE0A93A317}"/>
              </a:ext>
            </a:extLst>
          </p:cNvPr>
          <p:cNvSpPr txBox="1"/>
          <p:nvPr userDrawn="1"/>
        </p:nvSpPr>
        <p:spPr>
          <a:xfrm>
            <a:off x="3947532" y="1380564"/>
            <a:ext cx="7965068" cy="923330"/>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Things continue to change, so some of the protocols detailed below may change too. They will likely differ slightly from group to group, and city to city, because we are committed to getting it right.</a:t>
            </a:r>
            <a:endParaRPr lang="en-US" dirty="0">
              <a:solidFill>
                <a:srgbClr val="364B8C"/>
              </a:solidFill>
              <a:latin typeface="Arial" panose="020B0604020202020204" pitchFamily="34" charset="0"/>
              <a:cs typeface="Arial" panose="020B0604020202020204" pitchFamily="34" charset="0"/>
            </a:endParaRPr>
          </a:p>
        </p:txBody>
      </p:sp>
      <p:sp>
        <p:nvSpPr>
          <p:cNvPr id="14" name="Text Placeholder 2">
            <a:extLst>
              <a:ext uri="{FF2B5EF4-FFF2-40B4-BE49-F238E27FC236}">
                <a16:creationId xmlns:a16="http://schemas.microsoft.com/office/drawing/2014/main" id="{C079754C-8F3C-D142-ADD2-2A413AEAF24E}"/>
              </a:ext>
            </a:extLst>
          </p:cNvPr>
          <p:cNvSpPr>
            <a:spLocks noGrp="1"/>
          </p:cNvSpPr>
          <p:nvPr>
            <p:ph idx="13" hasCustomPrompt="1"/>
          </p:nvPr>
        </p:nvSpPr>
        <p:spPr>
          <a:xfrm>
            <a:off x="792938" y="5137983"/>
            <a:ext cx="2376981" cy="988875"/>
          </a:xfrm>
          <a:prstGeom prst="rect">
            <a:avLst/>
          </a:prstGeom>
        </p:spPr>
        <p:txBody>
          <a:bodyPr vert="horz" lIns="91440" tIns="45720" rIns="91440" bIns="45720" rtlCol="0">
            <a:normAutofit/>
          </a:bodyPr>
          <a:lstStyle>
            <a:lvl1pPr algn="ctr">
              <a:lnSpc>
                <a:spcPct val="110000"/>
              </a:lnSpc>
              <a:defRPr sz="1400" b="0">
                <a:solidFill>
                  <a:schemeClr val="tx1">
                    <a:lumMod val="75000"/>
                    <a:lumOff val="25000"/>
                  </a:schemeClr>
                </a:solidFill>
              </a:defRPr>
            </a:lvl1pPr>
            <a:lvl2pPr marL="244475" indent="0" algn="ctr">
              <a:buNone/>
              <a:defRPr/>
            </a:lvl2pPr>
            <a:lvl3pPr algn="ctr">
              <a:defRPr/>
            </a:lvl3pPr>
          </a:lstStyle>
          <a:p>
            <a:pPr lvl="0"/>
            <a:r>
              <a:rPr lang="en-US" dirty="0"/>
              <a:t>Acquiring a passport</a:t>
            </a:r>
            <a:br>
              <a:rPr lang="en-US" dirty="0"/>
            </a:br>
            <a:r>
              <a:rPr lang="en-US" dirty="0"/>
              <a:t>and a visa (if applicable)</a:t>
            </a:r>
          </a:p>
        </p:txBody>
      </p:sp>
      <p:sp>
        <p:nvSpPr>
          <p:cNvPr id="16" name="Text Placeholder 2">
            <a:extLst>
              <a:ext uri="{FF2B5EF4-FFF2-40B4-BE49-F238E27FC236}">
                <a16:creationId xmlns:a16="http://schemas.microsoft.com/office/drawing/2014/main" id="{E395C5A7-BD0E-1D4C-9163-095E9C887514}"/>
              </a:ext>
            </a:extLst>
          </p:cNvPr>
          <p:cNvSpPr>
            <a:spLocks noGrp="1"/>
          </p:cNvSpPr>
          <p:nvPr>
            <p:ph idx="14" hasCustomPrompt="1"/>
          </p:nvPr>
        </p:nvSpPr>
        <p:spPr>
          <a:xfrm>
            <a:off x="3566618" y="5137983"/>
            <a:ext cx="2376981" cy="988875"/>
          </a:xfrm>
          <a:prstGeom prst="rect">
            <a:avLst/>
          </a:prstGeom>
        </p:spPr>
        <p:txBody>
          <a:bodyPr vert="horz" lIns="91440" tIns="45720" rIns="91440" bIns="45720" rtlCol="0">
            <a:normAutofit/>
          </a:bodyPr>
          <a:lstStyle>
            <a:lvl1pPr algn="ctr">
              <a:lnSpc>
                <a:spcPct val="110000"/>
              </a:lnSpc>
              <a:defRPr sz="1400" b="0">
                <a:solidFill>
                  <a:schemeClr val="tx1">
                    <a:lumMod val="75000"/>
                    <a:lumOff val="25000"/>
                  </a:schemeClr>
                </a:solidFill>
              </a:defRPr>
            </a:lvl1pPr>
            <a:lvl2pPr marL="244475" indent="0" algn="ctr">
              <a:buNone/>
              <a:defRPr/>
            </a:lvl2pPr>
            <a:lvl3pPr algn="ctr">
              <a:defRPr/>
            </a:lvl3pPr>
          </a:lstStyle>
          <a:p>
            <a:pPr lvl="0"/>
            <a:r>
              <a:rPr lang="en-US" dirty="0"/>
              <a:t>Travel to and from the airport (departure and arrival back home)</a:t>
            </a:r>
          </a:p>
        </p:txBody>
      </p:sp>
      <p:sp>
        <p:nvSpPr>
          <p:cNvPr id="18" name="Text Placeholder 2">
            <a:extLst>
              <a:ext uri="{FF2B5EF4-FFF2-40B4-BE49-F238E27FC236}">
                <a16:creationId xmlns:a16="http://schemas.microsoft.com/office/drawing/2014/main" id="{DEF9A23E-1163-294A-94F7-BFE30D14082C}"/>
              </a:ext>
            </a:extLst>
          </p:cNvPr>
          <p:cNvSpPr>
            <a:spLocks noGrp="1"/>
          </p:cNvSpPr>
          <p:nvPr>
            <p:ph idx="15" hasCustomPrompt="1"/>
          </p:nvPr>
        </p:nvSpPr>
        <p:spPr>
          <a:xfrm>
            <a:off x="6340298" y="5137983"/>
            <a:ext cx="2376981" cy="988875"/>
          </a:xfrm>
          <a:prstGeom prst="rect">
            <a:avLst/>
          </a:prstGeom>
        </p:spPr>
        <p:txBody>
          <a:bodyPr vert="horz" lIns="91440" tIns="45720" rIns="91440" bIns="45720" rtlCol="0">
            <a:normAutofit/>
          </a:bodyPr>
          <a:lstStyle>
            <a:lvl1pPr algn="ctr">
              <a:lnSpc>
                <a:spcPct val="110000"/>
              </a:lnSpc>
              <a:defRPr sz="1400" b="0">
                <a:solidFill>
                  <a:schemeClr val="tx1">
                    <a:lumMod val="75000"/>
                    <a:lumOff val="25000"/>
                  </a:schemeClr>
                </a:solidFill>
              </a:defRPr>
            </a:lvl1pPr>
            <a:lvl2pPr marL="244475" indent="0" algn="ctr">
              <a:buNone/>
              <a:defRPr/>
            </a:lvl2pPr>
            <a:lvl3pPr algn="ctr">
              <a:defRPr/>
            </a:lvl3pPr>
          </a:lstStyle>
          <a:p>
            <a:pPr lvl="0"/>
            <a:r>
              <a:rPr lang="en-US" dirty="0"/>
              <a:t>Tipping; including tips for our tour director, bus driver, and local guides (~$10/day)</a:t>
            </a:r>
          </a:p>
        </p:txBody>
      </p:sp>
      <p:sp>
        <p:nvSpPr>
          <p:cNvPr id="20" name="Text Placeholder 2">
            <a:extLst>
              <a:ext uri="{FF2B5EF4-FFF2-40B4-BE49-F238E27FC236}">
                <a16:creationId xmlns:a16="http://schemas.microsoft.com/office/drawing/2014/main" id="{8E078618-FE78-8042-B770-431D80DBE9FD}"/>
              </a:ext>
            </a:extLst>
          </p:cNvPr>
          <p:cNvSpPr>
            <a:spLocks noGrp="1"/>
          </p:cNvSpPr>
          <p:nvPr>
            <p:ph idx="16" hasCustomPrompt="1"/>
          </p:nvPr>
        </p:nvSpPr>
        <p:spPr>
          <a:xfrm>
            <a:off x="9134299" y="5137983"/>
            <a:ext cx="2376981" cy="1617819"/>
          </a:xfrm>
          <a:prstGeom prst="rect">
            <a:avLst/>
          </a:prstGeom>
        </p:spPr>
        <p:txBody>
          <a:bodyPr vert="horz" lIns="91440" tIns="45720" rIns="91440" bIns="45720" rtlCol="0">
            <a:normAutofit/>
          </a:bodyPr>
          <a:lstStyle>
            <a:lvl1pPr algn="ctr">
              <a:lnSpc>
                <a:spcPct val="110000"/>
              </a:lnSpc>
              <a:defRPr sz="1400" b="0">
                <a:solidFill>
                  <a:schemeClr val="tx1">
                    <a:lumMod val="75000"/>
                    <a:lumOff val="25000"/>
                  </a:schemeClr>
                </a:solidFill>
              </a:defRPr>
            </a:lvl1pPr>
            <a:lvl2pPr marL="244475" indent="0" algn="ctr">
              <a:buNone/>
              <a:defRPr/>
            </a:lvl2pPr>
            <a:lvl3pPr algn="ctr">
              <a:defRPr/>
            </a:lvl3pPr>
          </a:lstStyle>
          <a:p>
            <a:pPr lvl="0"/>
            <a:r>
              <a:rPr lang="en-US" dirty="0"/>
              <a:t>Spending money for optional excursions, free-time activities, lunches, snacks, beverages and souvenirs</a:t>
            </a:r>
          </a:p>
        </p:txBody>
      </p:sp>
      <p:pic>
        <p:nvPicPr>
          <p:cNvPr id="17" name="Picture 16">
            <a:extLst>
              <a:ext uri="{FF2B5EF4-FFF2-40B4-BE49-F238E27FC236}">
                <a16:creationId xmlns:a16="http://schemas.microsoft.com/office/drawing/2014/main" id="{FCAB5563-F549-6842-82A0-6500D40284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08090" y="220345"/>
            <a:ext cx="2033415" cy="386517"/>
          </a:xfrm>
          <a:prstGeom prst="rect">
            <a:avLst/>
          </a:prstGeom>
        </p:spPr>
      </p:pic>
    </p:spTree>
    <p:extLst>
      <p:ext uri="{BB962C8B-B14F-4D97-AF65-F5344CB8AC3E}">
        <p14:creationId xmlns:p14="http://schemas.microsoft.com/office/powerpoint/2010/main" val="4028901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9E2F47-4C38-4A4E-AE4A-313677A457B7}"/>
              </a:ext>
            </a:extLst>
          </p:cNvPr>
          <p:cNvPicPr>
            <a:picLocks noChangeAspect="1"/>
          </p:cNvPicPr>
          <p:nvPr userDrawn="1"/>
        </p:nvPicPr>
        <p:blipFill>
          <a:blip r:embed="rId3"/>
          <a:stretch>
            <a:fillRect/>
          </a:stretch>
        </p:blipFill>
        <p:spPr>
          <a:xfrm>
            <a:off x="5214445" y="4200305"/>
            <a:ext cx="703480" cy="703480"/>
          </a:xfrm>
          <a:prstGeom prst="rect">
            <a:avLst/>
          </a:prstGeom>
        </p:spPr>
      </p:pic>
      <p:pic>
        <p:nvPicPr>
          <p:cNvPr id="18" name="Picture 17">
            <a:extLst>
              <a:ext uri="{FF2B5EF4-FFF2-40B4-BE49-F238E27FC236}">
                <a16:creationId xmlns:a16="http://schemas.microsoft.com/office/drawing/2014/main" id="{52DA8BC8-8CD2-7B41-BC79-378B0D6AB5DF}"/>
              </a:ext>
            </a:extLst>
          </p:cNvPr>
          <p:cNvPicPr>
            <a:picLocks noChangeAspect="1"/>
          </p:cNvPicPr>
          <p:nvPr userDrawn="1"/>
        </p:nvPicPr>
        <p:blipFill>
          <a:blip r:embed="rId4"/>
          <a:stretch>
            <a:fillRect/>
          </a:stretch>
        </p:blipFill>
        <p:spPr>
          <a:xfrm>
            <a:off x="5224922" y="2821940"/>
            <a:ext cx="682527" cy="682527"/>
          </a:xfrm>
          <a:prstGeom prst="rect">
            <a:avLst/>
          </a:prstGeom>
        </p:spPr>
      </p:pic>
      <p:sp>
        <p:nvSpPr>
          <p:cNvPr id="10" name="Text Placeholder 2">
            <a:extLst>
              <a:ext uri="{FF2B5EF4-FFF2-40B4-BE49-F238E27FC236}">
                <a16:creationId xmlns:a16="http://schemas.microsoft.com/office/drawing/2014/main" id="{AB1F1226-8079-074A-83D5-EBEE05FEB340}"/>
              </a:ext>
            </a:extLst>
          </p:cNvPr>
          <p:cNvSpPr>
            <a:spLocks noGrp="1"/>
          </p:cNvSpPr>
          <p:nvPr>
            <p:ph idx="11" hasCustomPrompt="1"/>
          </p:nvPr>
        </p:nvSpPr>
        <p:spPr>
          <a:xfrm>
            <a:off x="6220670" y="2807649"/>
            <a:ext cx="4395304" cy="988875"/>
          </a:xfrm>
          <a:prstGeom prst="rect">
            <a:avLst/>
          </a:prstGeom>
        </p:spPr>
        <p:txBody>
          <a:bodyPr vert="horz" lIns="91440" tIns="45720" rIns="91440" bIns="45720" rtlCol="0">
            <a:normAutofit/>
          </a:bodyPr>
          <a:lstStyle>
            <a:lvl2pPr>
              <a:defRPr/>
            </a:lvl2pPr>
          </a:lstStyle>
          <a:p>
            <a:pPr lvl="0"/>
            <a:r>
              <a:rPr lang="en-US" dirty="0"/>
              <a:t>Passports</a:t>
            </a:r>
          </a:p>
          <a:p>
            <a:pPr lvl="1"/>
            <a:r>
              <a:rPr lang="en-US" dirty="0"/>
              <a:t>The application process takes 4-6 weeks, so plan </a:t>
            </a:r>
            <a:r>
              <a:rPr lang="en-US" dirty="0" err="1"/>
              <a:t>accordingly.Third</a:t>
            </a:r>
            <a:r>
              <a:rPr lang="en-US" dirty="0"/>
              <a:t> level</a:t>
            </a:r>
          </a:p>
        </p:txBody>
      </p:sp>
      <p:sp>
        <p:nvSpPr>
          <p:cNvPr id="11" name="Text Placeholder 2">
            <a:extLst>
              <a:ext uri="{FF2B5EF4-FFF2-40B4-BE49-F238E27FC236}">
                <a16:creationId xmlns:a16="http://schemas.microsoft.com/office/drawing/2014/main" id="{09CAC3FA-4A1D-2D4F-A106-BED88E53A4E8}"/>
              </a:ext>
            </a:extLst>
          </p:cNvPr>
          <p:cNvSpPr>
            <a:spLocks noGrp="1"/>
          </p:cNvSpPr>
          <p:nvPr>
            <p:ph idx="12" hasCustomPrompt="1"/>
          </p:nvPr>
        </p:nvSpPr>
        <p:spPr>
          <a:xfrm>
            <a:off x="6220671" y="4158591"/>
            <a:ext cx="4395304" cy="988875"/>
          </a:xfrm>
          <a:prstGeom prst="rect">
            <a:avLst/>
          </a:prstGeom>
        </p:spPr>
        <p:txBody>
          <a:bodyPr vert="horz" lIns="91440" tIns="45720" rIns="91440" bIns="45720" rtlCol="0">
            <a:normAutofit/>
          </a:bodyPr>
          <a:lstStyle>
            <a:lvl2pPr>
              <a:defRPr/>
            </a:lvl2pPr>
          </a:lstStyle>
          <a:p>
            <a:pPr lvl="0"/>
            <a:r>
              <a:rPr lang="en-US" dirty="0"/>
              <a:t>Visas</a:t>
            </a:r>
          </a:p>
          <a:p>
            <a:pPr lvl="1"/>
            <a:r>
              <a:rPr lang="en-US" dirty="0"/>
              <a:t>Since requirements vary for each nationality, we recommend all travelers verify the individual requirements for their nationality with the local consulate for all the countries to be visited, or </a:t>
            </a:r>
            <a:r>
              <a:rPr lang="en-US" dirty="0" err="1"/>
              <a:t>VisaCentral</a:t>
            </a:r>
            <a:r>
              <a:rPr lang="en-US" dirty="0"/>
              <a:t>, </a:t>
            </a:r>
            <a:r>
              <a:rPr lang="en-US" dirty="0" err="1"/>
              <a:t>Explorica’s</a:t>
            </a:r>
            <a:r>
              <a:rPr lang="en-US" dirty="0"/>
              <a:t> partner for travel visas.</a:t>
            </a:r>
          </a:p>
        </p:txBody>
      </p:sp>
      <p:sp>
        <p:nvSpPr>
          <p:cNvPr id="12" name="Title 1">
            <a:extLst>
              <a:ext uri="{FF2B5EF4-FFF2-40B4-BE49-F238E27FC236}">
                <a16:creationId xmlns:a16="http://schemas.microsoft.com/office/drawing/2014/main" id="{6C7A894C-C481-D24D-922B-6BD6EBEBD672}"/>
              </a:ext>
            </a:extLst>
          </p:cNvPr>
          <p:cNvSpPr>
            <a:spLocks noGrp="1"/>
          </p:cNvSpPr>
          <p:nvPr>
            <p:ph type="title" hasCustomPrompt="1"/>
          </p:nvPr>
        </p:nvSpPr>
        <p:spPr>
          <a:xfrm>
            <a:off x="5184030" y="365125"/>
            <a:ext cx="5816600" cy="1325563"/>
          </a:xfrm>
        </p:spPr>
        <p:txBody>
          <a:bodyPr/>
          <a:lstStyle>
            <a:lvl1pPr>
              <a:defRPr/>
            </a:lvl1pPr>
          </a:lstStyle>
          <a:p>
            <a:r>
              <a:rPr lang="en-US" dirty="0"/>
              <a:t>Passports &amp; visas</a:t>
            </a:r>
          </a:p>
        </p:txBody>
      </p:sp>
      <p:pic>
        <p:nvPicPr>
          <p:cNvPr id="4" name="Picture 3">
            <a:extLst>
              <a:ext uri="{FF2B5EF4-FFF2-40B4-BE49-F238E27FC236}">
                <a16:creationId xmlns:a16="http://schemas.microsoft.com/office/drawing/2014/main" id="{A15F190E-FF8C-0C45-8B00-AF26E448B7A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 y="-917138"/>
            <a:ext cx="4809067" cy="7775138"/>
          </a:xfrm>
          <a:prstGeom prst="rect">
            <a:avLst/>
          </a:prstGeom>
        </p:spPr>
      </p:pic>
      <p:sp>
        <p:nvSpPr>
          <p:cNvPr id="16" name="TextBox 15">
            <a:extLst>
              <a:ext uri="{FF2B5EF4-FFF2-40B4-BE49-F238E27FC236}">
                <a16:creationId xmlns:a16="http://schemas.microsoft.com/office/drawing/2014/main" id="{D574ACC8-6D4E-0A47-836D-C3ED3D697533}"/>
              </a:ext>
            </a:extLst>
          </p:cNvPr>
          <p:cNvSpPr txBox="1"/>
          <p:nvPr userDrawn="1"/>
        </p:nvSpPr>
        <p:spPr>
          <a:xfrm>
            <a:off x="5186546" y="1393501"/>
            <a:ext cx="6463553" cy="923330"/>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All travelers are responsible for securing the necessary documentation for travel. These pieces of documentation</a:t>
            </a:r>
            <a:b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br>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may include a passport and visa.</a:t>
            </a:r>
          </a:p>
        </p:txBody>
      </p:sp>
      <p:sp>
        <p:nvSpPr>
          <p:cNvPr id="19" name="TextBox 18">
            <a:extLst>
              <a:ext uri="{FF2B5EF4-FFF2-40B4-BE49-F238E27FC236}">
                <a16:creationId xmlns:a16="http://schemas.microsoft.com/office/drawing/2014/main" id="{C09BB376-DAC0-C84E-AB59-243EE1711E07}"/>
              </a:ext>
            </a:extLst>
          </p:cNvPr>
          <p:cNvSpPr txBox="1"/>
          <p:nvPr userDrawn="1"/>
        </p:nvSpPr>
        <p:spPr>
          <a:xfrm>
            <a:off x="5184030" y="6369764"/>
            <a:ext cx="6944360" cy="246221"/>
          </a:xfrm>
          <a:prstGeom prst="rect">
            <a:avLst/>
          </a:prstGeom>
          <a:noFill/>
        </p:spPr>
        <p:txBody>
          <a:bodyPr wrap="square" rtlCol="0">
            <a:spAutoFit/>
          </a:bodyPr>
          <a:lstStyle/>
          <a:p>
            <a:r>
              <a:rPr lang="en-US" sz="1000" b="0" i="1" u="none" strike="noStrike" kern="1200" dirty="0">
                <a:solidFill>
                  <a:srgbClr val="364B8C"/>
                </a:solidFill>
                <a:effectLst/>
                <a:latin typeface="Arial" panose="020B0604020202020204" pitchFamily="34" charset="0"/>
                <a:ea typeface="+mn-ea"/>
                <a:cs typeface="Arial" panose="020B0604020202020204" pitchFamily="34" charset="0"/>
              </a:rPr>
              <a:t>Important note: Passports must be valid for at least six months after our scheduled return date.</a:t>
            </a:r>
            <a:endParaRPr lang="en-US" sz="1000" dirty="0">
              <a:solidFill>
                <a:srgbClr val="364B8C"/>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65EE488-B727-F24A-9F0E-B39CCDC9337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08090" y="220345"/>
            <a:ext cx="2033415" cy="386517"/>
          </a:xfrm>
          <a:prstGeom prst="rect">
            <a:avLst/>
          </a:prstGeom>
        </p:spPr>
      </p:pic>
    </p:spTree>
    <p:extLst>
      <p:ext uri="{BB962C8B-B14F-4D97-AF65-F5344CB8AC3E}">
        <p14:creationId xmlns:p14="http://schemas.microsoft.com/office/powerpoint/2010/main" val="11864486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A7DBE5-9DA1-014B-95D2-523C52F80EB5}"/>
              </a:ext>
            </a:extLst>
          </p:cNvPr>
          <p:cNvPicPr>
            <a:picLocks noChangeAspect="1"/>
          </p:cNvPicPr>
          <p:nvPr userDrawn="1"/>
        </p:nvPicPr>
        <p:blipFill>
          <a:blip r:embed="rId2"/>
          <a:stretch>
            <a:fillRect/>
          </a:stretch>
        </p:blipFill>
        <p:spPr>
          <a:xfrm>
            <a:off x="279399" y="4713123"/>
            <a:ext cx="764313" cy="764313"/>
          </a:xfrm>
          <a:prstGeom prst="rect">
            <a:avLst/>
          </a:prstGeom>
        </p:spPr>
      </p:pic>
      <p:pic>
        <p:nvPicPr>
          <p:cNvPr id="3" name="Picture 2">
            <a:extLst>
              <a:ext uri="{FF2B5EF4-FFF2-40B4-BE49-F238E27FC236}">
                <a16:creationId xmlns:a16="http://schemas.microsoft.com/office/drawing/2014/main" id="{131A89D8-19ED-B148-A49C-933F77CA9169}"/>
              </a:ext>
            </a:extLst>
          </p:cNvPr>
          <p:cNvPicPr>
            <a:picLocks noChangeAspect="1"/>
          </p:cNvPicPr>
          <p:nvPr userDrawn="1"/>
        </p:nvPicPr>
        <p:blipFill>
          <a:blip r:embed="rId3"/>
          <a:stretch>
            <a:fillRect/>
          </a:stretch>
        </p:blipFill>
        <p:spPr>
          <a:xfrm>
            <a:off x="312094" y="3360061"/>
            <a:ext cx="698921" cy="698921"/>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5816600" cy="1325563"/>
          </a:xfrm>
        </p:spPr>
        <p:txBody>
          <a:bodyPr/>
          <a:lstStyle>
            <a:lvl1pPr>
              <a:defRPr/>
            </a:lvl1pPr>
          </a:lstStyle>
          <a:p>
            <a:r>
              <a:rPr lang="en-US" dirty="0"/>
              <a:t>Accreditation</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279399" y="1907618"/>
            <a:ext cx="5431945" cy="988875"/>
          </a:xfrm>
          <a:prstGeom prst="rect">
            <a:avLst/>
          </a:prstGeom>
        </p:spPr>
        <p:txBody>
          <a:bodyPr vert="horz" lIns="91440" tIns="45720" rIns="91440" bIns="45720" rtlCol="0">
            <a:normAutofit/>
          </a:bodyPr>
          <a:lstStyle/>
          <a:p>
            <a:pPr lvl="1"/>
            <a:r>
              <a:rPr lang="en-US" dirty="0"/>
              <a:t>Students cam complete assignments before, during, and/or after the tour</a:t>
            </a:r>
          </a:p>
          <a:p>
            <a:pPr lvl="1"/>
            <a:r>
              <a:rPr lang="en-US" dirty="0"/>
              <a:t>This option provides the opportunity to earn high school and/or college credits for their travel experience</a:t>
            </a:r>
          </a:p>
          <a:p>
            <a:pPr lvl="2"/>
            <a:r>
              <a:rPr lang="en-US" dirty="0"/>
              <a:t>Third level</a:t>
            </a:r>
          </a:p>
        </p:txBody>
      </p:sp>
      <p:sp>
        <p:nvSpPr>
          <p:cNvPr id="18" name="Text Placeholder 2">
            <a:extLst>
              <a:ext uri="{FF2B5EF4-FFF2-40B4-BE49-F238E27FC236}">
                <a16:creationId xmlns:a16="http://schemas.microsoft.com/office/drawing/2014/main" id="{2D6FACC3-79B2-1246-8F9C-E41BF8BE72E7}"/>
              </a:ext>
            </a:extLst>
          </p:cNvPr>
          <p:cNvSpPr>
            <a:spLocks noGrp="1"/>
          </p:cNvSpPr>
          <p:nvPr>
            <p:ph idx="12" hasCustomPrompt="1"/>
          </p:nvPr>
        </p:nvSpPr>
        <p:spPr>
          <a:xfrm>
            <a:off x="1237017" y="3327366"/>
            <a:ext cx="4395304" cy="1385757"/>
          </a:xfrm>
          <a:prstGeom prst="rect">
            <a:avLst/>
          </a:prstGeom>
        </p:spPr>
        <p:txBody>
          <a:bodyPr vert="horz" lIns="91440" tIns="45720" rIns="91440" bIns="45720" rtlCol="0">
            <a:normAutofit/>
          </a:bodyPr>
          <a:lstStyle/>
          <a:p>
            <a:pPr lvl="0"/>
            <a:r>
              <a:rPr lang="en-US" dirty="0"/>
              <a:t>High school credit</a:t>
            </a:r>
          </a:p>
          <a:p>
            <a:pPr lvl="1"/>
            <a:r>
              <a:rPr lang="en-US" dirty="0"/>
              <a:t>Second level</a:t>
            </a:r>
          </a:p>
          <a:p>
            <a:pPr lvl="2"/>
            <a:r>
              <a:rPr lang="en-US" dirty="0"/>
              <a:t>Third level</a:t>
            </a:r>
          </a:p>
        </p:txBody>
      </p:sp>
      <p:sp>
        <p:nvSpPr>
          <p:cNvPr id="8" name="TextBox 7">
            <a:extLst>
              <a:ext uri="{FF2B5EF4-FFF2-40B4-BE49-F238E27FC236}">
                <a16:creationId xmlns:a16="http://schemas.microsoft.com/office/drawing/2014/main" id="{67B6F3A2-5669-F74A-B7D4-F5405763CA20}"/>
              </a:ext>
            </a:extLst>
          </p:cNvPr>
          <p:cNvSpPr txBox="1"/>
          <p:nvPr userDrawn="1"/>
        </p:nvSpPr>
        <p:spPr>
          <a:xfrm>
            <a:off x="279400" y="1380564"/>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How this differs from a family trip</a:t>
            </a:r>
            <a:endParaRPr lang="en-US" dirty="0">
              <a:solidFill>
                <a:srgbClr val="364B8C"/>
              </a:solidFill>
              <a:latin typeface="Arial" panose="020B0604020202020204" pitchFamily="34" charset="0"/>
              <a:cs typeface="Arial" panose="020B0604020202020204" pitchFamily="34" charset="0"/>
            </a:endParaRPr>
          </a:p>
        </p:txBody>
      </p:sp>
      <p:sp>
        <p:nvSpPr>
          <p:cNvPr id="10" name="Text Placeholder 2">
            <a:extLst>
              <a:ext uri="{FF2B5EF4-FFF2-40B4-BE49-F238E27FC236}">
                <a16:creationId xmlns:a16="http://schemas.microsoft.com/office/drawing/2014/main" id="{8FC68783-83DA-1F46-81C7-2A044CB2DB1F}"/>
              </a:ext>
            </a:extLst>
          </p:cNvPr>
          <p:cNvSpPr>
            <a:spLocks noGrp="1"/>
          </p:cNvSpPr>
          <p:nvPr>
            <p:ph idx="13" hasCustomPrompt="1"/>
          </p:nvPr>
        </p:nvSpPr>
        <p:spPr>
          <a:xfrm>
            <a:off x="1237017" y="4713123"/>
            <a:ext cx="4395304" cy="1644646"/>
          </a:xfrm>
          <a:prstGeom prst="rect">
            <a:avLst/>
          </a:prstGeom>
        </p:spPr>
        <p:txBody>
          <a:bodyPr vert="horz" lIns="91440" tIns="45720" rIns="91440" bIns="45720" rtlCol="0">
            <a:normAutofit/>
          </a:bodyPr>
          <a:lstStyle/>
          <a:p>
            <a:pPr lvl="0"/>
            <a:r>
              <a:rPr lang="en-US" dirty="0"/>
              <a:t>College prep credit credit</a:t>
            </a:r>
          </a:p>
          <a:p>
            <a:pPr lvl="1"/>
            <a:r>
              <a:rPr lang="en-US" dirty="0"/>
              <a:t>Second level</a:t>
            </a:r>
          </a:p>
          <a:p>
            <a:pPr lvl="2"/>
            <a:r>
              <a:rPr lang="en-US" dirty="0"/>
              <a:t>Third level</a:t>
            </a:r>
          </a:p>
        </p:txBody>
      </p:sp>
      <p:pic>
        <p:nvPicPr>
          <p:cNvPr id="15" name="Picture 14">
            <a:extLst>
              <a:ext uri="{FF2B5EF4-FFF2-40B4-BE49-F238E27FC236}">
                <a16:creationId xmlns:a16="http://schemas.microsoft.com/office/drawing/2014/main" id="{6694CEB8-F603-B841-8171-153C7456F7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096000" y="3585"/>
            <a:ext cx="6832600" cy="6857999"/>
          </a:xfrm>
          <a:prstGeom prst="rect">
            <a:avLst/>
          </a:prstGeom>
        </p:spPr>
      </p:pic>
      <p:pic>
        <p:nvPicPr>
          <p:cNvPr id="11" name="Picture 10">
            <a:extLst>
              <a:ext uri="{FF2B5EF4-FFF2-40B4-BE49-F238E27FC236}">
                <a16:creationId xmlns:a16="http://schemas.microsoft.com/office/drawing/2014/main" id="{BA052A0E-C50B-4143-9D8A-829AD454838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08090" y="220345"/>
            <a:ext cx="2033415" cy="386517"/>
          </a:xfrm>
          <a:prstGeom prst="rect">
            <a:avLst/>
          </a:prstGeom>
        </p:spPr>
      </p:pic>
    </p:spTree>
    <p:extLst>
      <p:ext uri="{BB962C8B-B14F-4D97-AF65-F5344CB8AC3E}">
        <p14:creationId xmlns:p14="http://schemas.microsoft.com/office/powerpoint/2010/main" val="22193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2">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18" grpId="0" build="p">
        <p:tmplLst>
          <p:tmpl lvl="1">
            <p:tnLst>
              <p:par>
                <p:cTn presetID="1"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Lst>
      </p:bldP>
      <p:bldP spid="10" grpId="0" build="p">
        <p:tmplLst>
          <p:tmpl lvl="1">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0993B0-0883-D44C-B59D-0D2D49EC596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11" y="-124679"/>
            <a:ext cx="12179300" cy="3898900"/>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5816600" cy="1325563"/>
          </a:xfrm>
        </p:spPr>
        <p:txBody>
          <a:bodyPr/>
          <a:lstStyle>
            <a:lvl1pPr>
              <a:defRPr>
                <a:solidFill>
                  <a:schemeClr val="bg1"/>
                </a:solidFill>
              </a:defRPr>
            </a:lvl1pPr>
          </a:lstStyle>
          <a:p>
            <a:r>
              <a:rPr lang="en-US" dirty="0"/>
              <a:t>Easy ways to pay</a:t>
            </a:r>
          </a:p>
        </p:txBody>
      </p:sp>
      <p:sp>
        <p:nvSpPr>
          <p:cNvPr id="8" name="TextBox 7">
            <a:extLst>
              <a:ext uri="{FF2B5EF4-FFF2-40B4-BE49-F238E27FC236}">
                <a16:creationId xmlns:a16="http://schemas.microsoft.com/office/drawing/2014/main" id="{9E82E866-DD0D-8642-A5A1-DEBE0A93A317}"/>
              </a:ext>
            </a:extLst>
          </p:cNvPr>
          <p:cNvSpPr txBox="1"/>
          <p:nvPr userDrawn="1"/>
        </p:nvSpPr>
        <p:spPr>
          <a:xfrm>
            <a:off x="279400" y="1380564"/>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Making it possible for every student to travel</a:t>
            </a:r>
            <a:endParaRPr lang="en-US" dirty="0">
              <a:solidFill>
                <a:srgbClr val="364B8C"/>
              </a:solidFill>
              <a:latin typeface="Arial" panose="020B0604020202020204" pitchFamily="34" charset="0"/>
              <a:cs typeface="Arial" panose="020B0604020202020204" pitchFamily="34" charset="0"/>
            </a:endParaRPr>
          </a:p>
        </p:txBody>
      </p:sp>
      <p:sp>
        <p:nvSpPr>
          <p:cNvPr id="17" name="Text Placeholder 2">
            <a:extLst>
              <a:ext uri="{FF2B5EF4-FFF2-40B4-BE49-F238E27FC236}">
                <a16:creationId xmlns:a16="http://schemas.microsoft.com/office/drawing/2014/main" id="{472C111A-DB6B-3540-AB33-B7544BB434F4}"/>
              </a:ext>
            </a:extLst>
          </p:cNvPr>
          <p:cNvSpPr>
            <a:spLocks noGrp="1"/>
          </p:cNvSpPr>
          <p:nvPr>
            <p:ph idx="15" hasCustomPrompt="1"/>
          </p:nvPr>
        </p:nvSpPr>
        <p:spPr>
          <a:xfrm>
            <a:off x="-22206" y="4570158"/>
            <a:ext cx="4395304" cy="1906505"/>
          </a:xfrm>
          <a:prstGeom prst="rect">
            <a:avLst/>
          </a:prstGeom>
        </p:spPr>
        <p:txBody>
          <a:bodyPr vert="horz" lIns="91440" tIns="45720" rIns="91440" bIns="45720" rtlCol="0">
            <a:normAutofit/>
          </a:bodyPr>
          <a:lstStyle>
            <a:lvl1pPr algn="ctr">
              <a:defRPr>
                <a:solidFill>
                  <a:srgbClr val="F79520"/>
                </a:solidFill>
              </a:defRPr>
            </a:lvl1pPr>
            <a:lvl2pPr marL="11113" indent="0" algn="ctr">
              <a:buFontTx/>
              <a:buNone/>
              <a:tabLst/>
              <a:defRPr/>
            </a:lvl2pPr>
          </a:lstStyle>
          <a:p>
            <a:pPr lvl="0"/>
            <a:r>
              <a:rPr lang="en-US" dirty="0"/>
              <a:t>Pay in full at enrollment</a:t>
            </a:r>
          </a:p>
          <a:p>
            <a:pPr lvl="1"/>
            <a:r>
              <a:rPr lang="en-US" dirty="0"/>
              <a:t>Second level</a:t>
            </a:r>
          </a:p>
        </p:txBody>
      </p:sp>
      <p:sp>
        <p:nvSpPr>
          <p:cNvPr id="18" name="Text Placeholder 2">
            <a:extLst>
              <a:ext uri="{FF2B5EF4-FFF2-40B4-BE49-F238E27FC236}">
                <a16:creationId xmlns:a16="http://schemas.microsoft.com/office/drawing/2014/main" id="{447CAE94-34F4-E54A-B462-78D4C9916D37}"/>
              </a:ext>
            </a:extLst>
          </p:cNvPr>
          <p:cNvSpPr>
            <a:spLocks noGrp="1"/>
          </p:cNvSpPr>
          <p:nvPr>
            <p:ph idx="16" hasCustomPrompt="1"/>
          </p:nvPr>
        </p:nvSpPr>
        <p:spPr>
          <a:xfrm>
            <a:off x="3893409" y="4570158"/>
            <a:ext cx="4395304" cy="1922717"/>
          </a:xfrm>
          <a:prstGeom prst="rect">
            <a:avLst/>
          </a:prstGeom>
        </p:spPr>
        <p:txBody>
          <a:bodyPr vert="horz" lIns="91440" tIns="45720" rIns="91440" bIns="45720" rtlCol="0">
            <a:normAutofit/>
          </a:bodyPr>
          <a:lstStyle>
            <a:lvl1pPr algn="ctr">
              <a:defRPr>
                <a:solidFill>
                  <a:srgbClr val="F79520"/>
                </a:solidFill>
              </a:defRPr>
            </a:lvl1pPr>
            <a:lvl2pPr marL="11113" indent="0" algn="ctr">
              <a:buFontTx/>
              <a:buNone/>
              <a:tabLst/>
              <a:defRPr/>
            </a:lvl2pPr>
          </a:lstStyle>
          <a:p>
            <a:pPr lvl="0"/>
            <a:r>
              <a:rPr lang="en-US" dirty="0"/>
              <a:t>Pay in full at enrollment</a:t>
            </a:r>
          </a:p>
          <a:p>
            <a:pPr lvl="1"/>
            <a:r>
              <a:rPr lang="en-US" dirty="0"/>
              <a:t>Second level</a:t>
            </a:r>
          </a:p>
        </p:txBody>
      </p:sp>
      <p:sp>
        <p:nvSpPr>
          <p:cNvPr id="19" name="Text Placeholder 2">
            <a:extLst>
              <a:ext uri="{FF2B5EF4-FFF2-40B4-BE49-F238E27FC236}">
                <a16:creationId xmlns:a16="http://schemas.microsoft.com/office/drawing/2014/main" id="{2847A9E6-F64A-BB45-AC51-BAF5D6EBC678}"/>
              </a:ext>
            </a:extLst>
          </p:cNvPr>
          <p:cNvSpPr>
            <a:spLocks noGrp="1"/>
          </p:cNvSpPr>
          <p:nvPr>
            <p:ph idx="17" hasCustomPrompt="1"/>
          </p:nvPr>
        </p:nvSpPr>
        <p:spPr>
          <a:xfrm>
            <a:off x="7707355" y="4570157"/>
            <a:ext cx="4395304" cy="1922717"/>
          </a:xfrm>
          <a:prstGeom prst="rect">
            <a:avLst/>
          </a:prstGeom>
        </p:spPr>
        <p:txBody>
          <a:bodyPr vert="horz" lIns="91440" tIns="45720" rIns="91440" bIns="45720" rtlCol="0">
            <a:normAutofit/>
          </a:bodyPr>
          <a:lstStyle>
            <a:lvl1pPr algn="ctr">
              <a:defRPr>
                <a:solidFill>
                  <a:srgbClr val="F79520"/>
                </a:solidFill>
              </a:defRPr>
            </a:lvl1pPr>
            <a:lvl2pPr marL="11113" indent="0" algn="ctr">
              <a:buFontTx/>
              <a:buNone/>
              <a:tabLst/>
              <a:defRPr/>
            </a:lvl2pPr>
          </a:lstStyle>
          <a:p>
            <a:pPr lvl="0"/>
            <a:r>
              <a:rPr lang="en-US" dirty="0"/>
              <a:t>Pay in full at enrollment</a:t>
            </a:r>
          </a:p>
          <a:p>
            <a:pPr lvl="1"/>
            <a:r>
              <a:rPr lang="en-US" dirty="0"/>
              <a:t>Second level</a:t>
            </a:r>
          </a:p>
        </p:txBody>
      </p:sp>
      <p:sp>
        <p:nvSpPr>
          <p:cNvPr id="20" name="TextBox 19">
            <a:extLst>
              <a:ext uri="{FF2B5EF4-FFF2-40B4-BE49-F238E27FC236}">
                <a16:creationId xmlns:a16="http://schemas.microsoft.com/office/drawing/2014/main" id="{08B7933F-3C24-0A40-8045-45018112BF6F}"/>
              </a:ext>
            </a:extLst>
          </p:cNvPr>
          <p:cNvSpPr txBox="1"/>
          <p:nvPr userDrawn="1"/>
        </p:nvSpPr>
        <p:spPr>
          <a:xfrm>
            <a:off x="2575261" y="6476663"/>
            <a:ext cx="9803802" cy="215444"/>
          </a:xfrm>
          <a:prstGeom prst="rect">
            <a:avLst/>
          </a:prstGeom>
          <a:noFill/>
        </p:spPr>
        <p:txBody>
          <a:bodyPr wrap="square" rtlCol="0">
            <a:spAutoFit/>
          </a:bodyPr>
          <a:lstStyle/>
          <a:p>
            <a:r>
              <a:rPr lang="en-US" sz="800" b="0" i="1" u="none" strike="noStrike" kern="1200" dirty="0">
                <a:solidFill>
                  <a:srgbClr val="364B8C"/>
                </a:solidFill>
                <a:effectLst/>
                <a:latin typeface="Arial" panose="020B0604020202020204" pitchFamily="34" charset="0"/>
                <a:ea typeface="+mn-ea"/>
                <a:cs typeface="Arial" panose="020B0604020202020204" pitchFamily="34" charset="0"/>
              </a:rPr>
              <a:t>Any plan can be paid with Visa, MasterCard (credit and debit), checks, electronic checking account payments, online banking and money orders. Payments can be made online, over the telephone or by mail.</a:t>
            </a:r>
            <a:endParaRPr lang="en-US" sz="800" dirty="0">
              <a:solidFill>
                <a:srgbClr val="364B8C"/>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B7E4D6A-0A03-9944-9403-9E01432C12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64614" y="3128450"/>
            <a:ext cx="1196308" cy="1196308"/>
          </a:xfrm>
          <a:prstGeom prst="rect">
            <a:avLst/>
          </a:prstGeom>
        </p:spPr>
      </p:pic>
      <p:pic>
        <p:nvPicPr>
          <p:cNvPr id="7" name="Picture 6">
            <a:extLst>
              <a:ext uri="{FF2B5EF4-FFF2-40B4-BE49-F238E27FC236}">
                <a16:creationId xmlns:a16="http://schemas.microsoft.com/office/drawing/2014/main" id="{6037F9DE-D7A7-DD46-BDAC-217602A8615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87811" y="3128450"/>
            <a:ext cx="1206500" cy="1206500"/>
          </a:xfrm>
          <a:prstGeom prst="rect">
            <a:avLst/>
          </a:prstGeom>
        </p:spPr>
      </p:pic>
      <p:pic>
        <p:nvPicPr>
          <p:cNvPr id="10" name="Picture 9">
            <a:extLst>
              <a:ext uri="{FF2B5EF4-FFF2-40B4-BE49-F238E27FC236}">
                <a16:creationId xmlns:a16="http://schemas.microsoft.com/office/drawing/2014/main" id="{4620F6C1-E582-B647-BB51-CBFC6F3C8B6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01757" y="3137104"/>
            <a:ext cx="1206500" cy="1206500"/>
          </a:xfrm>
          <a:prstGeom prst="rect">
            <a:avLst/>
          </a:prstGeom>
        </p:spPr>
      </p:pic>
      <p:pic>
        <p:nvPicPr>
          <p:cNvPr id="12" name="Picture 11">
            <a:extLst>
              <a:ext uri="{FF2B5EF4-FFF2-40B4-BE49-F238E27FC236}">
                <a16:creationId xmlns:a16="http://schemas.microsoft.com/office/drawing/2014/main" id="{EEB00E34-D126-604B-B94B-06B6F632771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93530" y="6277391"/>
            <a:ext cx="2033415" cy="386517"/>
          </a:xfrm>
          <a:prstGeom prst="rect">
            <a:avLst/>
          </a:prstGeom>
        </p:spPr>
      </p:pic>
    </p:spTree>
    <p:extLst>
      <p:ext uri="{BB962C8B-B14F-4D97-AF65-F5344CB8AC3E}">
        <p14:creationId xmlns:p14="http://schemas.microsoft.com/office/powerpoint/2010/main" val="27298790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EB3BD2-66D3-BE4F-BE38-05651B002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431" y="2225400"/>
            <a:ext cx="480727" cy="480727"/>
          </a:xfrm>
          <a:prstGeom prst="rect">
            <a:avLst/>
          </a:prstGeom>
        </p:spPr>
      </p:pic>
      <p:sp>
        <p:nvSpPr>
          <p:cNvPr id="26" name="Rectangle 25">
            <a:extLst>
              <a:ext uri="{FF2B5EF4-FFF2-40B4-BE49-F238E27FC236}">
                <a16:creationId xmlns:a16="http://schemas.microsoft.com/office/drawing/2014/main" id="{3F8FCA20-2D2B-F445-9469-9782DF8B1977}"/>
              </a:ext>
            </a:extLst>
          </p:cNvPr>
          <p:cNvSpPr/>
          <p:nvPr userDrawn="1"/>
        </p:nvSpPr>
        <p:spPr>
          <a:xfrm>
            <a:off x="5931194" y="-182880"/>
            <a:ext cx="6405294" cy="7040880"/>
          </a:xfrm>
          <a:prstGeom prst="rect">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7842624" cy="1325563"/>
          </a:xfrm>
        </p:spPr>
        <p:txBody>
          <a:bodyPr/>
          <a:lstStyle>
            <a:lvl1pPr>
              <a:defRPr/>
            </a:lvl1pPr>
          </a:lstStyle>
          <a:p>
            <a:r>
              <a:rPr lang="en-US" dirty="0"/>
              <a:t>Your responsibilities</a:t>
            </a:r>
          </a:p>
        </p:txBody>
      </p:sp>
      <p:sp>
        <p:nvSpPr>
          <p:cNvPr id="4" name="TextBox 3">
            <a:extLst>
              <a:ext uri="{FF2B5EF4-FFF2-40B4-BE49-F238E27FC236}">
                <a16:creationId xmlns:a16="http://schemas.microsoft.com/office/drawing/2014/main" id="{9B9C7E20-D92E-7E47-B4CA-D54B117D423D}"/>
              </a:ext>
            </a:extLst>
          </p:cNvPr>
          <p:cNvSpPr txBox="1"/>
          <p:nvPr userDrawn="1"/>
        </p:nvSpPr>
        <p:spPr>
          <a:xfrm>
            <a:off x="328298" y="1376028"/>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Optional travel protection</a:t>
            </a:r>
            <a:endParaRPr lang="en-US" dirty="0">
              <a:solidFill>
                <a:srgbClr val="364B8C"/>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F8604686-2B74-4449-9450-508DB450CE3D}"/>
              </a:ext>
            </a:extLst>
          </p:cNvPr>
          <p:cNvSpPr>
            <a:spLocks noGrp="1"/>
          </p:cNvSpPr>
          <p:nvPr>
            <p:ph idx="11" hasCustomPrompt="1"/>
          </p:nvPr>
        </p:nvSpPr>
        <p:spPr>
          <a:xfrm>
            <a:off x="1313524" y="2272786"/>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Travel Protection Plan</a:t>
            </a:r>
          </a:p>
        </p:txBody>
      </p:sp>
      <p:sp>
        <p:nvSpPr>
          <p:cNvPr id="12" name="Text Placeholder 2">
            <a:extLst>
              <a:ext uri="{FF2B5EF4-FFF2-40B4-BE49-F238E27FC236}">
                <a16:creationId xmlns:a16="http://schemas.microsoft.com/office/drawing/2014/main" id="{3CC13EB7-80C1-4547-B04C-94883832429D}"/>
              </a:ext>
            </a:extLst>
          </p:cNvPr>
          <p:cNvSpPr>
            <a:spLocks noGrp="1"/>
          </p:cNvSpPr>
          <p:nvPr>
            <p:ph idx="16" hasCustomPrompt="1"/>
          </p:nvPr>
        </p:nvSpPr>
        <p:spPr>
          <a:xfrm>
            <a:off x="7055956" y="2272785"/>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Travel Protection Plan PLUS</a:t>
            </a:r>
          </a:p>
        </p:txBody>
      </p:sp>
      <p:pic>
        <p:nvPicPr>
          <p:cNvPr id="9" name="Picture 8">
            <a:extLst>
              <a:ext uri="{FF2B5EF4-FFF2-40B4-BE49-F238E27FC236}">
                <a16:creationId xmlns:a16="http://schemas.microsoft.com/office/drawing/2014/main" id="{D5CE0346-BF1C-5441-A963-29BA0E5AF0E6}"/>
              </a:ext>
            </a:extLst>
          </p:cNvPr>
          <p:cNvPicPr>
            <a:picLocks noChangeAspect="1"/>
          </p:cNvPicPr>
          <p:nvPr userDrawn="1"/>
        </p:nvPicPr>
        <p:blipFill>
          <a:blip r:embed="rId3"/>
          <a:stretch>
            <a:fillRect/>
          </a:stretch>
        </p:blipFill>
        <p:spPr>
          <a:xfrm rot="743178">
            <a:off x="7272020" y="-93167"/>
            <a:ext cx="5397046" cy="1542013"/>
          </a:xfrm>
          <a:prstGeom prst="rect">
            <a:avLst/>
          </a:prstGeom>
        </p:spPr>
      </p:pic>
      <p:sp>
        <p:nvSpPr>
          <p:cNvPr id="30" name="Text Placeholder 2">
            <a:extLst>
              <a:ext uri="{FF2B5EF4-FFF2-40B4-BE49-F238E27FC236}">
                <a16:creationId xmlns:a16="http://schemas.microsoft.com/office/drawing/2014/main" id="{FDEEBB23-3133-5643-BD32-1F06F31C9425}"/>
              </a:ext>
            </a:extLst>
          </p:cNvPr>
          <p:cNvSpPr>
            <a:spLocks noGrp="1"/>
          </p:cNvSpPr>
          <p:nvPr>
            <p:ph idx="17" hasCustomPrompt="1"/>
          </p:nvPr>
        </p:nvSpPr>
        <p:spPr>
          <a:xfrm>
            <a:off x="1313524" y="3165009"/>
            <a:ext cx="4395304" cy="2842252"/>
          </a:xfrm>
          <a:prstGeom prst="rect">
            <a:avLst/>
          </a:prstGeom>
        </p:spPr>
        <p:txBody>
          <a:bodyPr vert="horz" lIns="91440" tIns="45720" rIns="91440" bIns="45720" rtlCol="0">
            <a:normAutofit/>
          </a:bodyPr>
          <a:lstStyle>
            <a:lvl1pPr>
              <a:defRPr>
                <a:solidFill>
                  <a:schemeClr val="tx1">
                    <a:lumMod val="75000"/>
                    <a:lumOff val="25000"/>
                  </a:schemeClr>
                </a:solidFill>
              </a:defRPr>
            </a:lvl1pPr>
            <a:lvl2pPr>
              <a:defRPr/>
            </a:lvl2pPr>
          </a:lstStyle>
          <a:p>
            <a:pPr lvl="0"/>
            <a:r>
              <a:rPr lang="en-US" dirty="0"/>
              <a:t>This plan covers your child for:</a:t>
            </a:r>
          </a:p>
          <a:p>
            <a:pPr lvl="1"/>
            <a:r>
              <a:rPr lang="en-US" dirty="0"/>
              <a:t>A traveler’s injury, sickness, or death of a family member</a:t>
            </a:r>
          </a:p>
          <a:p>
            <a:pPr lvl="1"/>
            <a:r>
              <a:rPr lang="en-US" dirty="0"/>
              <a:t>Theft of passport of visas</a:t>
            </a:r>
          </a:p>
          <a:p>
            <a:pPr lvl="1"/>
            <a:r>
              <a:rPr lang="en-US" dirty="0"/>
              <a:t>Flight cancellations due to strike or bad weather</a:t>
            </a:r>
          </a:p>
          <a:p>
            <a:pPr lvl="1"/>
            <a:r>
              <a:rPr lang="en-US" dirty="0"/>
              <a:t>Loss of luggage and personal effects</a:t>
            </a:r>
          </a:p>
          <a:p>
            <a:pPr lvl="1"/>
            <a:r>
              <a:rPr lang="en-US" dirty="0"/>
              <a:t>Trip cancellation or trip interruption due to covered reasons such as covered sickness, illness, or injury</a:t>
            </a:r>
          </a:p>
          <a:p>
            <a:pPr lvl="1"/>
            <a:r>
              <a:rPr lang="en-US" dirty="0"/>
              <a:t>Trip cancellation or trip interruption due to terrorist acts, as defined</a:t>
            </a:r>
          </a:p>
        </p:txBody>
      </p:sp>
      <p:sp>
        <p:nvSpPr>
          <p:cNvPr id="34" name="Text Placeholder 2">
            <a:extLst>
              <a:ext uri="{FF2B5EF4-FFF2-40B4-BE49-F238E27FC236}">
                <a16:creationId xmlns:a16="http://schemas.microsoft.com/office/drawing/2014/main" id="{780E8831-CB15-6442-9BF3-8BB93AC1F04A}"/>
              </a:ext>
            </a:extLst>
          </p:cNvPr>
          <p:cNvSpPr>
            <a:spLocks noGrp="1"/>
          </p:cNvSpPr>
          <p:nvPr>
            <p:ph idx="18" hasCustomPrompt="1"/>
          </p:nvPr>
        </p:nvSpPr>
        <p:spPr>
          <a:xfrm>
            <a:off x="7042993" y="3165009"/>
            <a:ext cx="4395304" cy="2842252"/>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This plan covers your child for:</a:t>
            </a:r>
          </a:p>
          <a:p>
            <a:pPr lvl="1"/>
            <a:r>
              <a:rPr lang="en-US" dirty="0"/>
              <a:t>Everything in the standard plan</a:t>
            </a:r>
          </a:p>
          <a:p>
            <a:pPr lvl="1"/>
            <a:r>
              <a:rPr lang="en-US" dirty="0" err="1"/>
              <a:t>Explorica’s</a:t>
            </a:r>
            <a:r>
              <a:rPr lang="en-US" dirty="0"/>
              <a:t> exclusive: “Cancel for Any Reason” protection: </a:t>
            </a:r>
          </a:p>
          <a:p>
            <a:pPr lvl="2"/>
            <a:r>
              <a:rPr lang="en-US" dirty="0"/>
              <a:t>if you cancel your trip for any reason 30 days or more before the departure date, you will be reimbursed for 75% of your paid tour fees, less the deposit and insurance premium</a:t>
            </a:r>
          </a:p>
        </p:txBody>
      </p:sp>
      <p:sp>
        <p:nvSpPr>
          <p:cNvPr id="38" name="Text Placeholder 2">
            <a:extLst>
              <a:ext uri="{FF2B5EF4-FFF2-40B4-BE49-F238E27FC236}">
                <a16:creationId xmlns:a16="http://schemas.microsoft.com/office/drawing/2014/main" id="{7F630BC0-0B47-F944-8444-EA838ED975A2}"/>
              </a:ext>
            </a:extLst>
          </p:cNvPr>
          <p:cNvSpPr>
            <a:spLocks noGrp="1"/>
          </p:cNvSpPr>
          <p:nvPr>
            <p:ph idx="19" hasCustomPrompt="1"/>
          </p:nvPr>
        </p:nvSpPr>
        <p:spPr>
          <a:xfrm>
            <a:off x="7044381" y="2643173"/>
            <a:ext cx="4395304" cy="369333"/>
          </a:xfrm>
          <a:prstGeom prst="rect">
            <a:avLst/>
          </a:prstGeom>
        </p:spPr>
        <p:txBody>
          <a:bodyPr vert="horz" lIns="91440" tIns="45720" rIns="91440" bIns="45720" rtlCol="0">
            <a:normAutofit/>
          </a:bodyPr>
          <a:lstStyle>
            <a:lvl1pPr>
              <a:defRPr b="0" i="1">
                <a:solidFill>
                  <a:srgbClr val="364B8C"/>
                </a:solidFill>
              </a:defRPr>
            </a:lvl1pPr>
          </a:lstStyle>
          <a:p>
            <a:pPr lvl="0"/>
            <a:r>
              <a:rPr lang="en-US" dirty="0"/>
              <a:t>$18/day ($180)</a:t>
            </a:r>
          </a:p>
        </p:txBody>
      </p:sp>
      <p:pic>
        <p:nvPicPr>
          <p:cNvPr id="17" name="Picture 16">
            <a:extLst>
              <a:ext uri="{FF2B5EF4-FFF2-40B4-BE49-F238E27FC236}">
                <a16:creationId xmlns:a16="http://schemas.microsoft.com/office/drawing/2014/main" id="{EF438B6A-AE91-4449-840C-B25CEF8BC87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62666" y="2221075"/>
            <a:ext cx="493132" cy="493132"/>
          </a:xfrm>
          <a:prstGeom prst="rect">
            <a:avLst/>
          </a:prstGeom>
        </p:spPr>
      </p:pic>
      <p:sp>
        <p:nvSpPr>
          <p:cNvPr id="41" name="Text Placeholder 2">
            <a:extLst>
              <a:ext uri="{FF2B5EF4-FFF2-40B4-BE49-F238E27FC236}">
                <a16:creationId xmlns:a16="http://schemas.microsoft.com/office/drawing/2014/main" id="{39088B8A-F071-6544-9BC8-A5952F02B3B1}"/>
              </a:ext>
            </a:extLst>
          </p:cNvPr>
          <p:cNvSpPr>
            <a:spLocks noGrp="1"/>
          </p:cNvSpPr>
          <p:nvPr>
            <p:ph idx="20" hasCustomPrompt="1"/>
          </p:nvPr>
        </p:nvSpPr>
        <p:spPr>
          <a:xfrm>
            <a:off x="1303338" y="2643173"/>
            <a:ext cx="4395304" cy="369333"/>
          </a:xfrm>
          <a:prstGeom prst="rect">
            <a:avLst/>
          </a:prstGeom>
        </p:spPr>
        <p:txBody>
          <a:bodyPr vert="horz" lIns="91440" tIns="45720" rIns="91440" bIns="45720" rtlCol="0">
            <a:normAutofit/>
          </a:bodyPr>
          <a:lstStyle>
            <a:lvl1pPr>
              <a:defRPr b="0" i="1">
                <a:solidFill>
                  <a:srgbClr val="364B8C"/>
                </a:solidFill>
              </a:defRPr>
            </a:lvl1pPr>
          </a:lstStyle>
          <a:p>
            <a:pPr lvl="0"/>
            <a:r>
              <a:rPr lang="en-US" dirty="0"/>
              <a:t>$12/day ($120)</a:t>
            </a:r>
          </a:p>
        </p:txBody>
      </p:sp>
    </p:spTree>
    <p:extLst>
      <p:ext uri="{BB962C8B-B14F-4D97-AF65-F5344CB8AC3E}">
        <p14:creationId xmlns:p14="http://schemas.microsoft.com/office/powerpoint/2010/main" val="22021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Lst>
      </p:bldP>
      <p:bldP spid="34" grpId="0" build="p">
        <p:tmplLst>
          <p:tmpl lvl="1">
            <p:tnLst>
              <p:par>
                <p:cTn presetID="1"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childTnLst>
                </p:cTn>
              </p:par>
            </p:tnLst>
          </p:tmpl>
        </p:tmplLst>
      </p:bldP>
      <p:bldP spid="38" grpId="0" build="p">
        <p:tmplLst>
          <p:tmpl lvl="1">
            <p:tnLst>
              <p:par>
                <p:cTn presetID="1"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6C96-970A-4145-A138-BE733C11AF22}"/>
              </a:ext>
            </a:extLst>
          </p:cNvPr>
          <p:cNvSpPr>
            <a:spLocks noGrp="1"/>
          </p:cNvSpPr>
          <p:nvPr>
            <p:ph type="title" hasCustomPrompt="1"/>
          </p:nvPr>
        </p:nvSpPr>
        <p:spPr>
          <a:xfrm>
            <a:off x="428624" y="385550"/>
            <a:ext cx="10515600" cy="1325563"/>
          </a:xfrm>
        </p:spPr>
        <p:txBody>
          <a:bodyPr/>
          <a:lstStyle>
            <a:lvl1pPr>
              <a:defRPr>
                <a:solidFill>
                  <a:srgbClr val="364B8C"/>
                </a:solidFill>
              </a:defRPr>
            </a:lvl1pPr>
          </a:lstStyle>
          <a:p>
            <a:r>
              <a:rPr lang="en-US" dirty="0"/>
              <a:t>Give your child</a:t>
            </a:r>
          </a:p>
        </p:txBody>
      </p:sp>
      <p:sp>
        <p:nvSpPr>
          <p:cNvPr id="3" name="Content Placeholder 2">
            <a:extLst>
              <a:ext uri="{FF2B5EF4-FFF2-40B4-BE49-F238E27FC236}">
                <a16:creationId xmlns:a16="http://schemas.microsoft.com/office/drawing/2014/main" id="{8B44C236-46E3-A24A-ABE3-E5B4D685D145}"/>
              </a:ext>
            </a:extLst>
          </p:cNvPr>
          <p:cNvSpPr>
            <a:spLocks noGrp="1"/>
          </p:cNvSpPr>
          <p:nvPr>
            <p:ph sz="half" idx="1" hasCustomPrompt="1"/>
          </p:nvPr>
        </p:nvSpPr>
        <p:spPr>
          <a:xfrm>
            <a:off x="428624" y="2874503"/>
            <a:ext cx="5181600" cy="3596147"/>
          </a:xfrm>
        </p:spPr>
        <p:txBody>
          <a:bodyPr/>
          <a:lstStyle>
            <a:lvl1pPr>
              <a:lnSpc>
                <a:spcPct val="150000"/>
              </a:lnSpc>
              <a:defRPr/>
            </a:lvl1pPr>
            <a:lvl2pPr marL="9525" indent="0">
              <a:buFontTx/>
              <a:buNone/>
              <a:tabLst/>
              <a:defRPr/>
            </a:lvl2pPr>
            <a:lvl3pPr marL="9525" indent="0">
              <a:buFontTx/>
              <a:buNone/>
              <a:tabLst/>
              <a:defRPr/>
            </a:lvl3pPr>
            <a:lvl4pPr marL="9525" indent="0">
              <a:buFontTx/>
              <a:buNone/>
              <a:tabLst/>
              <a:defRPr/>
            </a:lvl4pPr>
            <a:lvl5pPr marL="9525" indent="0">
              <a:buFontTx/>
              <a:buNone/>
              <a:tabLst/>
              <a:defRPr/>
            </a:lvl5pPr>
          </a:lstStyle>
          <a:p>
            <a:pPr lvl="0"/>
            <a:r>
              <a:rPr lang="en-US" dirty="0"/>
              <a:t>Explore exciting destinations</a:t>
            </a:r>
          </a:p>
          <a:p>
            <a:pPr lvl="0"/>
            <a:r>
              <a:rPr lang="en-US" dirty="0"/>
              <a:t>Create lifelong memories and friends</a:t>
            </a:r>
          </a:p>
          <a:p>
            <a:pPr lvl="0"/>
            <a:r>
              <a:rPr lang="en-US" dirty="0"/>
              <a:t>Grow and mature as a person</a:t>
            </a:r>
          </a:p>
          <a:p>
            <a:pPr lvl="0"/>
            <a:r>
              <a:rPr lang="en-US" dirty="0"/>
              <a:t>Prepare for a successful future</a:t>
            </a:r>
          </a:p>
        </p:txBody>
      </p:sp>
      <p:sp>
        <p:nvSpPr>
          <p:cNvPr id="8" name="TextBox 7">
            <a:extLst>
              <a:ext uri="{FF2B5EF4-FFF2-40B4-BE49-F238E27FC236}">
                <a16:creationId xmlns:a16="http://schemas.microsoft.com/office/drawing/2014/main" id="{772CF8B9-B904-C942-A4E9-AA04275A10A8}"/>
              </a:ext>
            </a:extLst>
          </p:cNvPr>
          <p:cNvSpPr txBox="1"/>
          <p:nvPr userDrawn="1"/>
        </p:nvSpPr>
        <p:spPr>
          <a:xfrm>
            <a:off x="390524" y="2422906"/>
            <a:ext cx="6463553" cy="369332"/>
          </a:xfrm>
          <a:prstGeom prst="rect">
            <a:avLst/>
          </a:prstGeom>
          <a:noFill/>
        </p:spPr>
        <p:txBody>
          <a:bodyPr wrap="square" rtlCol="0">
            <a:spAutoFit/>
          </a:bodyPr>
          <a:lstStyle/>
          <a:p>
            <a:r>
              <a:rPr lang="en-US" sz="1800" b="0" i="1" u="none" strike="noStrike" kern="1200" dirty="0">
                <a:solidFill>
                  <a:srgbClr val="0094D2"/>
                </a:solidFill>
                <a:effectLst/>
                <a:latin typeface="Arial" panose="020B0604020202020204" pitchFamily="34" charset="0"/>
                <a:ea typeface="+mn-ea"/>
                <a:cs typeface="Arial" panose="020B0604020202020204" pitchFamily="34" charset="0"/>
              </a:rPr>
              <a:t>You’re in the position to encourage your child to:</a:t>
            </a:r>
            <a:endParaRPr lang="en-US" dirty="0">
              <a:solidFill>
                <a:srgbClr val="0094D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88578B1-55B5-B442-88C1-B983EDE4C3B8}"/>
              </a:ext>
            </a:extLst>
          </p:cNvPr>
          <p:cNvSpPr txBox="1"/>
          <p:nvPr userDrawn="1"/>
        </p:nvSpPr>
        <p:spPr>
          <a:xfrm>
            <a:off x="434261" y="1222264"/>
            <a:ext cx="6463553" cy="630942"/>
          </a:xfrm>
          <a:prstGeom prst="rect">
            <a:avLst/>
          </a:prstGeom>
          <a:noFill/>
        </p:spPr>
        <p:txBody>
          <a:bodyPr wrap="square" rtlCol="0">
            <a:spAutoFit/>
          </a:bodyPr>
          <a:lstStyle/>
          <a:p>
            <a:r>
              <a:rPr lang="en-US" sz="3500" b="0" i="1" u="none" strike="noStrike" kern="1200" dirty="0">
                <a:solidFill>
                  <a:srgbClr val="F79520"/>
                </a:solidFill>
                <a:effectLst/>
                <a:latin typeface="Arial" panose="020B0604020202020204" pitchFamily="34" charset="0"/>
                <a:ea typeface="+mn-ea"/>
                <a:cs typeface="Arial" panose="020B0604020202020204" pitchFamily="34" charset="0"/>
              </a:rPr>
              <a:t>the world</a:t>
            </a:r>
            <a:endParaRPr lang="en-US" sz="3500" dirty="0">
              <a:solidFill>
                <a:srgbClr val="F7952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07626CD-FA86-A241-90CC-5FFC3E68D3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3530" y="6277391"/>
            <a:ext cx="2033415" cy="386517"/>
          </a:xfrm>
          <a:prstGeom prst="rect">
            <a:avLst/>
          </a:prstGeom>
        </p:spPr>
      </p:pic>
    </p:spTree>
    <p:extLst>
      <p:ext uri="{BB962C8B-B14F-4D97-AF65-F5344CB8AC3E}">
        <p14:creationId xmlns:p14="http://schemas.microsoft.com/office/powerpoint/2010/main" val="171375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8"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61CDDC-DAF3-D843-AB54-3EFA66B7AB58}"/>
              </a:ext>
            </a:extLst>
          </p:cNvPr>
          <p:cNvPicPr>
            <a:picLocks noChangeAspect="1"/>
          </p:cNvPicPr>
          <p:nvPr userDrawn="1"/>
        </p:nvPicPr>
        <p:blipFill>
          <a:blip r:embed="rId2"/>
          <a:stretch>
            <a:fillRect/>
          </a:stretch>
        </p:blipFill>
        <p:spPr>
          <a:xfrm>
            <a:off x="378488" y="3757565"/>
            <a:ext cx="685835" cy="685835"/>
          </a:xfrm>
          <a:prstGeom prst="rect">
            <a:avLst/>
          </a:prstGeom>
        </p:spPr>
      </p:pic>
      <p:pic>
        <p:nvPicPr>
          <p:cNvPr id="6" name="Picture 5">
            <a:extLst>
              <a:ext uri="{FF2B5EF4-FFF2-40B4-BE49-F238E27FC236}">
                <a16:creationId xmlns:a16="http://schemas.microsoft.com/office/drawing/2014/main" id="{7FD9DB73-AEBA-F047-8364-EBDE061D812A}"/>
              </a:ext>
            </a:extLst>
          </p:cNvPr>
          <p:cNvPicPr>
            <a:picLocks noChangeAspect="1"/>
          </p:cNvPicPr>
          <p:nvPr userDrawn="1"/>
        </p:nvPicPr>
        <p:blipFill>
          <a:blip r:embed="rId3"/>
          <a:stretch>
            <a:fillRect/>
          </a:stretch>
        </p:blipFill>
        <p:spPr>
          <a:xfrm>
            <a:off x="378489" y="2103201"/>
            <a:ext cx="685834" cy="685834"/>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7923306" cy="1325563"/>
          </a:xfrm>
        </p:spPr>
        <p:txBody>
          <a:bodyPr/>
          <a:lstStyle>
            <a:lvl1pPr>
              <a:defRPr/>
            </a:lvl1pPr>
          </a:lstStyle>
          <a:p>
            <a:r>
              <a:rPr lang="en-US" dirty="0"/>
              <a:t>Easy ways to pay</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1342561" y="2095430"/>
            <a:ext cx="4395304" cy="988875"/>
          </a:xfrm>
          <a:prstGeom prst="rect">
            <a:avLst/>
          </a:prstGeom>
        </p:spPr>
        <p:txBody>
          <a:bodyPr vert="horz" lIns="91440" tIns="45720" rIns="91440" bIns="45720" rtlCol="0">
            <a:normAutofit/>
          </a:bodyPr>
          <a:lstStyle/>
          <a:p>
            <a:pPr lvl="0"/>
            <a:r>
              <a:rPr lang="en-US" dirty="0"/>
              <a:t>Fundraising support</a:t>
            </a:r>
          </a:p>
          <a:p>
            <a:pPr lvl="1"/>
            <a:r>
              <a:rPr lang="en-US" dirty="0"/>
              <a:t>Personal fundraising page on </a:t>
            </a:r>
            <a:r>
              <a:rPr lang="en-US" dirty="0" err="1"/>
              <a:t>explorica.com</a:t>
            </a:r>
            <a:endParaRPr lang="en-US" dirty="0"/>
          </a:p>
          <a:p>
            <a:pPr lvl="1"/>
            <a:r>
              <a:rPr lang="en-US" dirty="0"/>
              <a:t>Easily request and accept credit card donations from friends and family</a:t>
            </a:r>
          </a:p>
          <a:p>
            <a:pPr lvl="2"/>
            <a:r>
              <a:rPr lang="en-US" dirty="0"/>
              <a:t>Third level</a:t>
            </a:r>
          </a:p>
        </p:txBody>
      </p:sp>
      <p:sp>
        <p:nvSpPr>
          <p:cNvPr id="18" name="Text Placeholder 2">
            <a:extLst>
              <a:ext uri="{FF2B5EF4-FFF2-40B4-BE49-F238E27FC236}">
                <a16:creationId xmlns:a16="http://schemas.microsoft.com/office/drawing/2014/main" id="{2D6FACC3-79B2-1246-8F9C-E41BF8BE72E7}"/>
              </a:ext>
            </a:extLst>
          </p:cNvPr>
          <p:cNvSpPr>
            <a:spLocks noGrp="1"/>
          </p:cNvSpPr>
          <p:nvPr>
            <p:ph idx="12" hasCustomPrompt="1"/>
          </p:nvPr>
        </p:nvSpPr>
        <p:spPr>
          <a:xfrm>
            <a:off x="1342561" y="3744778"/>
            <a:ext cx="4395304" cy="988875"/>
          </a:xfrm>
          <a:prstGeom prst="rect">
            <a:avLst/>
          </a:prstGeom>
        </p:spPr>
        <p:txBody>
          <a:bodyPr vert="horz" lIns="91440" tIns="45720" rIns="91440" bIns="45720" rtlCol="0">
            <a:normAutofit/>
          </a:bodyPr>
          <a:lstStyle>
            <a:lvl2pPr>
              <a:defRPr/>
            </a:lvl2pPr>
          </a:lstStyle>
          <a:p>
            <a:pPr lvl="0"/>
            <a:r>
              <a:rPr lang="en-US" dirty="0"/>
              <a:t>Financial assistance</a:t>
            </a:r>
          </a:p>
          <a:p>
            <a:pPr lvl="1"/>
            <a:r>
              <a:rPr lang="en-US" dirty="0"/>
              <a:t>Need-based support for qualifying families</a:t>
            </a:r>
          </a:p>
          <a:p>
            <a:pPr lvl="1"/>
            <a:r>
              <a:rPr lang="en-US" dirty="0"/>
              <a:t>Confidential application</a:t>
            </a:r>
          </a:p>
          <a:p>
            <a:pPr lvl="2"/>
            <a:r>
              <a:rPr lang="en-US" dirty="0"/>
              <a:t>Third level</a:t>
            </a:r>
          </a:p>
        </p:txBody>
      </p:sp>
      <p:sp>
        <p:nvSpPr>
          <p:cNvPr id="5" name="Rectangle 4">
            <a:extLst>
              <a:ext uri="{FF2B5EF4-FFF2-40B4-BE49-F238E27FC236}">
                <a16:creationId xmlns:a16="http://schemas.microsoft.com/office/drawing/2014/main" id="{AE79020D-78CC-2C4A-AE7E-5F1643599C8A}"/>
              </a:ext>
            </a:extLst>
          </p:cNvPr>
          <p:cNvSpPr/>
          <p:nvPr userDrawn="1"/>
        </p:nvSpPr>
        <p:spPr>
          <a:xfrm>
            <a:off x="7511434" y="-26896"/>
            <a:ext cx="2375860" cy="4032098"/>
          </a:xfrm>
          <a:prstGeom prst="rect">
            <a:avLst/>
          </a:prstGeom>
          <a:solidFill>
            <a:srgbClr val="364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E5846F9-D9E5-8E43-8B23-1C3C4D034DF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511434" y="3461506"/>
            <a:ext cx="2584721" cy="3872660"/>
          </a:xfrm>
          <a:prstGeom prst="rect">
            <a:avLst/>
          </a:prstGeom>
        </p:spPr>
      </p:pic>
      <p:pic>
        <p:nvPicPr>
          <p:cNvPr id="13" name="Picture 12">
            <a:extLst>
              <a:ext uri="{FF2B5EF4-FFF2-40B4-BE49-F238E27FC236}">
                <a16:creationId xmlns:a16="http://schemas.microsoft.com/office/drawing/2014/main" id="{C4843D60-4D61-B44C-83F6-7A969518B9F8}"/>
              </a:ext>
            </a:extLst>
          </p:cNvPr>
          <p:cNvPicPr>
            <a:picLocks noChangeAspect="1"/>
          </p:cNvPicPr>
          <p:nvPr userDrawn="1"/>
        </p:nvPicPr>
        <p:blipFill>
          <a:blip r:embed="rId5"/>
          <a:stretch>
            <a:fillRect/>
          </a:stretch>
        </p:blipFill>
        <p:spPr>
          <a:xfrm rot="3649717">
            <a:off x="6521984" y="1657544"/>
            <a:ext cx="5397046" cy="1542013"/>
          </a:xfrm>
          <a:prstGeom prst="rect">
            <a:avLst/>
          </a:prstGeom>
        </p:spPr>
      </p:pic>
      <p:pic>
        <p:nvPicPr>
          <p:cNvPr id="4" name="Picture 3">
            <a:extLst>
              <a:ext uri="{FF2B5EF4-FFF2-40B4-BE49-F238E27FC236}">
                <a16:creationId xmlns:a16="http://schemas.microsoft.com/office/drawing/2014/main" id="{E5BE9392-450A-AE46-B83C-2FFE5E08936F}"/>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9887294" y="-25022"/>
            <a:ext cx="2748563" cy="3850127"/>
          </a:xfrm>
          <a:prstGeom prst="rect">
            <a:avLst/>
          </a:prstGeom>
        </p:spPr>
      </p:pic>
      <p:sp>
        <p:nvSpPr>
          <p:cNvPr id="12" name="Rectangle 11">
            <a:extLst>
              <a:ext uri="{FF2B5EF4-FFF2-40B4-BE49-F238E27FC236}">
                <a16:creationId xmlns:a16="http://schemas.microsoft.com/office/drawing/2014/main" id="{6A3DE00A-B0E6-044D-908A-46C6085C3921}"/>
              </a:ext>
            </a:extLst>
          </p:cNvPr>
          <p:cNvSpPr/>
          <p:nvPr userDrawn="1"/>
        </p:nvSpPr>
        <p:spPr>
          <a:xfrm>
            <a:off x="9887294" y="3463230"/>
            <a:ext cx="2304706" cy="3394770"/>
          </a:xfrm>
          <a:prstGeom prst="rect">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98DF106-713D-BC44-95A6-7C086EFE3390}"/>
              </a:ext>
            </a:extLst>
          </p:cNvPr>
          <p:cNvPicPr>
            <a:picLocks noChangeAspect="1"/>
          </p:cNvPicPr>
          <p:nvPr userDrawn="1"/>
        </p:nvPicPr>
        <p:blipFill>
          <a:blip r:embed="rId5"/>
          <a:stretch>
            <a:fillRect/>
          </a:stretch>
        </p:blipFill>
        <p:spPr>
          <a:xfrm rot="14955296">
            <a:off x="8513906" y="4967316"/>
            <a:ext cx="5397046" cy="1542013"/>
          </a:xfrm>
          <a:prstGeom prst="rect">
            <a:avLst/>
          </a:prstGeom>
        </p:spPr>
      </p:pic>
      <p:sp>
        <p:nvSpPr>
          <p:cNvPr id="16" name="TextBox 15">
            <a:extLst>
              <a:ext uri="{FF2B5EF4-FFF2-40B4-BE49-F238E27FC236}">
                <a16:creationId xmlns:a16="http://schemas.microsoft.com/office/drawing/2014/main" id="{EDC37C26-6509-8244-B8BB-BAC3F23A5E2D}"/>
              </a:ext>
            </a:extLst>
          </p:cNvPr>
          <p:cNvSpPr txBox="1"/>
          <p:nvPr userDrawn="1"/>
        </p:nvSpPr>
        <p:spPr>
          <a:xfrm>
            <a:off x="279400" y="1380564"/>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Making it possible for every student to travel</a:t>
            </a:r>
            <a:endParaRPr lang="en-US" dirty="0">
              <a:solidFill>
                <a:srgbClr val="364B8C"/>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2F80AE20-9549-794B-AFA0-FAB9BF1EBE5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3530" y="6277391"/>
            <a:ext cx="2033415" cy="386517"/>
          </a:xfrm>
          <a:prstGeom prst="rect">
            <a:avLst/>
          </a:prstGeom>
        </p:spPr>
      </p:pic>
    </p:spTree>
    <p:extLst>
      <p:ext uri="{BB962C8B-B14F-4D97-AF65-F5344CB8AC3E}">
        <p14:creationId xmlns:p14="http://schemas.microsoft.com/office/powerpoint/2010/main" val="97668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17">
                                            <p:txEl>
                                              <p:pRg st="2" end="2"/>
                                            </p:txEl>
                                          </p:spTgt>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50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18">
                                            <p:txEl>
                                              <p:pRg st="0" end="0"/>
                                            </p:txEl>
                                          </p:spTgt>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18">
                                            <p:txEl>
                                              <p:pRg st="1" end="1"/>
                                            </p:txEl>
                                          </p:spTgt>
                                        </p:tgtEl>
                                        <p:attrNameLst>
                                          <p:attrName>style.visibility</p:attrName>
                                        </p:attrNameLst>
                                      </p:cBhvr>
                                      <p:to>
                                        <p:strVal val="visible"/>
                                      </p:to>
                                    </p:set>
                                  </p:childTnLst>
                                </p:cTn>
                              </p:par>
                              <p:par>
                                <p:cTn id="22" presetID="1" presetClass="entr" presetSubtype="0" fill="hold" grpId="0" nodeType="withEffect">
                                  <p:stCondLst>
                                    <p:cond delay="500"/>
                                  </p:stCondLst>
                                  <p:childTnLst>
                                    <p:set>
                                      <p:cBhvr>
                                        <p:cTn id="23" dur="1" fill="hold">
                                          <p:stCondLst>
                                            <p:cond delay="0"/>
                                          </p:stCondLst>
                                        </p:cTn>
                                        <p:tgtEl>
                                          <p:spTgt spid="18">
                                            <p:txEl>
                                              <p:pRg st="2" end="2"/>
                                            </p:txEl>
                                          </p:spTgt>
                                        </p:tgtEl>
                                        <p:attrNameLst>
                                          <p:attrName>style.visibility</p:attrName>
                                        </p:attrNameLst>
                                      </p:cBhvr>
                                      <p:to>
                                        <p:strVal val="visible"/>
                                      </p:to>
                                    </p:set>
                                  </p:childTnLst>
                                </p:cTn>
                              </p:par>
                              <p:par>
                                <p:cTn id="24" presetID="1" presetClass="entr" presetSubtype="0" fill="hold" grpId="0" nodeType="withEffect">
                                  <p:stCondLst>
                                    <p:cond delay="500"/>
                                  </p:stCondLst>
                                  <p:childTnLst>
                                    <p:set>
                                      <p:cBhvr>
                                        <p:cTn id="25"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18" grpId="0" build="p">
        <p:tmplLst>
          <p:tmpl lvl="1">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737F5C-1924-FA48-8B3D-153197010A91}"/>
              </a:ext>
            </a:extLst>
          </p:cNvPr>
          <p:cNvPicPr>
            <a:picLocks noChangeAspect="1"/>
          </p:cNvPicPr>
          <p:nvPr userDrawn="1"/>
        </p:nvPicPr>
        <p:blipFill>
          <a:blip r:embed="rId2"/>
          <a:stretch>
            <a:fillRect/>
          </a:stretch>
        </p:blipFill>
        <p:spPr>
          <a:xfrm>
            <a:off x="4909458" y="2178217"/>
            <a:ext cx="755650" cy="755650"/>
          </a:xfrm>
          <a:prstGeom prst="rect">
            <a:avLst/>
          </a:prstGeom>
        </p:spPr>
      </p:pic>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5907017" y="2213400"/>
            <a:ext cx="4395304" cy="3041646"/>
          </a:xfrm>
          <a:prstGeom prst="rect">
            <a:avLst/>
          </a:prstGeom>
        </p:spPr>
        <p:txBody>
          <a:bodyPr vert="horz" lIns="91440" tIns="45720" rIns="91440" bIns="45720" rtlCol="0">
            <a:normAutofit/>
          </a:bodyPr>
          <a:lstStyle>
            <a:lvl1pPr>
              <a:lnSpc>
                <a:spcPct val="150000"/>
              </a:lnSpc>
              <a:defRPr>
                <a:solidFill>
                  <a:srgbClr val="F79520"/>
                </a:solidFill>
              </a:defRPr>
            </a:lvl1pPr>
            <a:lvl3pPr>
              <a:defRPr/>
            </a:lvl3pPr>
          </a:lstStyle>
          <a:p>
            <a:pPr lvl="0"/>
            <a:r>
              <a:rPr lang="en-US" dirty="0"/>
              <a:t>You can enroll your child through any </a:t>
            </a:r>
            <a:br>
              <a:rPr lang="en-US" dirty="0"/>
            </a:br>
            <a:r>
              <a:rPr lang="en-US" dirty="0"/>
              <a:t>of the following methods:</a:t>
            </a:r>
          </a:p>
          <a:p>
            <a:pPr lvl="1"/>
            <a:r>
              <a:rPr lang="en-US" dirty="0"/>
              <a:t>Online at </a:t>
            </a:r>
            <a:r>
              <a:rPr lang="en-US" dirty="0" err="1"/>
              <a:t>explorica.com</a:t>
            </a:r>
            <a:r>
              <a:rPr lang="en-US" dirty="0"/>
              <a:t>/</a:t>
            </a:r>
            <a:r>
              <a:rPr lang="en-US" dirty="0" err="1"/>
              <a:t>TourCenterID</a:t>
            </a:r>
            <a:endParaRPr lang="en-US" dirty="0"/>
          </a:p>
          <a:p>
            <a:pPr lvl="1"/>
            <a:r>
              <a:rPr lang="en-US" dirty="0"/>
              <a:t>By phone at 1.888.310.7121</a:t>
            </a:r>
          </a:p>
          <a:p>
            <a:pPr lvl="1"/>
            <a:r>
              <a:rPr lang="en-US" dirty="0"/>
              <a:t>By mail when you complete the paper application and send it in to </a:t>
            </a:r>
            <a:r>
              <a:rPr lang="en-US" dirty="0" err="1"/>
              <a:t>Explorica</a:t>
            </a:r>
            <a:endParaRPr lang="en-US" dirty="0"/>
          </a:p>
          <a:p>
            <a:pPr lvl="2"/>
            <a:r>
              <a:rPr lang="en-US" dirty="0"/>
              <a:t>At 101 Federal Street, Suite 900</a:t>
            </a:r>
            <a:br>
              <a:rPr lang="en-US" dirty="0"/>
            </a:br>
            <a:r>
              <a:rPr lang="en-US" dirty="0"/>
              <a:t>Boston, MA 02110</a:t>
            </a:r>
          </a:p>
          <a:p>
            <a:pPr lvl="2"/>
            <a:r>
              <a:rPr lang="en-US" dirty="0"/>
              <a:t>Or 591 Camino de la Reina, Suite 640</a:t>
            </a:r>
            <a:br>
              <a:rPr lang="en-US" dirty="0"/>
            </a:br>
            <a:r>
              <a:rPr lang="en-US" dirty="0"/>
              <a:t>San Diego, CA 92108</a:t>
            </a:r>
          </a:p>
        </p:txBody>
      </p:sp>
      <p:sp>
        <p:nvSpPr>
          <p:cNvPr id="5" name="Rectangle 4">
            <a:extLst>
              <a:ext uri="{FF2B5EF4-FFF2-40B4-BE49-F238E27FC236}">
                <a16:creationId xmlns:a16="http://schemas.microsoft.com/office/drawing/2014/main" id="{AE79020D-78CC-2C4A-AE7E-5F1643599C8A}"/>
              </a:ext>
            </a:extLst>
          </p:cNvPr>
          <p:cNvSpPr/>
          <p:nvPr userDrawn="1"/>
        </p:nvSpPr>
        <p:spPr>
          <a:xfrm>
            <a:off x="0" y="0"/>
            <a:ext cx="4255477"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B5CE7611-CB27-3745-B577-07208423EFBD}"/>
              </a:ext>
            </a:extLst>
          </p:cNvPr>
          <p:cNvPicPr>
            <a:picLocks noChangeAspect="1"/>
          </p:cNvPicPr>
          <p:nvPr userDrawn="1"/>
        </p:nvPicPr>
        <p:blipFill>
          <a:blip r:embed="rId4"/>
          <a:stretch>
            <a:fillRect/>
          </a:stretch>
        </p:blipFill>
        <p:spPr>
          <a:xfrm>
            <a:off x="10302321" y="4948188"/>
            <a:ext cx="812800" cy="812800"/>
          </a:xfrm>
          <a:prstGeom prst="rect">
            <a:avLst/>
          </a:prstGeom>
        </p:spPr>
      </p:pic>
      <p:sp>
        <p:nvSpPr>
          <p:cNvPr id="12" name="TextBox 11">
            <a:extLst>
              <a:ext uri="{FF2B5EF4-FFF2-40B4-BE49-F238E27FC236}">
                <a16:creationId xmlns:a16="http://schemas.microsoft.com/office/drawing/2014/main" id="{8EB575C6-2037-334F-910B-9C02DED9C0FA}"/>
              </a:ext>
            </a:extLst>
          </p:cNvPr>
          <p:cNvSpPr txBox="1"/>
          <p:nvPr userDrawn="1"/>
        </p:nvSpPr>
        <p:spPr>
          <a:xfrm>
            <a:off x="4872892" y="878778"/>
            <a:ext cx="6463553" cy="646331"/>
          </a:xfrm>
          <a:prstGeom prst="rect">
            <a:avLst/>
          </a:prstGeom>
          <a:noFill/>
        </p:spPr>
        <p:txBody>
          <a:bodyPr wrap="square" rtlCol="0">
            <a:spAutoFit/>
          </a:bodyPr>
          <a:lstStyle/>
          <a:p>
            <a:r>
              <a:rPr lang="en-US" sz="1800" b="0" i="1" u="none" strike="noStrike" kern="1200" dirty="0" err="1">
                <a:solidFill>
                  <a:srgbClr val="364B8C"/>
                </a:solidFill>
                <a:effectLst/>
                <a:latin typeface="Arial" panose="020B0604020202020204" pitchFamily="34" charset="0"/>
                <a:ea typeface="+mn-ea"/>
                <a:cs typeface="Arial" panose="020B0604020202020204" pitchFamily="34" charset="0"/>
              </a:rPr>
              <a:t>Explorica</a:t>
            </a:r>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 is there for our group, and for you, every</a:t>
            </a:r>
            <a:b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br>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step of the way. </a:t>
            </a:r>
            <a:endParaRPr lang="en-US" dirty="0">
              <a:solidFill>
                <a:srgbClr val="364B8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268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17">
                                            <p:txEl>
                                              <p:pRg st="2" end="2"/>
                                            </p:txEl>
                                          </p:spTgt>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0"/>
                                          </p:stCondLst>
                                        </p:cTn>
                                        <p:tgtEl>
                                          <p:spTgt spid="17">
                                            <p:txEl>
                                              <p:pRg st="4" end="4"/>
                                            </p:txEl>
                                          </p:spTgt>
                                        </p:tgtEl>
                                        <p:attrNameLst>
                                          <p:attrName>style.visibility</p:attrName>
                                        </p:attrNameLst>
                                      </p:cBhvr>
                                      <p:to>
                                        <p:strVal val="visible"/>
                                      </p:to>
                                    </p:set>
                                  </p:childTnLst>
                                </p:cTn>
                              </p:par>
                              <p:par>
                                <p:cTn id="17" presetID="1" presetClass="entr" presetSubtype="0" fill="hold" grpId="0" nodeType="withEffect">
                                  <p:stCondLst>
                                    <p:cond delay="500"/>
                                  </p:stCondLst>
                                  <p:childTnLst>
                                    <p:set>
                                      <p:cBhvr>
                                        <p:cTn id="18"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07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D9DB73-AEBA-F047-8364-EBDE061D81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0755" y="1819194"/>
            <a:ext cx="685834" cy="685834"/>
          </a:xfrm>
          <a:prstGeom prst="rect">
            <a:avLst/>
          </a:prstGeom>
        </p:spPr>
      </p:pic>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1354827" y="1811423"/>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5361CDDC-DAF3-D843-AB54-3EFA66B7AB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0754" y="3153203"/>
            <a:ext cx="685835" cy="685835"/>
          </a:xfrm>
          <a:prstGeom prst="rect">
            <a:avLst/>
          </a:prstGeom>
        </p:spPr>
      </p:pic>
      <p:sp>
        <p:nvSpPr>
          <p:cNvPr id="18" name="Text Placeholder 2">
            <a:extLst>
              <a:ext uri="{FF2B5EF4-FFF2-40B4-BE49-F238E27FC236}">
                <a16:creationId xmlns:a16="http://schemas.microsoft.com/office/drawing/2014/main" id="{2D6FACC3-79B2-1246-8F9C-E41BF8BE72E7}"/>
              </a:ext>
            </a:extLst>
          </p:cNvPr>
          <p:cNvSpPr>
            <a:spLocks noGrp="1"/>
          </p:cNvSpPr>
          <p:nvPr>
            <p:ph idx="12" hasCustomPrompt="1"/>
          </p:nvPr>
        </p:nvSpPr>
        <p:spPr>
          <a:xfrm>
            <a:off x="1354827" y="3140416"/>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20" name="Text Placeholder 2">
            <a:extLst>
              <a:ext uri="{FF2B5EF4-FFF2-40B4-BE49-F238E27FC236}">
                <a16:creationId xmlns:a16="http://schemas.microsoft.com/office/drawing/2014/main" id="{1BD8DF80-3DE4-4F43-90D3-725D5A6098F1}"/>
              </a:ext>
            </a:extLst>
          </p:cNvPr>
          <p:cNvSpPr>
            <a:spLocks noGrp="1"/>
          </p:cNvSpPr>
          <p:nvPr>
            <p:ph idx="13" hasCustomPrompt="1"/>
          </p:nvPr>
        </p:nvSpPr>
        <p:spPr>
          <a:xfrm>
            <a:off x="1366544" y="4477016"/>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4" name="Picture 3">
            <a:extLst>
              <a:ext uri="{FF2B5EF4-FFF2-40B4-BE49-F238E27FC236}">
                <a16:creationId xmlns:a16="http://schemas.microsoft.com/office/drawing/2014/main" id="{1A0DF9EF-2C6E-D04D-B186-BE6CB1D663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592" y="4434822"/>
            <a:ext cx="685287" cy="685287"/>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7923306" cy="1325563"/>
          </a:xfrm>
        </p:spPr>
        <p:txBody>
          <a:bodyPr/>
          <a:lstStyle>
            <a:lvl1pPr>
              <a:defRPr/>
            </a:lvl1pPr>
          </a:lstStyle>
          <a:p>
            <a:r>
              <a:rPr lang="en-US" dirty="0"/>
              <a:t>Why your child should travel</a:t>
            </a:r>
          </a:p>
        </p:txBody>
      </p:sp>
      <p:sp>
        <p:nvSpPr>
          <p:cNvPr id="5" name="Rectangle 4">
            <a:extLst>
              <a:ext uri="{FF2B5EF4-FFF2-40B4-BE49-F238E27FC236}">
                <a16:creationId xmlns:a16="http://schemas.microsoft.com/office/drawing/2014/main" id="{AE79020D-78CC-2C4A-AE7E-5F1643599C8A}"/>
              </a:ext>
            </a:extLst>
          </p:cNvPr>
          <p:cNvSpPr/>
          <p:nvPr userDrawn="1"/>
        </p:nvSpPr>
        <p:spPr>
          <a:xfrm>
            <a:off x="7511434" y="-26896"/>
            <a:ext cx="2375860" cy="4032098"/>
          </a:xfrm>
          <a:prstGeom prst="rect">
            <a:avLst/>
          </a:prstGeom>
          <a:solidFill>
            <a:srgbClr val="364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DE33A28-CD56-974B-BB33-9A9DFB025EB7}"/>
              </a:ext>
            </a:extLst>
          </p:cNvPr>
          <p:cNvPicPr>
            <a:picLocks noChangeAspect="1"/>
          </p:cNvPicPr>
          <p:nvPr userDrawn="1"/>
        </p:nvPicPr>
        <p:blipFill>
          <a:blip r:embed="rId5"/>
          <a:stretch>
            <a:fillRect/>
          </a:stretch>
        </p:blipFill>
        <p:spPr>
          <a:xfrm rot="3649717">
            <a:off x="6521984" y="1657544"/>
            <a:ext cx="5397046" cy="1542013"/>
          </a:xfrm>
          <a:prstGeom prst="rect">
            <a:avLst/>
          </a:prstGeom>
        </p:spPr>
      </p:pic>
      <p:pic>
        <p:nvPicPr>
          <p:cNvPr id="19" name="Picture 18">
            <a:extLst>
              <a:ext uri="{FF2B5EF4-FFF2-40B4-BE49-F238E27FC236}">
                <a16:creationId xmlns:a16="http://schemas.microsoft.com/office/drawing/2014/main" id="{480E3E55-438F-9C48-8816-EF5F3FFCE397}"/>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9876413" y="-20678"/>
            <a:ext cx="2552166" cy="4019661"/>
          </a:xfrm>
          <a:prstGeom prst="rect">
            <a:avLst/>
          </a:prstGeom>
        </p:spPr>
      </p:pic>
      <p:sp>
        <p:nvSpPr>
          <p:cNvPr id="12" name="Rectangle 11">
            <a:extLst>
              <a:ext uri="{FF2B5EF4-FFF2-40B4-BE49-F238E27FC236}">
                <a16:creationId xmlns:a16="http://schemas.microsoft.com/office/drawing/2014/main" id="{6A3DE00A-B0E6-044D-908A-46C6085C3921}"/>
              </a:ext>
            </a:extLst>
          </p:cNvPr>
          <p:cNvSpPr/>
          <p:nvPr userDrawn="1"/>
        </p:nvSpPr>
        <p:spPr>
          <a:xfrm>
            <a:off x="9875418" y="3463229"/>
            <a:ext cx="2371371" cy="3469927"/>
          </a:xfrm>
          <a:prstGeom prst="rect">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CF56CAC-C240-CC4B-9489-C5C881EDCA34}"/>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7516916" y="3463230"/>
            <a:ext cx="2364895" cy="3394770"/>
          </a:xfrm>
          <a:prstGeom prst="rect">
            <a:avLst/>
          </a:prstGeom>
        </p:spPr>
      </p:pic>
      <p:pic>
        <p:nvPicPr>
          <p:cNvPr id="16" name="Picture 15">
            <a:extLst>
              <a:ext uri="{FF2B5EF4-FFF2-40B4-BE49-F238E27FC236}">
                <a16:creationId xmlns:a16="http://schemas.microsoft.com/office/drawing/2014/main" id="{0997CC11-D933-5C43-90BA-A8A9BAF59E50}"/>
              </a:ext>
            </a:extLst>
          </p:cNvPr>
          <p:cNvPicPr>
            <a:picLocks noChangeAspect="1"/>
          </p:cNvPicPr>
          <p:nvPr userDrawn="1"/>
        </p:nvPicPr>
        <p:blipFill>
          <a:blip r:embed="rId5"/>
          <a:stretch>
            <a:fillRect/>
          </a:stretch>
        </p:blipFill>
        <p:spPr>
          <a:xfrm rot="14955296">
            <a:off x="8513906" y="4967316"/>
            <a:ext cx="5397046" cy="1542013"/>
          </a:xfrm>
          <a:prstGeom prst="rect">
            <a:avLst/>
          </a:prstGeom>
        </p:spPr>
      </p:pic>
      <p:pic>
        <p:nvPicPr>
          <p:cNvPr id="23" name="Picture 22">
            <a:extLst>
              <a:ext uri="{FF2B5EF4-FFF2-40B4-BE49-F238E27FC236}">
                <a16:creationId xmlns:a16="http://schemas.microsoft.com/office/drawing/2014/main" id="{3B8F9868-36AF-F24A-94CF-A3C62D6D41B5}"/>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88047" y="6277391"/>
            <a:ext cx="2033415" cy="386516"/>
          </a:xfrm>
          <a:prstGeom prst="rect">
            <a:avLst/>
          </a:prstGeom>
        </p:spPr>
      </p:pic>
    </p:spTree>
    <p:extLst>
      <p:ext uri="{BB962C8B-B14F-4D97-AF65-F5344CB8AC3E}">
        <p14:creationId xmlns:p14="http://schemas.microsoft.com/office/powerpoint/2010/main" val="2558178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7842624" cy="1325563"/>
          </a:xfrm>
        </p:spPr>
        <p:txBody>
          <a:bodyPr/>
          <a:lstStyle>
            <a:lvl1pPr>
              <a:defRPr/>
            </a:lvl1pPr>
          </a:lstStyle>
          <a:p>
            <a:r>
              <a:rPr lang="en-US" dirty="0"/>
              <a:t>Why your child should travel</a:t>
            </a:r>
          </a:p>
        </p:txBody>
      </p:sp>
      <p:pic>
        <p:nvPicPr>
          <p:cNvPr id="9" name="Picture 8">
            <a:extLst>
              <a:ext uri="{FF2B5EF4-FFF2-40B4-BE49-F238E27FC236}">
                <a16:creationId xmlns:a16="http://schemas.microsoft.com/office/drawing/2014/main" id="{D7E0F59C-AD13-1948-9A6F-5D6F3B1D03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315200" y="-11875"/>
            <a:ext cx="5312024" cy="6958940"/>
          </a:xfrm>
          <a:prstGeom prst="rect">
            <a:avLst/>
          </a:prstGeom>
        </p:spPr>
      </p:pic>
      <p:pic>
        <p:nvPicPr>
          <p:cNvPr id="6" name="Picture 5">
            <a:extLst>
              <a:ext uri="{FF2B5EF4-FFF2-40B4-BE49-F238E27FC236}">
                <a16:creationId xmlns:a16="http://schemas.microsoft.com/office/drawing/2014/main" id="{FC440FCE-66D8-D94B-9AC3-6EDBE66D10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8047" y="6277391"/>
            <a:ext cx="2033415" cy="386516"/>
          </a:xfrm>
          <a:prstGeom prst="rect">
            <a:avLst/>
          </a:prstGeom>
        </p:spPr>
      </p:pic>
    </p:spTree>
    <p:extLst>
      <p:ext uri="{BB962C8B-B14F-4D97-AF65-F5344CB8AC3E}">
        <p14:creationId xmlns:p14="http://schemas.microsoft.com/office/powerpoint/2010/main" val="3794719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FD24F6-CEE8-AA46-8613-1EEB6D9E909B}"/>
              </a:ext>
            </a:extLst>
          </p:cNvPr>
          <p:cNvSpPr/>
          <p:nvPr userDrawn="1"/>
        </p:nvSpPr>
        <p:spPr>
          <a:xfrm>
            <a:off x="5931194" y="0"/>
            <a:ext cx="6260806" cy="6858000"/>
          </a:xfrm>
          <a:prstGeom prst="rect">
            <a:avLst/>
          </a:prstGeom>
          <a:solidFill>
            <a:srgbClr val="0094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0BC8072-59CF-CA48-9992-208ABC889F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9702" y="1948583"/>
            <a:ext cx="750016" cy="750016"/>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5816600" cy="1325563"/>
          </a:xfrm>
        </p:spPr>
        <p:txBody>
          <a:bodyPr/>
          <a:lstStyle>
            <a:lvl1pPr>
              <a:defRPr/>
            </a:lvl1pPr>
          </a:lstStyle>
          <a:p>
            <a:r>
              <a:rPr lang="en-US" dirty="0"/>
              <a:t>Why </a:t>
            </a:r>
            <a:r>
              <a:rPr lang="en-US" dirty="0" err="1"/>
              <a:t>Explorica</a:t>
            </a:r>
            <a:r>
              <a:rPr lang="en-US" dirty="0"/>
              <a:t>? 1</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1501915" y="1948583"/>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5" name="Picture 4">
            <a:extLst>
              <a:ext uri="{FF2B5EF4-FFF2-40B4-BE49-F238E27FC236}">
                <a16:creationId xmlns:a16="http://schemas.microsoft.com/office/drawing/2014/main" id="{10B24BB8-F826-6340-8E4A-E0C020B573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4789" y="3879098"/>
            <a:ext cx="685287" cy="685287"/>
          </a:xfrm>
          <a:prstGeom prst="rect">
            <a:avLst/>
          </a:prstGeom>
        </p:spPr>
      </p:pic>
      <p:sp>
        <p:nvSpPr>
          <p:cNvPr id="18" name="Text Placeholder 2">
            <a:extLst>
              <a:ext uri="{FF2B5EF4-FFF2-40B4-BE49-F238E27FC236}">
                <a16:creationId xmlns:a16="http://schemas.microsoft.com/office/drawing/2014/main" id="{2D6FACC3-79B2-1246-8F9C-E41BF8BE72E7}"/>
              </a:ext>
            </a:extLst>
          </p:cNvPr>
          <p:cNvSpPr>
            <a:spLocks noGrp="1"/>
          </p:cNvSpPr>
          <p:nvPr>
            <p:ph idx="12" hasCustomPrompt="1"/>
          </p:nvPr>
        </p:nvSpPr>
        <p:spPr>
          <a:xfrm>
            <a:off x="1501915" y="3874128"/>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12" name="Picture 11">
            <a:extLst>
              <a:ext uri="{FF2B5EF4-FFF2-40B4-BE49-F238E27FC236}">
                <a16:creationId xmlns:a16="http://schemas.microsoft.com/office/drawing/2014/main" id="{AF10F03A-59B0-9A42-8781-6F0A17BADF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355644" y="1948583"/>
            <a:ext cx="764313" cy="764313"/>
          </a:xfrm>
          <a:prstGeom prst="rect">
            <a:avLst/>
          </a:prstGeom>
        </p:spPr>
      </p:pic>
      <p:sp>
        <p:nvSpPr>
          <p:cNvPr id="13" name="Text Placeholder 2">
            <a:extLst>
              <a:ext uri="{FF2B5EF4-FFF2-40B4-BE49-F238E27FC236}">
                <a16:creationId xmlns:a16="http://schemas.microsoft.com/office/drawing/2014/main" id="{EC9B3D69-68F5-354D-8DA4-A544CE5C93B7}"/>
              </a:ext>
            </a:extLst>
          </p:cNvPr>
          <p:cNvSpPr>
            <a:spLocks noGrp="1"/>
          </p:cNvSpPr>
          <p:nvPr>
            <p:ph idx="13" hasCustomPrompt="1"/>
          </p:nvPr>
        </p:nvSpPr>
        <p:spPr>
          <a:xfrm>
            <a:off x="7432597" y="1948583"/>
            <a:ext cx="4395304" cy="988875"/>
          </a:xfrm>
          <a:prstGeom prst="rect">
            <a:avLst/>
          </a:prstGeom>
        </p:spPr>
        <p:txBody>
          <a:bodyPr vert="horz" lIns="91440" tIns="45720" rIns="91440" bIns="45720" rtlCol="0">
            <a:normAutofit/>
          </a:bodyPr>
          <a:lstStyle>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pic>
        <p:nvPicPr>
          <p:cNvPr id="16" name="Picture 15">
            <a:extLst>
              <a:ext uri="{FF2B5EF4-FFF2-40B4-BE49-F238E27FC236}">
                <a16:creationId xmlns:a16="http://schemas.microsoft.com/office/drawing/2014/main" id="{EB0D0241-9583-E54F-B84D-89018219B9F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88047" y="6277391"/>
            <a:ext cx="2033415" cy="386516"/>
          </a:xfrm>
          <a:prstGeom prst="rect">
            <a:avLst/>
          </a:prstGeom>
        </p:spPr>
      </p:pic>
      <p:pic>
        <p:nvPicPr>
          <p:cNvPr id="19" name="Picture 18">
            <a:extLst>
              <a:ext uri="{FF2B5EF4-FFF2-40B4-BE49-F238E27FC236}">
                <a16:creationId xmlns:a16="http://schemas.microsoft.com/office/drawing/2014/main" id="{DD3FB105-8700-364B-B952-88F504C71D4B}"/>
              </a:ext>
            </a:extLst>
          </p:cNvPr>
          <p:cNvPicPr>
            <a:picLocks noChangeAspect="1"/>
          </p:cNvPicPr>
          <p:nvPr userDrawn="1"/>
        </p:nvPicPr>
        <p:blipFill>
          <a:blip r:embed="rId6"/>
          <a:stretch>
            <a:fillRect/>
          </a:stretch>
        </p:blipFill>
        <p:spPr>
          <a:xfrm rot="743178">
            <a:off x="7272020" y="-93167"/>
            <a:ext cx="5397046" cy="1542013"/>
          </a:xfrm>
          <a:prstGeom prst="rect">
            <a:avLst/>
          </a:prstGeom>
        </p:spPr>
      </p:pic>
      <p:pic>
        <p:nvPicPr>
          <p:cNvPr id="11" name="Picture 10">
            <a:extLst>
              <a:ext uri="{FF2B5EF4-FFF2-40B4-BE49-F238E27FC236}">
                <a16:creationId xmlns:a16="http://schemas.microsoft.com/office/drawing/2014/main" id="{5746EAA3-16CF-7846-808C-DD175BF06DD2}"/>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355644" y="3874128"/>
            <a:ext cx="764313" cy="764313"/>
          </a:xfrm>
          <a:prstGeom prst="rect">
            <a:avLst/>
          </a:prstGeom>
        </p:spPr>
      </p:pic>
      <p:sp>
        <p:nvSpPr>
          <p:cNvPr id="14" name="Text Placeholder 2">
            <a:extLst>
              <a:ext uri="{FF2B5EF4-FFF2-40B4-BE49-F238E27FC236}">
                <a16:creationId xmlns:a16="http://schemas.microsoft.com/office/drawing/2014/main" id="{3E581DDF-559C-AD4B-AF88-6BF6699ABBCF}"/>
              </a:ext>
            </a:extLst>
          </p:cNvPr>
          <p:cNvSpPr>
            <a:spLocks noGrp="1"/>
          </p:cNvSpPr>
          <p:nvPr>
            <p:ph idx="14" hasCustomPrompt="1"/>
          </p:nvPr>
        </p:nvSpPr>
        <p:spPr>
          <a:xfrm>
            <a:off x="7432597" y="3874128"/>
            <a:ext cx="4395304" cy="988875"/>
          </a:xfrm>
          <a:prstGeom prst="rect">
            <a:avLst/>
          </a:prstGeom>
        </p:spPr>
        <p:txBody>
          <a:bodyPr vert="horz" lIns="91440" tIns="45720" rIns="91440" bIns="45720" rtlCol="0">
            <a:normAutofit/>
          </a:bodyPr>
          <a:lstStyle>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51751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B24BB8-F826-6340-8E4A-E0C020B573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4789" y="3538844"/>
            <a:ext cx="685287" cy="685287"/>
          </a:xfrm>
          <a:prstGeom prst="rect">
            <a:avLst/>
          </a:prstGeom>
        </p:spPr>
      </p:pic>
      <p:pic>
        <p:nvPicPr>
          <p:cNvPr id="4" name="Picture 3">
            <a:extLst>
              <a:ext uri="{FF2B5EF4-FFF2-40B4-BE49-F238E27FC236}">
                <a16:creationId xmlns:a16="http://schemas.microsoft.com/office/drawing/2014/main" id="{C0BC8072-59CF-CA48-9992-208ABC889F8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702" y="1948583"/>
            <a:ext cx="750016" cy="750016"/>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5816600" cy="1325563"/>
          </a:xfrm>
        </p:spPr>
        <p:txBody>
          <a:bodyPr/>
          <a:lstStyle>
            <a:lvl1pPr>
              <a:defRPr/>
            </a:lvl1pPr>
          </a:lstStyle>
          <a:p>
            <a:r>
              <a:rPr lang="en-US" dirty="0"/>
              <a:t>Why </a:t>
            </a:r>
            <a:r>
              <a:rPr lang="en-US" dirty="0" err="1"/>
              <a:t>Explorica</a:t>
            </a:r>
            <a:r>
              <a:rPr lang="en-US" dirty="0"/>
              <a:t>? 1</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1501915" y="1948583"/>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8" name="Text Placeholder 2">
            <a:extLst>
              <a:ext uri="{FF2B5EF4-FFF2-40B4-BE49-F238E27FC236}">
                <a16:creationId xmlns:a16="http://schemas.microsoft.com/office/drawing/2014/main" id="{2D6FACC3-79B2-1246-8F9C-E41BF8BE72E7}"/>
              </a:ext>
            </a:extLst>
          </p:cNvPr>
          <p:cNvSpPr>
            <a:spLocks noGrp="1"/>
          </p:cNvSpPr>
          <p:nvPr>
            <p:ph idx="12" hasCustomPrompt="1"/>
          </p:nvPr>
        </p:nvSpPr>
        <p:spPr>
          <a:xfrm>
            <a:off x="1501915" y="3533874"/>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0B05F279-25D0-5140-9C43-A6742A617A6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294783" y="0"/>
            <a:ext cx="6208588" cy="7039778"/>
          </a:xfrm>
          <a:prstGeom prst="rect">
            <a:avLst/>
          </a:prstGeom>
        </p:spPr>
      </p:pic>
      <p:pic>
        <p:nvPicPr>
          <p:cNvPr id="10" name="Picture 9">
            <a:extLst>
              <a:ext uri="{FF2B5EF4-FFF2-40B4-BE49-F238E27FC236}">
                <a16:creationId xmlns:a16="http://schemas.microsoft.com/office/drawing/2014/main" id="{1977218E-2BA3-BA48-B51B-61F1F7FC24A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88047" y="6277391"/>
            <a:ext cx="2033415" cy="386516"/>
          </a:xfrm>
          <a:prstGeom prst="rect">
            <a:avLst/>
          </a:prstGeom>
        </p:spPr>
      </p:pic>
    </p:spTree>
    <p:extLst>
      <p:ext uri="{BB962C8B-B14F-4D97-AF65-F5344CB8AC3E}">
        <p14:creationId xmlns:p14="http://schemas.microsoft.com/office/powerpoint/2010/main" val="40097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720B16-4E5F-FB44-B595-7E7E104E26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5274" y="3785316"/>
            <a:ext cx="764313" cy="764313"/>
          </a:xfrm>
          <a:prstGeom prst="rect">
            <a:avLst/>
          </a:prstGeom>
        </p:spPr>
      </p:pic>
      <p:pic>
        <p:nvPicPr>
          <p:cNvPr id="4" name="Picture 3">
            <a:extLst>
              <a:ext uri="{FF2B5EF4-FFF2-40B4-BE49-F238E27FC236}">
                <a16:creationId xmlns:a16="http://schemas.microsoft.com/office/drawing/2014/main" id="{6D48894D-F069-F749-9BF2-D78C20F4B6C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5275" y="1909069"/>
            <a:ext cx="764313" cy="764313"/>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5816600" cy="1325563"/>
          </a:xfrm>
        </p:spPr>
        <p:txBody>
          <a:bodyPr/>
          <a:lstStyle>
            <a:lvl1pPr>
              <a:defRPr/>
            </a:lvl1pPr>
          </a:lstStyle>
          <a:p>
            <a:r>
              <a:rPr lang="en-US" dirty="0"/>
              <a:t>Why </a:t>
            </a:r>
            <a:r>
              <a:rPr lang="en-US" dirty="0" err="1"/>
              <a:t>Explorica</a:t>
            </a:r>
            <a:r>
              <a:rPr lang="en-US" dirty="0"/>
              <a:t>? 2</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1501915" y="1948583"/>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8" name="Text Placeholder 2">
            <a:extLst>
              <a:ext uri="{FF2B5EF4-FFF2-40B4-BE49-F238E27FC236}">
                <a16:creationId xmlns:a16="http://schemas.microsoft.com/office/drawing/2014/main" id="{2D6FACC3-79B2-1246-8F9C-E41BF8BE72E7}"/>
              </a:ext>
            </a:extLst>
          </p:cNvPr>
          <p:cNvSpPr>
            <a:spLocks noGrp="1"/>
          </p:cNvSpPr>
          <p:nvPr>
            <p:ph idx="12" hasCustomPrompt="1"/>
          </p:nvPr>
        </p:nvSpPr>
        <p:spPr>
          <a:xfrm>
            <a:off x="1501915" y="3784894"/>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D7C14952-E5C4-E94D-99EA-6E2BBA32125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324297" y="-1"/>
            <a:ext cx="5867703" cy="7039779"/>
          </a:xfrm>
          <a:prstGeom prst="rect">
            <a:avLst/>
          </a:prstGeom>
        </p:spPr>
      </p:pic>
      <p:pic>
        <p:nvPicPr>
          <p:cNvPr id="10" name="Picture 9">
            <a:extLst>
              <a:ext uri="{FF2B5EF4-FFF2-40B4-BE49-F238E27FC236}">
                <a16:creationId xmlns:a16="http://schemas.microsoft.com/office/drawing/2014/main" id="{15D0403B-B47F-844F-938C-172CABDE9F8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88047" y="6277391"/>
            <a:ext cx="2033415" cy="386516"/>
          </a:xfrm>
          <a:prstGeom prst="rect">
            <a:avLst/>
          </a:prstGeom>
        </p:spPr>
      </p:pic>
    </p:spTree>
    <p:extLst>
      <p:ext uri="{BB962C8B-B14F-4D97-AF65-F5344CB8AC3E}">
        <p14:creationId xmlns:p14="http://schemas.microsoft.com/office/powerpoint/2010/main" val="3614869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image" Target="../media/image24.emf"/><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E19B33-29A0-154F-AFEA-40C002139C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59762EB-A5FB-5C4A-A370-DA7F17F6F7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6" name="Picture 5">
            <a:extLst>
              <a:ext uri="{FF2B5EF4-FFF2-40B4-BE49-F238E27FC236}">
                <a16:creationId xmlns:a16="http://schemas.microsoft.com/office/drawing/2014/main" id="{9E4016F2-C8A1-4A4D-AE30-5583E331E254}"/>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10008090" y="220345"/>
            <a:ext cx="2033415" cy="386516"/>
          </a:xfrm>
          <a:prstGeom prst="rect">
            <a:avLst/>
          </a:prstGeom>
        </p:spPr>
      </p:pic>
    </p:spTree>
    <p:extLst>
      <p:ext uri="{BB962C8B-B14F-4D97-AF65-F5344CB8AC3E}">
        <p14:creationId xmlns:p14="http://schemas.microsoft.com/office/powerpoint/2010/main" val="2467387424"/>
      </p:ext>
    </p:extLst>
  </p:cSld>
  <p:clrMap bg1="lt1" tx1="dk1" bg2="lt2" tx2="dk2" accent1="accent1" accent2="accent2" accent3="accent3" accent4="accent4" accent5="accent5" accent6="accent6" hlink="hlink" folHlink="folHlink"/>
  <p:sldLayoutIdLst>
    <p:sldLayoutId id="2147483682" r:id="rId1"/>
    <p:sldLayoutId id="2147483661" r:id="rId2"/>
    <p:sldLayoutId id="2147483667" r:id="rId3"/>
    <p:sldLayoutId id="2147483649" r:id="rId4"/>
    <p:sldLayoutId id="2147483664" r:id="rId5"/>
    <p:sldLayoutId id="2147483668" r:id="rId6"/>
    <p:sldLayoutId id="2147483686" r:id="rId7"/>
    <p:sldLayoutId id="2147483663" r:id="rId8"/>
    <p:sldLayoutId id="2147483669" r:id="rId9"/>
    <p:sldLayoutId id="2147483670" r:id="rId10"/>
    <p:sldLayoutId id="2147483672" r:id="rId11"/>
    <p:sldLayoutId id="2147483673" r:id="rId12"/>
    <p:sldLayoutId id="2147483650" r:id="rId13"/>
    <p:sldLayoutId id="2147483675" r:id="rId14"/>
    <p:sldLayoutId id="2147483676" r:id="rId15"/>
    <p:sldLayoutId id="2147483678" r:id="rId16"/>
    <p:sldLayoutId id="2147483677" r:id="rId17"/>
    <p:sldLayoutId id="2147483679" r:id="rId18"/>
    <p:sldLayoutId id="2147483681" r:id="rId19"/>
    <p:sldLayoutId id="2147483652" r:id="rId20"/>
    <p:sldLayoutId id="2147483680" r:id="rId21"/>
    <p:sldLayoutId id="2147483666" r:id="rId22"/>
    <p:sldLayoutId id="2147483685" r:id="rId23"/>
    <p:sldLayoutId id="2147483653" r:id="rId24"/>
    <p:sldLayoutId id="2147483684" r:id="rId25"/>
    <p:sldLayoutId id="2147483687" r:id="rId26"/>
  </p:sldLayoutIdLst>
  <p:txStyles>
    <p:titleStyle>
      <a:lvl1pPr algn="l" defTabSz="914400" rtl="0" eaLnBrk="1" latinLnBrk="0" hangingPunct="1">
        <a:lnSpc>
          <a:spcPct val="90000"/>
        </a:lnSpc>
        <a:spcBef>
          <a:spcPct val="0"/>
        </a:spcBef>
        <a:buNone/>
        <a:defRPr sz="4000" b="0" i="0" kern="1200">
          <a:solidFill>
            <a:srgbClr val="F7952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364B8C"/>
          </a:solidFill>
          <a:latin typeface="Arial" panose="020B0604020202020204" pitchFamily="34" charset="0"/>
          <a:ea typeface="+mn-ea"/>
          <a:cs typeface="Arial" panose="020B0604020202020204" pitchFamily="34" charset="0"/>
        </a:defRPr>
      </a:lvl1pPr>
      <a:lvl2pPr marL="458788" indent="-214313" algn="l" defTabSz="914400" rtl="0" eaLnBrk="1" latinLnBrk="0" hangingPunct="1">
        <a:lnSpc>
          <a:spcPct val="110000"/>
        </a:lnSpc>
        <a:spcBef>
          <a:spcPts val="500"/>
        </a:spcBef>
        <a:buFont typeface="Arial" panose="020B0604020202020204" pitchFamily="34" charset="0"/>
        <a:buChar char="•"/>
        <a:tabLst/>
        <a:defRPr sz="1400" b="0" i="0" kern="1200">
          <a:solidFill>
            <a:schemeClr val="bg2">
              <a:lumMod val="25000"/>
            </a:schemeClr>
          </a:solidFill>
          <a:latin typeface="Arial" panose="020B0604020202020204" pitchFamily="34" charset="0"/>
          <a:ea typeface="+mn-ea"/>
          <a:cs typeface="Arial" panose="020B0604020202020204" pitchFamily="34" charset="0"/>
        </a:defRPr>
      </a:lvl2pPr>
      <a:lvl3pPr marL="809625" indent="-228600" algn="l" defTabSz="914400" rtl="0" eaLnBrk="1" latinLnBrk="0" hangingPunct="1">
        <a:lnSpc>
          <a:spcPct val="110000"/>
        </a:lnSpc>
        <a:spcBef>
          <a:spcPts val="500"/>
        </a:spcBef>
        <a:buFont typeface="Arial" panose="020B0604020202020204" pitchFamily="34" charset="0"/>
        <a:buChar char="•"/>
        <a:tabLst/>
        <a:defRPr sz="1400" b="0" i="0" kern="1200">
          <a:solidFill>
            <a:schemeClr val="bg1">
              <a:lumMod val="50000"/>
            </a:schemeClr>
          </a:solidFill>
          <a:latin typeface="Arial" panose="020B0604020202020204" pitchFamily="34" charset="0"/>
          <a:ea typeface="+mn-ea"/>
          <a:cs typeface="Arial" panose="020B0604020202020204" pitchFamily="34" charset="0"/>
        </a:defRPr>
      </a:lvl3pPr>
      <a:lvl4pPr marL="1314450" indent="-2143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774825" indent="-2301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E19B33-29A0-154F-AFEA-40C002139C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59762EB-A5FB-5C4A-A370-DA7F17F6F7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5" name="Picture 4">
            <a:extLst>
              <a:ext uri="{FF2B5EF4-FFF2-40B4-BE49-F238E27FC236}">
                <a16:creationId xmlns:a16="http://schemas.microsoft.com/office/drawing/2014/main" id="{820250CE-8F65-BD48-9122-3F122F7D4ABB}"/>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008090" y="220345"/>
            <a:ext cx="2033415" cy="386517"/>
          </a:xfrm>
          <a:prstGeom prst="rect">
            <a:avLst/>
          </a:prstGeom>
        </p:spPr>
      </p:pic>
    </p:spTree>
    <p:extLst>
      <p:ext uri="{BB962C8B-B14F-4D97-AF65-F5344CB8AC3E}">
        <p14:creationId xmlns:p14="http://schemas.microsoft.com/office/powerpoint/2010/main" val="16587100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Lst>
  <p:txStyles>
    <p:titleStyle>
      <a:lvl1pPr algn="l" defTabSz="914400" rtl="0" eaLnBrk="1" latinLnBrk="0" hangingPunct="1">
        <a:lnSpc>
          <a:spcPct val="90000"/>
        </a:lnSpc>
        <a:spcBef>
          <a:spcPct val="0"/>
        </a:spcBef>
        <a:buNone/>
        <a:defRPr sz="4000" b="0" i="0" kern="1200">
          <a:solidFill>
            <a:srgbClr val="F7952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364B8C"/>
          </a:solidFill>
          <a:latin typeface="Arial" panose="020B0604020202020204" pitchFamily="34" charset="0"/>
          <a:ea typeface="+mn-ea"/>
          <a:cs typeface="Arial" panose="020B0604020202020204" pitchFamily="34" charset="0"/>
        </a:defRPr>
      </a:lvl1pPr>
      <a:lvl2pPr marL="458788" indent="-214313" algn="l" defTabSz="914400" rtl="0" eaLnBrk="1" latinLnBrk="0" hangingPunct="1">
        <a:lnSpc>
          <a:spcPct val="110000"/>
        </a:lnSpc>
        <a:spcBef>
          <a:spcPts val="500"/>
        </a:spcBef>
        <a:buFont typeface="Arial" panose="020B0604020202020204" pitchFamily="34" charset="0"/>
        <a:buChar char="•"/>
        <a:tabLst/>
        <a:defRPr sz="1400" b="0" i="0" kern="1200">
          <a:solidFill>
            <a:schemeClr val="bg2">
              <a:lumMod val="25000"/>
            </a:schemeClr>
          </a:solidFill>
          <a:latin typeface="Arial" panose="020B0604020202020204" pitchFamily="34" charset="0"/>
          <a:ea typeface="+mn-ea"/>
          <a:cs typeface="Arial" panose="020B0604020202020204" pitchFamily="34" charset="0"/>
        </a:defRPr>
      </a:lvl2pPr>
      <a:lvl3pPr marL="809625" indent="-228600" algn="l" defTabSz="914400" rtl="0" eaLnBrk="1" latinLnBrk="0" hangingPunct="1">
        <a:lnSpc>
          <a:spcPct val="110000"/>
        </a:lnSpc>
        <a:spcBef>
          <a:spcPts val="500"/>
        </a:spcBef>
        <a:buFont typeface="Arial" panose="020B0604020202020204" pitchFamily="34" charset="0"/>
        <a:buChar char="•"/>
        <a:tabLst/>
        <a:defRPr sz="1400" b="0" i="0" kern="1200">
          <a:solidFill>
            <a:schemeClr val="bg1">
              <a:lumMod val="50000"/>
            </a:schemeClr>
          </a:solidFill>
          <a:latin typeface="Arial" panose="020B0604020202020204" pitchFamily="34" charset="0"/>
          <a:ea typeface="+mn-ea"/>
          <a:cs typeface="Arial" panose="020B0604020202020204" pitchFamily="34" charset="0"/>
        </a:defRPr>
      </a:lvl3pPr>
      <a:lvl4pPr marL="1314450" indent="-2143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774825" indent="-2301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3.xml"/><Relationship Id="rId4" Type="http://schemas.openxmlformats.org/officeDocument/2006/relationships/image" Target="../media/image88.emf"/></Relationships>
</file>

<file path=ppt/slides/_rels/slide1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3.xml"/><Relationship Id="rId4" Type="http://schemas.openxmlformats.org/officeDocument/2006/relationships/image" Target="../media/image8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png"/><Relationship Id="rId7" Type="http://schemas.microsoft.com/office/2007/relationships/hdphoto" Target="../media/hdphoto1.wdp"/><Relationship Id="rId12" Type="http://schemas.openxmlformats.org/officeDocument/2006/relationships/image" Target="../media/image101.png"/><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96.png"/><Relationship Id="rId11" Type="http://schemas.openxmlformats.org/officeDocument/2006/relationships/image" Target="../media/image100.svg"/><Relationship Id="rId5" Type="http://schemas.openxmlformats.org/officeDocument/2006/relationships/image" Target="../media/image95.png"/><Relationship Id="rId10" Type="http://schemas.openxmlformats.org/officeDocument/2006/relationships/image" Target="../media/image99.png"/><Relationship Id="rId4" Type="http://schemas.openxmlformats.org/officeDocument/2006/relationships/image" Target="../media/image94.png"/><Relationship Id="rId9" Type="http://schemas.openxmlformats.org/officeDocument/2006/relationships/image" Target="../media/image98.svg"/></Relationships>
</file>

<file path=ppt/slides/_rels/slide19.xml.rels><?xml version="1.0" encoding="UTF-8" standalone="yes"?>
<Relationships xmlns="http://schemas.openxmlformats.org/package/2006/relationships"><Relationship Id="rId3" Type="http://schemas.openxmlformats.org/officeDocument/2006/relationships/hyperlink" Target="https://cccconfer.zoom.us/j/99187950462?pwd=dXFQRWVENFJ5a0hsdVUzT1JleFF2UT09" TargetMode="External"/><Relationship Id="rId2" Type="http://schemas.openxmlformats.org/officeDocument/2006/relationships/image" Target="../media/image102.jpeg"/><Relationship Id="rId1" Type="http://schemas.openxmlformats.org/officeDocument/2006/relationships/slideLayout" Target="../slideLayouts/slideLayout26.xml"/><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42.emf"/><Relationship Id="rId2" Type="http://schemas.openxmlformats.org/officeDocument/2006/relationships/image" Target="../media/image35.emf"/><Relationship Id="rId1" Type="http://schemas.openxmlformats.org/officeDocument/2006/relationships/slideLayout" Target="../slideLayouts/slideLayout40.xml"/><Relationship Id="rId6" Type="http://schemas.openxmlformats.org/officeDocument/2006/relationships/image" Target="../media/image33.emf"/><Relationship Id="rId5" Type="http://schemas.openxmlformats.org/officeDocument/2006/relationships/image" Target="../media/image16.emf"/><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3.xml"/><Relationship Id="rId4" Type="http://schemas.openxmlformats.org/officeDocument/2006/relationships/image" Target="../media/image8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946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7CAED-D596-124B-B7B1-37030FD73B3F}"/>
              </a:ext>
            </a:extLst>
          </p:cNvPr>
          <p:cNvSpPr>
            <a:spLocks noGrp="1"/>
          </p:cNvSpPr>
          <p:nvPr>
            <p:ph type="title"/>
          </p:nvPr>
        </p:nvSpPr>
        <p:spPr>
          <a:xfrm>
            <a:off x="274707" y="365124"/>
            <a:ext cx="5816600" cy="1325563"/>
          </a:xfrm>
        </p:spPr>
        <p:txBody>
          <a:bodyPr/>
          <a:lstStyle/>
          <a:p>
            <a:r>
              <a:rPr lang="en-US" dirty="0"/>
              <a:t>Tour Itinerary</a:t>
            </a:r>
          </a:p>
        </p:txBody>
      </p:sp>
      <p:pic>
        <p:nvPicPr>
          <p:cNvPr id="11" name="Picture Placeholder 10">
            <a:extLst>
              <a:ext uri="{FF2B5EF4-FFF2-40B4-BE49-F238E27FC236}">
                <a16:creationId xmlns:a16="http://schemas.microsoft.com/office/drawing/2014/main" id="{A108D287-1384-4DCE-8BB7-CE77F30B4B9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pic>
        <p:nvPicPr>
          <p:cNvPr id="13" name="Picture Placeholder 12">
            <a:extLst>
              <a:ext uri="{FF2B5EF4-FFF2-40B4-BE49-F238E27FC236}">
                <a16:creationId xmlns:a16="http://schemas.microsoft.com/office/drawing/2014/main" id="{1737E9C9-F29C-47FF-991C-1C1C6FDBA8F0}"/>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5" name="Content Placeholder 4">
            <a:extLst>
              <a:ext uri="{FF2B5EF4-FFF2-40B4-BE49-F238E27FC236}">
                <a16:creationId xmlns:a16="http://schemas.microsoft.com/office/drawing/2014/main" id="{A4BADB86-E481-CE4F-A65E-D6707B0F52AE}"/>
              </a:ext>
            </a:extLst>
          </p:cNvPr>
          <p:cNvSpPr>
            <a:spLocks noGrp="1"/>
          </p:cNvSpPr>
          <p:nvPr>
            <p:ph idx="1"/>
          </p:nvPr>
        </p:nvSpPr>
        <p:spPr/>
        <p:txBody>
          <a:bodyPr>
            <a:normAutofit lnSpcReduction="10000"/>
          </a:bodyPr>
          <a:lstStyle/>
          <a:p>
            <a:r>
              <a:rPr lang="en-US" dirty="0"/>
              <a:t>DAY 5 </a:t>
            </a:r>
            <a:r>
              <a:rPr lang="en-US" dirty="0">
                <a:solidFill>
                  <a:srgbClr val="F79520"/>
                </a:solidFill>
              </a:rPr>
              <a:t>|</a:t>
            </a:r>
            <a:r>
              <a:rPr lang="en-US" dirty="0"/>
              <a:t> Dublin landmarks</a:t>
            </a:r>
          </a:p>
          <a:p>
            <a:pPr lvl="1"/>
            <a:r>
              <a:rPr lang="en-US" dirty="0"/>
              <a:t>Dublin guided sightseeing tour</a:t>
            </a:r>
          </a:p>
          <a:p>
            <a:pPr marL="595312" lvl="2" indent="0">
              <a:buNone/>
            </a:pPr>
            <a:r>
              <a:rPr lang="en-US" dirty="0">
                <a:solidFill>
                  <a:schemeClr val="bg2">
                    <a:lumMod val="25000"/>
                  </a:schemeClr>
                </a:solidFill>
              </a:rPr>
              <a:t>Phoenix Park, St. Patrick’s Cathedral, Trinity College Book of </a:t>
            </a:r>
            <a:r>
              <a:rPr lang="en-US" dirty="0" err="1">
                <a:solidFill>
                  <a:schemeClr val="bg2">
                    <a:lumMod val="25000"/>
                  </a:schemeClr>
                </a:solidFill>
              </a:rPr>
              <a:t>Kells</a:t>
            </a:r>
            <a:r>
              <a:rPr lang="en-US" dirty="0">
                <a:solidFill>
                  <a:schemeClr val="bg2">
                    <a:lumMod val="25000"/>
                  </a:schemeClr>
                </a:solidFill>
              </a:rPr>
              <a:t> visit</a:t>
            </a:r>
          </a:p>
          <a:p>
            <a:pPr lvl="1"/>
            <a:r>
              <a:rPr lang="en-US" dirty="0"/>
              <a:t>Dublin city walk</a:t>
            </a:r>
          </a:p>
          <a:p>
            <a:pPr marL="595312" lvl="2" indent="0">
              <a:buNone/>
            </a:pPr>
            <a:r>
              <a:rPr lang="en-US" dirty="0">
                <a:solidFill>
                  <a:schemeClr val="bg2">
                    <a:lumMod val="25000"/>
                  </a:schemeClr>
                </a:solidFill>
              </a:rPr>
              <a:t>O’Connell Street, Parnell Square, Henry Street</a:t>
            </a:r>
          </a:p>
          <a:p>
            <a:pPr lvl="1"/>
            <a:r>
              <a:rPr lang="en-US" dirty="0"/>
              <a:t>Traditional public house dinner</a:t>
            </a:r>
          </a:p>
          <a:p>
            <a:pPr lvl="1"/>
            <a:r>
              <a:rPr lang="en-US" i="1" dirty="0"/>
              <a:t>Optional Irish folklore evening $60</a:t>
            </a:r>
            <a:br>
              <a:rPr lang="en-US" dirty="0"/>
            </a:br>
            <a:endParaRPr lang="en-US" dirty="0"/>
          </a:p>
          <a:p>
            <a:r>
              <a:rPr lang="en-US" dirty="0"/>
              <a:t>DAY 6 </a:t>
            </a:r>
            <a:r>
              <a:rPr lang="en-US" dirty="0">
                <a:solidFill>
                  <a:srgbClr val="F79520"/>
                </a:solidFill>
              </a:rPr>
              <a:t>|</a:t>
            </a:r>
            <a:r>
              <a:rPr lang="en-US" dirty="0"/>
              <a:t> Dublin--North Wales</a:t>
            </a:r>
          </a:p>
          <a:p>
            <a:pPr lvl="1"/>
            <a:r>
              <a:rPr lang="en-US" dirty="0"/>
              <a:t>Ferry to </a:t>
            </a:r>
            <a:r>
              <a:rPr lang="en-US" dirty="0" err="1"/>
              <a:t>Holyhead</a:t>
            </a:r>
            <a:r>
              <a:rPr lang="en-US" dirty="0"/>
              <a:t> across Irish sea</a:t>
            </a:r>
          </a:p>
          <a:p>
            <a:pPr lvl="1"/>
            <a:r>
              <a:rPr lang="en-US" dirty="0"/>
              <a:t>Travel to North Wales </a:t>
            </a:r>
          </a:p>
          <a:p>
            <a:pPr lvl="1"/>
            <a:r>
              <a:rPr lang="en-US" dirty="0" err="1"/>
              <a:t>Llanfairpwllgwyngyll</a:t>
            </a:r>
            <a:r>
              <a:rPr lang="en-US" dirty="0"/>
              <a:t>- </a:t>
            </a:r>
            <a:r>
              <a:rPr lang="en-US" dirty="0" err="1"/>
              <a:t>gogerychwyrndrobw</a:t>
            </a:r>
            <a:r>
              <a:rPr lang="en-US" dirty="0"/>
              <a:t>- </a:t>
            </a:r>
            <a:r>
              <a:rPr lang="en-US" dirty="0" err="1"/>
              <a:t>llllantysilio</a:t>
            </a:r>
            <a:r>
              <a:rPr lang="en-US" dirty="0"/>
              <a:t>- </a:t>
            </a:r>
            <a:r>
              <a:rPr lang="en-US" dirty="0" err="1"/>
              <a:t>gogogoch</a:t>
            </a:r>
            <a:endParaRPr lang="en-US" dirty="0"/>
          </a:p>
          <a:p>
            <a:pPr lvl="1"/>
            <a:r>
              <a:rPr lang="en-US" dirty="0"/>
              <a:t>Snowdonia National Park</a:t>
            </a:r>
          </a:p>
        </p:txBody>
      </p:sp>
      <p:sp>
        <p:nvSpPr>
          <p:cNvPr id="6" name="TextBox 5">
            <a:extLst>
              <a:ext uri="{FF2B5EF4-FFF2-40B4-BE49-F238E27FC236}">
                <a16:creationId xmlns:a16="http://schemas.microsoft.com/office/drawing/2014/main" id="{A6911B4C-14E8-F34D-8FED-C9E25AA1DBA8}"/>
              </a:ext>
            </a:extLst>
          </p:cNvPr>
          <p:cNvSpPr txBox="1"/>
          <p:nvPr/>
        </p:nvSpPr>
        <p:spPr>
          <a:xfrm>
            <a:off x="10104120" y="2966558"/>
            <a:ext cx="1807719" cy="261610"/>
          </a:xfrm>
          <a:prstGeom prst="rect">
            <a:avLst/>
          </a:prstGeom>
          <a:solidFill>
            <a:srgbClr val="364B8C"/>
          </a:solidFill>
        </p:spPr>
        <p:txBody>
          <a:bodyPr wrap="square" rtlCol="0">
            <a:spAutoFit/>
          </a:bodyPr>
          <a:lstStyle/>
          <a:p>
            <a:r>
              <a:rPr lang="en-US" sz="1100" dirty="0">
                <a:solidFill>
                  <a:schemeClr val="bg1"/>
                </a:solidFill>
              </a:rPr>
              <a:t>ST. PATRICK’S CATHEDRAL</a:t>
            </a:r>
          </a:p>
        </p:txBody>
      </p:sp>
      <p:pic>
        <p:nvPicPr>
          <p:cNvPr id="7" name="Picture 6">
            <a:extLst>
              <a:ext uri="{FF2B5EF4-FFF2-40B4-BE49-F238E27FC236}">
                <a16:creationId xmlns:a16="http://schemas.microsoft.com/office/drawing/2014/main" id="{A1DC1AD9-F315-5849-A56E-5AA702C9BE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45153" y="2930677"/>
            <a:ext cx="333373" cy="333373"/>
          </a:xfrm>
          <a:prstGeom prst="rect">
            <a:avLst/>
          </a:prstGeom>
        </p:spPr>
      </p:pic>
      <p:sp>
        <p:nvSpPr>
          <p:cNvPr id="8" name="TextBox 7">
            <a:extLst>
              <a:ext uri="{FF2B5EF4-FFF2-40B4-BE49-F238E27FC236}">
                <a16:creationId xmlns:a16="http://schemas.microsoft.com/office/drawing/2014/main" id="{62018F41-FD8A-A449-BC93-64FF94B3FB16}"/>
              </a:ext>
            </a:extLst>
          </p:cNvPr>
          <p:cNvSpPr txBox="1"/>
          <p:nvPr/>
        </p:nvSpPr>
        <p:spPr>
          <a:xfrm>
            <a:off x="9902952" y="6453470"/>
            <a:ext cx="2008887" cy="261610"/>
          </a:xfrm>
          <a:prstGeom prst="rect">
            <a:avLst/>
          </a:prstGeom>
          <a:solidFill>
            <a:srgbClr val="364B8C"/>
          </a:solidFill>
        </p:spPr>
        <p:txBody>
          <a:bodyPr wrap="square" rtlCol="0">
            <a:spAutoFit/>
          </a:bodyPr>
          <a:lstStyle/>
          <a:p>
            <a:r>
              <a:rPr lang="en-US" sz="1100" dirty="0">
                <a:solidFill>
                  <a:schemeClr val="bg1"/>
                </a:solidFill>
              </a:rPr>
              <a:t>SNOWDONIA NATIONAL PARK</a:t>
            </a:r>
          </a:p>
        </p:txBody>
      </p:sp>
      <p:pic>
        <p:nvPicPr>
          <p:cNvPr id="9" name="Picture 8">
            <a:extLst>
              <a:ext uri="{FF2B5EF4-FFF2-40B4-BE49-F238E27FC236}">
                <a16:creationId xmlns:a16="http://schemas.microsoft.com/office/drawing/2014/main" id="{3111E34A-C1EF-6F48-A62E-3ECB435562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45153" y="6417589"/>
            <a:ext cx="333373" cy="333373"/>
          </a:xfrm>
          <a:prstGeom prst="rect">
            <a:avLst/>
          </a:prstGeom>
        </p:spPr>
      </p:pic>
    </p:spTree>
    <p:extLst>
      <p:ext uri="{BB962C8B-B14F-4D97-AF65-F5344CB8AC3E}">
        <p14:creationId xmlns:p14="http://schemas.microsoft.com/office/powerpoint/2010/main" val="2803715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7CAED-D596-124B-B7B1-37030FD73B3F}"/>
              </a:ext>
            </a:extLst>
          </p:cNvPr>
          <p:cNvSpPr>
            <a:spLocks noGrp="1"/>
          </p:cNvSpPr>
          <p:nvPr>
            <p:ph type="title"/>
          </p:nvPr>
        </p:nvSpPr>
        <p:spPr>
          <a:xfrm>
            <a:off x="274707" y="365124"/>
            <a:ext cx="5816600" cy="1325563"/>
          </a:xfrm>
        </p:spPr>
        <p:txBody>
          <a:bodyPr/>
          <a:lstStyle/>
          <a:p>
            <a:r>
              <a:rPr lang="en-US" dirty="0"/>
              <a:t>Tour Itinerary</a:t>
            </a:r>
          </a:p>
        </p:txBody>
      </p:sp>
      <p:pic>
        <p:nvPicPr>
          <p:cNvPr id="11" name="Picture Placeholder 10">
            <a:extLst>
              <a:ext uri="{FF2B5EF4-FFF2-40B4-BE49-F238E27FC236}">
                <a16:creationId xmlns:a16="http://schemas.microsoft.com/office/drawing/2014/main" id="{A7D559BB-0444-4D26-88E8-902B0BE2819D}"/>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pic>
        <p:nvPicPr>
          <p:cNvPr id="13" name="Picture Placeholder 12">
            <a:extLst>
              <a:ext uri="{FF2B5EF4-FFF2-40B4-BE49-F238E27FC236}">
                <a16:creationId xmlns:a16="http://schemas.microsoft.com/office/drawing/2014/main" id="{8498A875-C172-484E-9CE8-CCE31690D34C}"/>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5" name="Content Placeholder 4">
            <a:extLst>
              <a:ext uri="{FF2B5EF4-FFF2-40B4-BE49-F238E27FC236}">
                <a16:creationId xmlns:a16="http://schemas.microsoft.com/office/drawing/2014/main" id="{A4BADB86-E481-CE4F-A65E-D6707B0F52AE}"/>
              </a:ext>
            </a:extLst>
          </p:cNvPr>
          <p:cNvSpPr>
            <a:spLocks noGrp="1"/>
          </p:cNvSpPr>
          <p:nvPr>
            <p:ph idx="1"/>
          </p:nvPr>
        </p:nvSpPr>
        <p:spPr>
          <a:xfrm>
            <a:off x="568187" y="1366346"/>
            <a:ext cx="5398660" cy="4582510"/>
          </a:xfrm>
        </p:spPr>
        <p:txBody>
          <a:bodyPr>
            <a:normAutofit/>
          </a:bodyPr>
          <a:lstStyle/>
          <a:p>
            <a:r>
              <a:rPr lang="en-US" dirty="0"/>
              <a:t>DAY 7 </a:t>
            </a:r>
            <a:r>
              <a:rPr lang="en-US" dirty="0">
                <a:solidFill>
                  <a:srgbClr val="F79520"/>
                </a:solidFill>
              </a:rPr>
              <a:t>|</a:t>
            </a:r>
            <a:r>
              <a:rPr lang="en-US" dirty="0"/>
              <a:t> North Wales--London</a:t>
            </a:r>
          </a:p>
          <a:p>
            <a:pPr lvl="1"/>
            <a:r>
              <a:rPr lang="en-US" dirty="0"/>
              <a:t>Travel to London via Stratford</a:t>
            </a:r>
          </a:p>
          <a:p>
            <a:pPr lvl="1"/>
            <a:r>
              <a:rPr lang="en-US" dirty="0"/>
              <a:t>Anne Hathaway’s cottage &amp; Shakespeare’s birthplace visit</a:t>
            </a:r>
          </a:p>
          <a:p>
            <a:r>
              <a:rPr lang="en-US" dirty="0"/>
              <a:t>DAY 8 </a:t>
            </a:r>
            <a:r>
              <a:rPr lang="en-US" dirty="0">
                <a:solidFill>
                  <a:srgbClr val="F79520"/>
                </a:solidFill>
              </a:rPr>
              <a:t>|</a:t>
            </a:r>
            <a:r>
              <a:rPr lang="en-US" dirty="0"/>
              <a:t> London landmarks</a:t>
            </a:r>
          </a:p>
          <a:p>
            <a:pPr lvl="1"/>
            <a:r>
              <a:rPr lang="en-US" dirty="0"/>
              <a:t>London guided sightseeing tour</a:t>
            </a:r>
          </a:p>
          <a:p>
            <a:pPr marL="595312" lvl="2" indent="0">
              <a:buNone/>
            </a:pPr>
            <a:r>
              <a:rPr lang="en-US" dirty="0">
                <a:solidFill>
                  <a:schemeClr val="bg2">
                    <a:lumMod val="25000"/>
                  </a:schemeClr>
                </a:solidFill>
              </a:rPr>
              <a:t>Buckingham Palace, Big Ben, Houses of Parliament, Westminster Abbey, Tower Bridge, Hyde Park, St. Paul’s Cathedral</a:t>
            </a:r>
          </a:p>
          <a:p>
            <a:pPr lvl="1"/>
            <a:r>
              <a:rPr lang="es-MX" i="1" dirty="0"/>
              <a:t>O</a:t>
            </a:r>
            <a:r>
              <a:rPr lang="en-US" i="1" dirty="0" err="1"/>
              <a:t>ptional</a:t>
            </a:r>
            <a:r>
              <a:rPr lang="en-US" i="1" dirty="0"/>
              <a:t> Windsor Castle guided excursion $80</a:t>
            </a:r>
          </a:p>
          <a:p>
            <a:pPr lvl="1"/>
            <a:r>
              <a:rPr lang="es-MX" dirty="0"/>
              <a:t>C</a:t>
            </a:r>
            <a:r>
              <a:rPr lang="en-US" dirty="0" err="1"/>
              <a:t>lassic</a:t>
            </a:r>
            <a:r>
              <a:rPr lang="en-US" dirty="0"/>
              <a:t> fish &amp; Chips dinner</a:t>
            </a:r>
            <a:endParaRPr lang="es-MX" dirty="0"/>
          </a:p>
          <a:p>
            <a:r>
              <a:rPr lang="en-US" dirty="0"/>
              <a:t>DAY 9 </a:t>
            </a:r>
            <a:r>
              <a:rPr lang="en-US" dirty="0">
                <a:solidFill>
                  <a:srgbClr val="F79520"/>
                </a:solidFill>
              </a:rPr>
              <a:t>|</a:t>
            </a:r>
            <a:r>
              <a:rPr lang="en-US" dirty="0"/>
              <a:t> Start extension to London</a:t>
            </a:r>
          </a:p>
          <a:p>
            <a:pPr lvl="1"/>
            <a:r>
              <a:rPr lang="en-US" dirty="0"/>
              <a:t>Stonehenge &amp; Bath guided excursion</a:t>
            </a:r>
          </a:p>
          <a:p>
            <a:pPr lvl="1"/>
            <a:r>
              <a:rPr lang="en-US" dirty="0"/>
              <a:t>West End theatre performance</a:t>
            </a:r>
          </a:p>
          <a:p>
            <a:r>
              <a:rPr lang="en-US" dirty="0"/>
              <a:t>DAY 10 </a:t>
            </a:r>
            <a:r>
              <a:rPr lang="en-US" dirty="0">
                <a:solidFill>
                  <a:srgbClr val="F79520"/>
                </a:solidFill>
              </a:rPr>
              <a:t>|</a:t>
            </a:r>
            <a:r>
              <a:rPr lang="en-US" dirty="0"/>
              <a:t> End tour</a:t>
            </a:r>
          </a:p>
          <a:p>
            <a:pPr marL="244475" lvl="1" indent="0">
              <a:buNone/>
            </a:pPr>
            <a:endParaRPr lang="en-US" dirty="0"/>
          </a:p>
        </p:txBody>
      </p:sp>
      <p:sp>
        <p:nvSpPr>
          <p:cNvPr id="6" name="TextBox 5">
            <a:extLst>
              <a:ext uri="{FF2B5EF4-FFF2-40B4-BE49-F238E27FC236}">
                <a16:creationId xmlns:a16="http://schemas.microsoft.com/office/drawing/2014/main" id="{A6911B4C-14E8-F34D-8FED-C9E25AA1DBA8}"/>
              </a:ext>
            </a:extLst>
          </p:cNvPr>
          <p:cNvSpPr txBox="1"/>
          <p:nvPr/>
        </p:nvSpPr>
        <p:spPr>
          <a:xfrm>
            <a:off x="10314432" y="2966558"/>
            <a:ext cx="1597407" cy="261610"/>
          </a:xfrm>
          <a:prstGeom prst="rect">
            <a:avLst/>
          </a:prstGeom>
          <a:solidFill>
            <a:srgbClr val="364B8C"/>
          </a:solidFill>
        </p:spPr>
        <p:txBody>
          <a:bodyPr wrap="square" rtlCol="0">
            <a:spAutoFit/>
          </a:bodyPr>
          <a:lstStyle/>
          <a:p>
            <a:r>
              <a:rPr lang="en-US" sz="1100" dirty="0">
                <a:solidFill>
                  <a:schemeClr val="bg1"/>
                </a:solidFill>
              </a:rPr>
              <a:t>BUCKINGHAM PALACE</a:t>
            </a:r>
          </a:p>
        </p:txBody>
      </p:sp>
      <p:pic>
        <p:nvPicPr>
          <p:cNvPr id="7" name="Picture 6">
            <a:extLst>
              <a:ext uri="{FF2B5EF4-FFF2-40B4-BE49-F238E27FC236}">
                <a16:creationId xmlns:a16="http://schemas.microsoft.com/office/drawing/2014/main" id="{A1DC1AD9-F315-5849-A56E-5AA702C9BE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45153" y="2930677"/>
            <a:ext cx="333373" cy="333373"/>
          </a:xfrm>
          <a:prstGeom prst="rect">
            <a:avLst/>
          </a:prstGeom>
        </p:spPr>
      </p:pic>
      <p:sp>
        <p:nvSpPr>
          <p:cNvPr id="8" name="TextBox 7">
            <a:extLst>
              <a:ext uri="{FF2B5EF4-FFF2-40B4-BE49-F238E27FC236}">
                <a16:creationId xmlns:a16="http://schemas.microsoft.com/office/drawing/2014/main" id="{62018F41-FD8A-A449-BC93-64FF94B3FB16}"/>
              </a:ext>
            </a:extLst>
          </p:cNvPr>
          <p:cNvSpPr txBox="1"/>
          <p:nvPr/>
        </p:nvSpPr>
        <p:spPr>
          <a:xfrm>
            <a:off x="11109960" y="6453470"/>
            <a:ext cx="801879" cy="261610"/>
          </a:xfrm>
          <a:prstGeom prst="rect">
            <a:avLst/>
          </a:prstGeom>
          <a:solidFill>
            <a:srgbClr val="364B8C"/>
          </a:solidFill>
        </p:spPr>
        <p:txBody>
          <a:bodyPr wrap="square" rtlCol="0">
            <a:spAutoFit/>
          </a:bodyPr>
          <a:lstStyle/>
          <a:p>
            <a:r>
              <a:rPr lang="en-US" sz="1100" dirty="0">
                <a:solidFill>
                  <a:schemeClr val="bg1"/>
                </a:solidFill>
              </a:rPr>
              <a:t>BIG BEN</a:t>
            </a:r>
          </a:p>
        </p:txBody>
      </p:sp>
      <p:pic>
        <p:nvPicPr>
          <p:cNvPr id="9" name="Picture 8">
            <a:extLst>
              <a:ext uri="{FF2B5EF4-FFF2-40B4-BE49-F238E27FC236}">
                <a16:creationId xmlns:a16="http://schemas.microsoft.com/office/drawing/2014/main" id="{3111E34A-C1EF-6F48-A62E-3ECB435562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45153" y="6417589"/>
            <a:ext cx="333373" cy="333373"/>
          </a:xfrm>
          <a:prstGeom prst="rect">
            <a:avLst/>
          </a:prstGeom>
        </p:spPr>
      </p:pic>
    </p:spTree>
    <p:extLst>
      <p:ext uri="{BB962C8B-B14F-4D97-AF65-F5344CB8AC3E}">
        <p14:creationId xmlns:p14="http://schemas.microsoft.com/office/powerpoint/2010/main" val="848422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42F2F-FC2A-7A41-8996-8782219517E7}"/>
              </a:ext>
            </a:extLst>
          </p:cNvPr>
          <p:cNvSpPr>
            <a:spLocks noGrp="1"/>
          </p:cNvSpPr>
          <p:nvPr>
            <p:ph type="title"/>
          </p:nvPr>
        </p:nvSpPr>
        <p:spPr/>
        <p:txBody>
          <a:bodyPr/>
          <a:lstStyle/>
          <a:p>
            <a:r>
              <a:rPr lang="en-US" dirty="0"/>
              <a:t>What’s included</a:t>
            </a:r>
          </a:p>
        </p:txBody>
      </p:sp>
      <p:sp>
        <p:nvSpPr>
          <p:cNvPr id="3" name="Content Placeholder 2">
            <a:extLst>
              <a:ext uri="{FF2B5EF4-FFF2-40B4-BE49-F238E27FC236}">
                <a16:creationId xmlns:a16="http://schemas.microsoft.com/office/drawing/2014/main" id="{C03DDD02-9750-5043-9872-CDE3CA74B937}"/>
              </a:ext>
            </a:extLst>
          </p:cNvPr>
          <p:cNvSpPr>
            <a:spLocks noGrp="1"/>
          </p:cNvSpPr>
          <p:nvPr>
            <p:ph idx="11"/>
          </p:nvPr>
        </p:nvSpPr>
        <p:spPr>
          <a:xfrm>
            <a:off x="1313524" y="2327871"/>
            <a:ext cx="4395304" cy="275105"/>
          </a:xfrm>
        </p:spPr>
        <p:txBody>
          <a:bodyPr>
            <a:normAutofit fontScale="92500" lnSpcReduction="20000"/>
          </a:bodyPr>
          <a:lstStyle/>
          <a:p>
            <a:r>
              <a:rPr lang="en-US" dirty="0"/>
              <a:t>Round-trip airfare</a:t>
            </a:r>
          </a:p>
          <a:p>
            <a:endParaRPr lang="en-US" dirty="0"/>
          </a:p>
        </p:txBody>
      </p:sp>
      <p:sp>
        <p:nvSpPr>
          <p:cNvPr id="4" name="Content Placeholder 3">
            <a:extLst>
              <a:ext uri="{FF2B5EF4-FFF2-40B4-BE49-F238E27FC236}">
                <a16:creationId xmlns:a16="http://schemas.microsoft.com/office/drawing/2014/main" id="{9F139271-453A-864C-9BD0-51E7C0CB963F}"/>
              </a:ext>
            </a:extLst>
          </p:cNvPr>
          <p:cNvSpPr>
            <a:spLocks noGrp="1"/>
          </p:cNvSpPr>
          <p:nvPr>
            <p:ph idx="12"/>
          </p:nvPr>
        </p:nvSpPr>
        <p:spPr>
          <a:xfrm>
            <a:off x="1313524" y="3129035"/>
            <a:ext cx="4395304" cy="281810"/>
          </a:xfrm>
        </p:spPr>
        <p:txBody>
          <a:bodyPr>
            <a:normAutofit fontScale="92500" lnSpcReduction="20000"/>
          </a:bodyPr>
          <a:lstStyle/>
          <a:p>
            <a:r>
              <a:rPr lang="en-US" dirty="0"/>
              <a:t>All on-tour transportation</a:t>
            </a:r>
          </a:p>
          <a:p>
            <a:endParaRPr lang="en-US" dirty="0"/>
          </a:p>
        </p:txBody>
      </p:sp>
      <p:sp>
        <p:nvSpPr>
          <p:cNvPr id="5" name="Content Placeholder 4">
            <a:extLst>
              <a:ext uri="{FF2B5EF4-FFF2-40B4-BE49-F238E27FC236}">
                <a16:creationId xmlns:a16="http://schemas.microsoft.com/office/drawing/2014/main" id="{CF5CE34D-8D48-AC4F-880C-76B222BC95C3}"/>
              </a:ext>
            </a:extLst>
          </p:cNvPr>
          <p:cNvSpPr>
            <a:spLocks noGrp="1"/>
          </p:cNvSpPr>
          <p:nvPr>
            <p:ph idx="13"/>
          </p:nvPr>
        </p:nvSpPr>
        <p:spPr>
          <a:xfrm>
            <a:off x="1313524" y="3853078"/>
            <a:ext cx="4395304" cy="519335"/>
          </a:xfrm>
        </p:spPr>
        <p:txBody>
          <a:bodyPr>
            <a:normAutofit fontScale="85000" lnSpcReduction="20000"/>
          </a:bodyPr>
          <a:lstStyle/>
          <a:p>
            <a:pPr>
              <a:lnSpc>
                <a:spcPct val="110000"/>
              </a:lnSpc>
            </a:pPr>
            <a:r>
              <a:rPr lang="en-US" dirty="0"/>
              <a:t>Accommodation in triple or quad rooms with private bathrooms</a:t>
            </a:r>
          </a:p>
          <a:p>
            <a:endParaRPr lang="en-US" dirty="0"/>
          </a:p>
        </p:txBody>
      </p:sp>
      <p:sp>
        <p:nvSpPr>
          <p:cNvPr id="6" name="Content Placeholder 5">
            <a:extLst>
              <a:ext uri="{FF2B5EF4-FFF2-40B4-BE49-F238E27FC236}">
                <a16:creationId xmlns:a16="http://schemas.microsoft.com/office/drawing/2014/main" id="{7CD760D9-EA53-8F40-8DFC-CF9C8EB4DFD7}"/>
              </a:ext>
            </a:extLst>
          </p:cNvPr>
          <p:cNvSpPr>
            <a:spLocks noGrp="1"/>
          </p:cNvSpPr>
          <p:nvPr>
            <p:ph idx="14"/>
          </p:nvPr>
        </p:nvSpPr>
        <p:spPr>
          <a:xfrm>
            <a:off x="1313524" y="4731361"/>
            <a:ext cx="4395304" cy="304097"/>
          </a:xfrm>
        </p:spPr>
        <p:txBody>
          <a:bodyPr>
            <a:normAutofit fontScale="92500" lnSpcReduction="10000"/>
          </a:bodyPr>
          <a:lstStyle/>
          <a:p>
            <a:r>
              <a:rPr lang="en-US" dirty="0"/>
              <a:t>Full breakfast daily</a:t>
            </a:r>
          </a:p>
          <a:p>
            <a:endParaRPr lang="en-US" dirty="0"/>
          </a:p>
        </p:txBody>
      </p:sp>
      <p:sp>
        <p:nvSpPr>
          <p:cNvPr id="7" name="Content Placeholder 6">
            <a:extLst>
              <a:ext uri="{FF2B5EF4-FFF2-40B4-BE49-F238E27FC236}">
                <a16:creationId xmlns:a16="http://schemas.microsoft.com/office/drawing/2014/main" id="{E5A64495-4DB3-1648-8B90-3638D59B32AA}"/>
              </a:ext>
            </a:extLst>
          </p:cNvPr>
          <p:cNvSpPr>
            <a:spLocks noGrp="1"/>
          </p:cNvSpPr>
          <p:nvPr>
            <p:ph idx="15"/>
          </p:nvPr>
        </p:nvSpPr>
        <p:spPr>
          <a:xfrm>
            <a:off x="1313524" y="5510488"/>
            <a:ext cx="4395304" cy="275295"/>
          </a:xfrm>
        </p:spPr>
        <p:txBody>
          <a:bodyPr>
            <a:normAutofit fontScale="92500" lnSpcReduction="20000"/>
          </a:bodyPr>
          <a:lstStyle/>
          <a:p>
            <a:r>
              <a:rPr lang="en-US" dirty="0"/>
              <a:t>Hearty, authentic dinner daily</a:t>
            </a:r>
          </a:p>
          <a:p>
            <a:endParaRPr lang="en-US" dirty="0"/>
          </a:p>
        </p:txBody>
      </p:sp>
      <p:sp>
        <p:nvSpPr>
          <p:cNvPr id="8" name="Content Placeholder 7">
            <a:extLst>
              <a:ext uri="{FF2B5EF4-FFF2-40B4-BE49-F238E27FC236}">
                <a16:creationId xmlns:a16="http://schemas.microsoft.com/office/drawing/2014/main" id="{6471562C-F1BF-9E4B-9280-E594B78F9CF7}"/>
              </a:ext>
            </a:extLst>
          </p:cNvPr>
          <p:cNvSpPr>
            <a:spLocks noGrp="1"/>
          </p:cNvSpPr>
          <p:nvPr>
            <p:ph idx="16"/>
          </p:nvPr>
        </p:nvSpPr>
        <p:spPr>
          <a:xfrm>
            <a:off x="7055956" y="2283802"/>
            <a:ext cx="4395304" cy="369333"/>
          </a:xfrm>
        </p:spPr>
        <p:txBody>
          <a:bodyPr>
            <a:normAutofit fontScale="92500"/>
          </a:bodyPr>
          <a:lstStyle/>
          <a:p>
            <a:r>
              <a:rPr lang="en-US" dirty="0"/>
              <a:t>Entrance fees to attractions per itinerary</a:t>
            </a:r>
          </a:p>
          <a:p>
            <a:endParaRPr lang="en-US" dirty="0"/>
          </a:p>
        </p:txBody>
      </p:sp>
      <p:sp>
        <p:nvSpPr>
          <p:cNvPr id="9" name="Content Placeholder 8">
            <a:extLst>
              <a:ext uri="{FF2B5EF4-FFF2-40B4-BE49-F238E27FC236}">
                <a16:creationId xmlns:a16="http://schemas.microsoft.com/office/drawing/2014/main" id="{B7E9E561-13AE-604A-A6F9-E6693DC7CCC6}"/>
              </a:ext>
            </a:extLst>
          </p:cNvPr>
          <p:cNvSpPr>
            <a:spLocks noGrp="1"/>
          </p:cNvSpPr>
          <p:nvPr>
            <p:ph idx="17"/>
          </p:nvPr>
        </p:nvSpPr>
        <p:spPr>
          <a:xfrm>
            <a:off x="7055956" y="3045691"/>
            <a:ext cx="4538282" cy="635530"/>
          </a:xfrm>
        </p:spPr>
        <p:txBody>
          <a:bodyPr>
            <a:normAutofit fontScale="92500" lnSpcReduction="20000"/>
          </a:bodyPr>
          <a:lstStyle/>
          <a:p>
            <a:pPr>
              <a:lnSpc>
                <a:spcPct val="120000"/>
              </a:lnSpc>
            </a:pPr>
            <a:r>
              <a:rPr lang="en-US" dirty="0"/>
              <a:t>Guided sightseeing tours and city walks per itinerary</a:t>
            </a:r>
          </a:p>
          <a:p>
            <a:endParaRPr lang="en-US" dirty="0"/>
          </a:p>
        </p:txBody>
      </p:sp>
      <p:sp>
        <p:nvSpPr>
          <p:cNvPr id="10" name="Content Placeholder 9">
            <a:extLst>
              <a:ext uri="{FF2B5EF4-FFF2-40B4-BE49-F238E27FC236}">
                <a16:creationId xmlns:a16="http://schemas.microsoft.com/office/drawing/2014/main" id="{4F5EB8D1-5A5A-A742-84B9-C5D294A9AC67}"/>
              </a:ext>
            </a:extLst>
          </p:cNvPr>
          <p:cNvSpPr>
            <a:spLocks noGrp="1"/>
          </p:cNvSpPr>
          <p:nvPr>
            <p:ph idx="18"/>
          </p:nvPr>
        </p:nvSpPr>
        <p:spPr>
          <a:xfrm>
            <a:off x="7055956" y="3917750"/>
            <a:ext cx="4165419" cy="283207"/>
          </a:xfrm>
        </p:spPr>
        <p:txBody>
          <a:bodyPr>
            <a:normAutofit fontScale="92500" lnSpcReduction="20000"/>
          </a:bodyPr>
          <a:lstStyle/>
          <a:p>
            <a:r>
              <a:rPr lang="en-US" dirty="0"/>
              <a:t>Full-time, professional Tour Director</a:t>
            </a:r>
          </a:p>
          <a:p>
            <a:endParaRPr lang="en-US" dirty="0"/>
          </a:p>
        </p:txBody>
      </p:sp>
      <p:sp>
        <p:nvSpPr>
          <p:cNvPr id="11" name="Content Placeholder 10">
            <a:extLst>
              <a:ext uri="{FF2B5EF4-FFF2-40B4-BE49-F238E27FC236}">
                <a16:creationId xmlns:a16="http://schemas.microsoft.com/office/drawing/2014/main" id="{0AB752F7-238D-414A-B6CA-98C841BA8F5B}"/>
              </a:ext>
            </a:extLst>
          </p:cNvPr>
          <p:cNvSpPr>
            <a:spLocks noGrp="1"/>
          </p:cNvSpPr>
          <p:nvPr>
            <p:ph idx="19"/>
          </p:nvPr>
        </p:nvSpPr>
        <p:spPr>
          <a:xfrm>
            <a:off x="7055956" y="4731804"/>
            <a:ext cx="4395304" cy="493186"/>
          </a:xfrm>
        </p:spPr>
        <p:txBody>
          <a:bodyPr>
            <a:normAutofit fontScale="70000" lnSpcReduction="20000"/>
          </a:bodyPr>
          <a:lstStyle/>
          <a:p>
            <a:r>
              <a:rPr lang="en-US" sz="2400" dirty="0"/>
              <a:t>Online Tour </a:t>
            </a:r>
            <a:r>
              <a:rPr lang="en-US" sz="2400" dirty="0" err="1"/>
              <a:t>Diary</a:t>
            </a:r>
            <a:r>
              <a:rPr lang="en-US" sz="2400" baseline="30000" dirty="0" err="1"/>
              <a:t>TM</a:t>
            </a:r>
            <a:r>
              <a:rPr lang="en-US" sz="2400" dirty="0"/>
              <a:t>, so you can follow our journey from home</a:t>
            </a:r>
          </a:p>
          <a:p>
            <a:endParaRPr lang="en-US" dirty="0"/>
          </a:p>
        </p:txBody>
      </p:sp>
      <p:sp>
        <p:nvSpPr>
          <p:cNvPr id="12" name="Content Placeholder 11">
            <a:extLst>
              <a:ext uri="{FF2B5EF4-FFF2-40B4-BE49-F238E27FC236}">
                <a16:creationId xmlns:a16="http://schemas.microsoft.com/office/drawing/2014/main" id="{453DB3C5-42FC-B448-B56B-42CA7B1CC7C2}"/>
              </a:ext>
            </a:extLst>
          </p:cNvPr>
          <p:cNvSpPr>
            <a:spLocks noGrp="1"/>
          </p:cNvSpPr>
          <p:nvPr>
            <p:ph idx="20"/>
          </p:nvPr>
        </p:nvSpPr>
        <p:spPr>
          <a:xfrm>
            <a:off x="7055956" y="5532522"/>
            <a:ext cx="4395304" cy="275294"/>
          </a:xfrm>
        </p:spPr>
        <p:txBody>
          <a:bodyPr>
            <a:normAutofit fontScale="92500" lnSpcReduction="20000"/>
          </a:bodyPr>
          <a:lstStyle/>
          <a:p>
            <a:r>
              <a:rPr lang="en-US" dirty="0"/>
              <a:t>24-hour emergency service</a:t>
            </a:r>
          </a:p>
          <a:p>
            <a:endParaRPr lang="en-US" dirty="0"/>
          </a:p>
          <a:p>
            <a:endParaRPr lang="en-US" dirty="0"/>
          </a:p>
        </p:txBody>
      </p:sp>
    </p:spTree>
    <p:extLst>
      <p:ext uri="{BB962C8B-B14F-4D97-AF65-F5344CB8AC3E}">
        <p14:creationId xmlns:p14="http://schemas.microsoft.com/office/powerpoint/2010/main" val="586001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A1595-9589-7B44-AB3E-6DB6ED21A79C}"/>
              </a:ext>
            </a:extLst>
          </p:cNvPr>
          <p:cNvSpPr>
            <a:spLocks noGrp="1"/>
          </p:cNvSpPr>
          <p:nvPr>
            <p:ph type="title"/>
          </p:nvPr>
        </p:nvSpPr>
        <p:spPr>
          <a:xfrm>
            <a:off x="279400" y="365125"/>
            <a:ext cx="7842624" cy="831497"/>
          </a:xfrm>
        </p:spPr>
        <p:txBody>
          <a:bodyPr>
            <a:normAutofit fontScale="90000"/>
          </a:bodyPr>
          <a:lstStyle/>
          <a:p>
            <a:br>
              <a:rPr lang="en-US" dirty="0"/>
            </a:br>
            <a:r>
              <a:rPr lang="en-US" dirty="0"/>
              <a:t>Insurance Also Included:</a:t>
            </a:r>
          </a:p>
        </p:txBody>
      </p:sp>
      <p:sp>
        <p:nvSpPr>
          <p:cNvPr id="3" name="Content Placeholder 2">
            <a:extLst>
              <a:ext uri="{FF2B5EF4-FFF2-40B4-BE49-F238E27FC236}">
                <a16:creationId xmlns:a16="http://schemas.microsoft.com/office/drawing/2014/main" id="{EC94B268-F3D3-8746-834F-6A59C9B94BFB}"/>
              </a:ext>
            </a:extLst>
          </p:cNvPr>
          <p:cNvSpPr>
            <a:spLocks noGrp="1"/>
          </p:cNvSpPr>
          <p:nvPr>
            <p:ph idx="11"/>
          </p:nvPr>
        </p:nvSpPr>
        <p:spPr/>
        <p:txBody>
          <a:bodyPr/>
          <a:lstStyle/>
          <a:p>
            <a:r>
              <a:rPr lang="en-US" dirty="0"/>
              <a:t>Travel Protection Plan PLUS</a:t>
            </a:r>
          </a:p>
          <a:p>
            <a:endParaRPr lang="en-US" dirty="0"/>
          </a:p>
        </p:txBody>
      </p:sp>
      <p:sp>
        <p:nvSpPr>
          <p:cNvPr id="4" name="Content Placeholder 3">
            <a:extLst>
              <a:ext uri="{FF2B5EF4-FFF2-40B4-BE49-F238E27FC236}">
                <a16:creationId xmlns:a16="http://schemas.microsoft.com/office/drawing/2014/main" id="{E4B24612-3DCC-C54C-8BE3-3F73F11D0BDA}"/>
              </a:ext>
            </a:extLst>
          </p:cNvPr>
          <p:cNvSpPr>
            <a:spLocks noGrp="1"/>
          </p:cNvSpPr>
          <p:nvPr>
            <p:ph idx="16"/>
          </p:nvPr>
        </p:nvSpPr>
        <p:spPr/>
        <p:txBody>
          <a:bodyPr/>
          <a:lstStyle/>
          <a:p>
            <a:r>
              <a:rPr lang="en-US" dirty="0"/>
              <a:t>The “PLUS”:</a:t>
            </a:r>
          </a:p>
        </p:txBody>
      </p:sp>
      <p:sp>
        <p:nvSpPr>
          <p:cNvPr id="5" name="Content Placeholder 4">
            <a:extLst>
              <a:ext uri="{FF2B5EF4-FFF2-40B4-BE49-F238E27FC236}">
                <a16:creationId xmlns:a16="http://schemas.microsoft.com/office/drawing/2014/main" id="{2575A20F-0A8F-0B45-8CA7-C168EA25FD17}"/>
              </a:ext>
            </a:extLst>
          </p:cNvPr>
          <p:cNvSpPr>
            <a:spLocks noGrp="1"/>
          </p:cNvSpPr>
          <p:nvPr>
            <p:ph idx="17"/>
          </p:nvPr>
        </p:nvSpPr>
        <p:spPr/>
        <p:txBody>
          <a:bodyPr>
            <a:normAutofit fontScale="92500" lnSpcReduction="10000"/>
          </a:bodyPr>
          <a:lstStyle/>
          <a:p>
            <a:r>
              <a:rPr lang="en-US" dirty="0"/>
              <a:t>This plan covers the traveler for:</a:t>
            </a:r>
          </a:p>
          <a:p>
            <a:pPr lvl="1"/>
            <a:r>
              <a:rPr lang="en-US" dirty="0"/>
              <a:t>A traveler’s injury, sickness, or death of a</a:t>
            </a:r>
            <a:br>
              <a:rPr lang="en-US" dirty="0"/>
            </a:br>
            <a:r>
              <a:rPr lang="en-US" dirty="0"/>
              <a:t>family member</a:t>
            </a:r>
          </a:p>
          <a:p>
            <a:pPr lvl="1"/>
            <a:r>
              <a:rPr lang="en-US" dirty="0"/>
              <a:t>Theft of passport or visas</a:t>
            </a:r>
          </a:p>
          <a:p>
            <a:pPr lvl="1"/>
            <a:r>
              <a:rPr lang="en-US" dirty="0"/>
              <a:t>Flight cancellations due to strike or bad weather</a:t>
            </a:r>
          </a:p>
          <a:p>
            <a:pPr lvl="1"/>
            <a:r>
              <a:rPr lang="en-US" dirty="0"/>
              <a:t>Loss of luggage and personal effects</a:t>
            </a:r>
          </a:p>
          <a:p>
            <a:pPr lvl="1"/>
            <a:r>
              <a:rPr lang="en-US" dirty="0"/>
              <a:t>Trip cancellation or trip interruption due to covered reasons such as a covered sickness, illness, or injury</a:t>
            </a:r>
          </a:p>
          <a:p>
            <a:pPr lvl="1"/>
            <a:r>
              <a:rPr lang="en-US" dirty="0"/>
              <a:t>Trip cancellation or trip interruption due to terrorist acts, as defined</a:t>
            </a:r>
          </a:p>
        </p:txBody>
      </p:sp>
      <p:sp>
        <p:nvSpPr>
          <p:cNvPr id="6" name="Content Placeholder 5">
            <a:extLst>
              <a:ext uri="{FF2B5EF4-FFF2-40B4-BE49-F238E27FC236}">
                <a16:creationId xmlns:a16="http://schemas.microsoft.com/office/drawing/2014/main" id="{7A5067B0-6456-C341-A552-3A22D0A8A2B7}"/>
              </a:ext>
            </a:extLst>
          </p:cNvPr>
          <p:cNvSpPr>
            <a:spLocks noGrp="1"/>
          </p:cNvSpPr>
          <p:nvPr>
            <p:ph idx="18"/>
          </p:nvPr>
        </p:nvSpPr>
        <p:spPr/>
        <p:txBody>
          <a:bodyPr/>
          <a:lstStyle/>
          <a:p>
            <a:r>
              <a:rPr lang="en-US" dirty="0" err="1"/>
              <a:t>Explorica’s</a:t>
            </a:r>
            <a:r>
              <a:rPr lang="en-US" dirty="0"/>
              <a:t> exclusive ”Cancel for Any Reason” protection: </a:t>
            </a:r>
          </a:p>
          <a:p>
            <a:pPr lvl="1"/>
            <a:r>
              <a:rPr lang="en-US" dirty="0"/>
              <a:t>If you cancel your trip for any reason 30 days or more before the departure date, you will be reimbursed for 75% of the non-refundable cancellation fees, less the insurance premium</a:t>
            </a:r>
          </a:p>
        </p:txBody>
      </p:sp>
      <p:sp>
        <p:nvSpPr>
          <p:cNvPr id="7" name="Content Placeholder 6">
            <a:extLst>
              <a:ext uri="{FF2B5EF4-FFF2-40B4-BE49-F238E27FC236}">
                <a16:creationId xmlns:a16="http://schemas.microsoft.com/office/drawing/2014/main" id="{DF080D24-C0AC-0D4E-A51A-25E7A9724922}"/>
              </a:ext>
            </a:extLst>
          </p:cNvPr>
          <p:cNvSpPr>
            <a:spLocks noGrp="1"/>
          </p:cNvSpPr>
          <p:nvPr>
            <p:ph idx="19"/>
          </p:nvPr>
        </p:nvSpPr>
        <p:spPr/>
        <p:txBody>
          <a:bodyPr>
            <a:normAutofit/>
          </a:bodyPr>
          <a:lstStyle/>
          <a:p>
            <a:r>
              <a:rPr lang="en-US" dirty="0"/>
              <a:t>valuable extra protection</a:t>
            </a:r>
          </a:p>
          <a:p>
            <a:endParaRPr lang="en-US" dirty="0"/>
          </a:p>
        </p:txBody>
      </p:sp>
      <p:sp>
        <p:nvSpPr>
          <p:cNvPr id="8" name="Content Placeholder 7">
            <a:extLst>
              <a:ext uri="{FF2B5EF4-FFF2-40B4-BE49-F238E27FC236}">
                <a16:creationId xmlns:a16="http://schemas.microsoft.com/office/drawing/2014/main" id="{CD5DD607-B964-7044-B980-0F5D71999F55}"/>
              </a:ext>
            </a:extLst>
          </p:cNvPr>
          <p:cNvSpPr>
            <a:spLocks noGrp="1"/>
          </p:cNvSpPr>
          <p:nvPr>
            <p:ph idx="20"/>
          </p:nvPr>
        </p:nvSpPr>
        <p:spPr/>
        <p:txBody>
          <a:bodyPr/>
          <a:lstStyle/>
          <a:p>
            <a:r>
              <a:rPr lang="en-US" dirty="0"/>
              <a:t>$18/day</a:t>
            </a:r>
          </a:p>
          <a:p>
            <a:endParaRPr lang="en-US" dirty="0"/>
          </a:p>
        </p:txBody>
      </p:sp>
      <p:sp>
        <p:nvSpPr>
          <p:cNvPr id="18" name="Rectangle 17">
            <a:extLst>
              <a:ext uri="{FF2B5EF4-FFF2-40B4-BE49-F238E27FC236}">
                <a16:creationId xmlns:a16="http://schemas.microsoft.com/office/drawing/2014/main" id="{585A32E9-915B-6340-9B8E-6CD1B223C6DA}"/>
              </a:ext>
            </a:extLst>
          </p:cNvPr>
          <p:cNvSpPr/>
          <p:nvPr/>
        </p:nvSpPr>
        <p:spPr>
          <a:xfrm>
            <a:off x="395110" y="1433689"/>
            <a:ext cx="4831645" cy="285823"/>
          </a:xfrm>
          <a:prstGeom prst="rect">
            <a:avLst/>
          </a:prstGeom>
          <a:solidFill>
            <a:srgbClr val="0094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6636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1CD4-03A0-5F4C-910B-580EB4B8BD55}"/>
              </a:ext>
            </a:extLst>
          </p:cNvPr>
          <p:cNvSpPr>
            <a:spLocks noGrp="1"/>
          </p:cNvSpPr>
          <p:nvPr>
            <p:ph type="title"/>
          </p:nvPr>
        </p:nvSpPr>
        <p:spPr/>
        <p:txBody>
          <a:bodyPr/>
          <a:lstStyle/>
          <a:p>
            <a:r>
              <a:rPr lang="en-US" dirty="0"/>
              <a:t>Your responsibilities</a:t>
            </a:r>
          </a:p>
        </p:txBody>
      </p:sp>
      <p:sp>
        <p:nvSpPr>
          <p:cNvPr id="3" name="Content Placeholder 2">
            <a:extLst>
              <a:ext uri="{FF2B5EF4-FFF2-40B4-BE49-F238E27FC236}">
                <a16:creationId xmlns:a16="http://schemas.microsoft.com/office/drawing/2014/main" id="{587E6937-426D-EC4B-AC50-BBF54B1AE85C}"/>
              </a:ext>
            </a:extLst>
          </p:cNvPr>
          <p:cNvSpPr>
            <a:spLocks noGrp="1"/>
          </p:cNvSpPr>
          <p:nvPr>
            <p:ph idx="13"/>
          </p:nvPr>
        </p:nvSpPr>
        <p:spPr/>
        <p:txBody>
          <a:bodyPr/>
          <a:lstStyle/>
          <a:p>
            <a:r>
              <a:rPr lang="en-US" dirty="0"/>
              <a:t>Acquiring a passport and visa (if applicable)</a:t>
            </a:r>
          </a:p>
        </p:txBody>
      </p:sp>
      <p:sp>
        <p:nvSpPr>
          <p:cNvPr id="4" name="Content Placeholder 3">
            <a:extLst>
              <a:ext uri="{FF2B5EF4-FFF2-40B4-BE49-F238E27FC236}">
                <a16:creationId xmlns:a16="http://schemas.microsoft.com/office/drawing/2014/main" id="{CB83059F-5B79-BF47-98D0-C18F751AD1B4}"/>
              </a:ext>
            </a:extLst>
          </p:cNvPr>
          <p:cNvSpPr>
            <a:spLocks noGrp="1"/>
          </p:cNvSpPr>
          <p:nvPr>
            <p:ph idx="14"/>
          </p:nvPr>
        </p:nvSpPr>
        <p:spPr/>
        <p:txBody>
          <a:bodyPr/>
          <a:lstStyle/>
          <a:p>
            <a:r>
              <a:rPr lang="en-US" dirty="0"/>
              <a:t>Travel to and from the airport, for departure and arrival back home</a:t>
            </a:r>
          </a:p>
        </p:txBody>
      </p:sp>
      <p:sp>
        <p:nvSpPr>
          <p:cNvPr id="5" name="Content Placeholder 4">
            <a:extLst>
              <a:ext uri="{FF2B5EF4-FFF2-40B4-BE49-F238E27FC236}">
                <a16:creationId xmlns:a16="http://schemas.microsoft.com/office/drawing/2014/main" id="{AA807F16-B15A-EF44-B382-8E8942A6E2DD}"/>
              </a:ext>
            </a:extLst>
          </p:cNvPr>
          <p:cNvSpPr>
            <a:spLocks noGrp="1"/>
          </p:cNvSpPr>
          <p:nvPr>
            <p:ph idx="15"/>
          </p:nvPr>
        </p:nvSpPr>
        <p:spPr/>
        <p:txBody>
          <a:bodyPr>
            <a:normAutofit/>
          </a:bodyPr>
          <a:lstStyle/>
          <a:p>
            <a:r>
              <a:rPr lang="en-US" dirty="0"/>
              <a:t>Tips for our tour director and bus driver </a:t>
            </a:r>
            <a:br>
              <a:rPr lang="en-US" dirty="0"/>
            </a:br>
            <a:r>
              <a:rPr lang="en-US" dirty="0"/>
              <a:t>(unless included)</a:t>
            </a:r>
          </a:p>
        </p:txBody>
      </p:sp>
      <p:sp>
        <p:nvSpPr>
          <p:cNvPr id="6" name="Content Placeholder 5">
            <a:extLst>
              <a:ext uri="{FF2B5EF4-FFF2-40B4-BE49-F238E27FC236}">
                <a16:creationId xmlns:a16="http://schemas.microsoft.com/office/drawing/2014/main" id="{6FFC194B-68CD-9E45-8904-653060BC9CD1}"/>
              </a:ext>
            </a:extLst>
          </p:cNvPr>
          <p:cNvSpPr>
            <a:spLocks noGrp="1"/>
          </p:cNvSpPr>
          <p:nvPr>
            <p:ph idx="16"/>
          </p:nvPr>
        </p:nvSpPr>
        <p:spPr>
          <a:xfrm>
            <a:off x="9134299" y="5137983"/>
            <a:ext cx="2376981" cy="1610058"/>
          </a:xfrm>
        </p:spPr>
        <p:txBody>
          <a:bodyPr>
            <a:noAutofit/>
          </a:bodyPr>
          <a:lstStyle/>
          <a:p>
            <a:r>
              <a:rPr lang="en-US" dirty="0"/>
              <a:t>Spending money for optional excursions, free time activities, lunches, beverages/snacks, and souvenirs</a:t>
            </a:r>
          </a:p>
        </p:txBody>
      </p:sp>
    </p:spTree>
    <p:extLst>
      <p:ext uri="{BB962C8B-B14F-4D97-AF65-F5344CB8AC3E}">
        <p14:creationId xmlns:p14="http://schemas.microsoft.com/office/powerpoint/2010/main" val="1250012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75EBAB-E7DC-BE4A-8A66-FF9B192D5EB9}"/>
              </a:ext>
            </a:extLst>
          </p:cNvPr>
          <p:cNvSpPr>
            <a:spLocks noGrp="1"/>
          </p:cNvSpPr>
          <p:nvPr>
            <p:ph idx="11"/>
          </p:nvPr>
        </p:nvSpPr>
        <p:spPr/>
        <p:txBody>
          <a:bodyPr/>
          <a:lstStyle/>
          <a:p>
            <a:r>
              <a:rPr lang="en-US" dirty="0"/>
              <a:t>Passports</a:t>
            </a:r>
          </a:p>
          <a:p>
            <a:pPr lvl="1"/>
            <a:r>
              <a:rPr lang="en-US" dirty="0"/>
              <a:t>The application process takes 4-6 weeks, so plan accordingly.</a:t>
            </a:r>
          </a:p>
        </p:txBody>
      </p:sp>
      <p:sp>
        <p:nvSpPr>
          <p:cNvPr id="3" name="Content Placeholder 2">
            <a:extLst>
              <a:ext uri="{FF2B5EF4-FFF2-40B4-BE49-F238E27FC236}">
                <a16:creationId xmlns:a16="http://schemas.microsoft.com/office/drawing/2014/main" id="{BAF2FC6C-795F-B546-9292-C7B8F5B5DAB1}"/>
              </a:ext>
            </a:extLst>
          </p:cNvPr>
          <p:cNvSpPr>
            <a:spLocks noGrp="1"/>
          </p:cNvSpPr>
          <p:nvPr>
            <p:ph idx="12"/>
          </p:nvPr>
        </p:nvSpPr>
        <p:spPr>
          <a:xfrm>
            <a:off x="6220670" y="4158589"/>
            <a:ext cx="4539693" cy="2149613"/>
          </a:xfrm>
        </p:spPr>
        <p:txBody>
          <a:bodyPr>
            <a:normAutofit/>
          </a:bodyPr>
          <a:lstStyle/>
          <a:p>
            <a:r>
              <a:rPr lang="en-US" dirty="0"/>
              <a:t>Visas</a:t>
            </a:r>
          </a:p>
          <a:p>
            <a:pPr lvl="1"/>
            <a:r>
              <a:rPr lang="en-US" dirty="0"/>
              <a:t>Since requirements vary for each nationality, we recommend all travelers verify the individual requirements for their nationality with the local consulate for all the countries to be visited, or </a:t>
            </a:r>
            <a:r>
              <a:rPr lang="en-US" dirty="0" err="1"/>
              <a:t>VisaCentral</a:t>
            </a:r>
            <a:r>
              <a:rPr lang="en-US" dirty="0"/>
              <a:t>, </a:t>
            </a:r>
            <a:r>
              <a:rPr lang="en-US" dirty="0" err="1"/>
              <a:t>Explorica’s</a:t>
            </a:r>
            <a:r>
              <a:rPr lang="en-US" dirty="0"/>
              <a:t> partner for travel visas.</a:t>
            </a:r>
          </a:p>
        </p:txBody>
      </p:sp>
      <p:sp>
        <p:nvSpPr>
          <p:cNvPr id="4" name="Title 3">
            <a:extLst>
              <a:ext uri="{FF2B5EF4-FFF2-40B4-BE49-F238E27FC236}">
                <a16:creationId xmlns:a16="http://schemas.microsoft.com/office/drawing/2014/main" id="{35675A18-1DB7-FD4B-8050-4F2403175B62}"/>
              </a:ext>
            </a:extLst>
          </p:cNvPr>
          <p:cNvSpPr>
            <a:spLocks noGrp="1"/>
          </p:cNvSpPr>
          <p:nvPr>
            <p:ph type="title"/>
          </p:nvPr>
        </p:nvSpPr>
        <p:spPr/>
        <p:txBody>
          <a:bodyPr/>
          <a:lstStyle/>
          <a:p>
            <a:r>
              <a:rPr lang="en-US" dirty="0"/>
              <a:t>Passports &amp; visas</a:t>
            </a:r>
          </a:p>
        </p:txBody>
      </p:sp>
    </p:spTree>
    <p:extLst>
      <p:ext uri="{BB962C8B-B14F-4D97-AF65-F5344CB8AC3E}">
        <p14:creationId xmlns:p14="http://schemas.microsoft.com/office/powerpoint/2010/main" val="2288995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7F59-ECAB-3244-A987-869C708E221F}"/>
              </a:ext>
            </a:extLst>
          </p:cNvPr>
          <p:cNvSpPr>
            <a:spLocks noGrp="1"/>
          </p:cNvSpPr>
          <p:nvPr>
            <p:ph type="title"/>
          </p:nvPr>
        </p:nvSpPr>
        <p:spPr/>
        <p:txBody>
          <a:bodyPr/>
          <a:lstStyle/>
          <a:p>
            <a:r>
              <a:rPr lang="en-US" dirty="0"/>
              <a:t>Easy ways to pay</a:t>
            </a:r>
          </a:p>
        </p:txBody>
      </p:sp>
      <p:sp>
        <p:nvSpPr>
          <p:cNvPr id="3" name="Content Placeholder 2">
            <a:extLst>
              <a:ext uri="{FF2B5EF4-FFF2-40B4-BE49-F238E27FC236}">
                <a16:creationId xmlns:a16="http://schemas.microsoft.com/office/drawing/2014/main" id="{08DF50BE-FDE0-EB4E-A13D-87D2FDF03BA7}"/>
              </a:ext>
            </a:extLst>
          </p:cNvPr>
          <p:cNvSpPr>
            <a:spLocks noGrp="1"/>
          </p:cNvSpPr>
          <p:nvPr>
            <p:ph idx="15"/>
          </p:nvPr>
        </p:nvSpPr>
        <p:spPr>
          <a:xfrm>
            <a:off x="-22206" y="4570158"/>
            <a:ext cx="4395304" cy="1922717"/>
          </a:xfrm>
        </p:spPr>
        <p:txBody>
          <a:bodyPr>
            <a:normAutofit/>
          </a:bodyPr>
          <a:lstStyle/>
          <a:p>
            <a:pPr>
              <a:lnSpc>
                <a:spcPct val="120000"/>
              </a:lnSpc>
            </a:pPr>
            <a:r>
              <a:rPr lang="en-US" sz="2100" dirty="0"/>
              <a:t>Pay in full at enrollment</a:t>
            </a:r>
          </a:p>
          <a:p>
            <a:pPr marL="296863" lvl="1" indent="-285750">
              <a:lnSpc>
                <a:spcPct val="120000"/>
              </a:lnSpc>
              <a:buFont typeface="Arial" panose="020B0604020202020204" pitchFamily="34" charset="0"/>
              <a:buChar char="•"/>
            </a:pPr>
            <a:r>
              <a:rPr lang="en-US" dirty="0"/>
              <a:t>Entire trip paid upon registration</a:t>
            </a:r>
          </a:p>
          <a:p>
            <a:pPr marL="296863" lvl="1" indent="-285750">
              <a:lnSpc>
                <a:spcPct val="120000"/>
              </a:lnSpc>
              <a:buFont typeface="Arial" panose="020B0604020202020204" pitchFamily="34" charset="0"/>
              <a:buChar char="•"/>
            </a:pPr>
            <a:r>
              <a:rPr lang="en-US" dirty="0"/>
              <a:t>No remaining balance</a:t>
            </a:r>
          </a:p>
          <a:p>
            <a:pPr marL="296863" lvl="1" indent="-285750">
              <a:lnSpc>
                <a:spcPct val="120000"/>
              </a:lnSpc>
              <a:buFont typeface="Arial" panose="020B0604020202020204" pitchFamily="34" charset="0"/>
              <a:buChar char="•"/>
            </a:pPr>
            <a:r>
              <a:rPr lang="en-US" dirty="0"/>
              <a:t>Payment rendered manually</a:t>
            </a:r>
          </a:p>
        </p:txBody>
      </p:sp>
      <p:sp>
        <p:nvSpPr>
          <p:cNvPr id="4" name="Content Placeholder 3">
            <a:extLst>
              <a:ext uri="{FF2B5EF4-FFF2-40B4-BE49-F238E27FC236}">
                <a16:creationId xmlns:a16="http://schemas.microsoft.com/office/drawing/2014/main" id="{639582B7-5DA1-BE4B-8370-9EAEBBA60BDD}"/>
              </a:ext>
            </a:extLst>
          </p:cNvPr>
          <p:cNvSpPr>
            <a:spLocks noGrp="1"/>
          </p:cNvSpPr>
          <p:nvPr>
            <p:ph idx="16"/>
          </p:nvPr>
        </p:nvSpPr>
        <p:spPr>
          <a:xfrm>
            <a:off x="3893409" y="4570158"/>
            <a:ext cx="4395304" cy="1922717"/>
          </a:xfrm>
        </p:spPr>
        <p:txBody>
          <a:bodyPr>
            <a:normAutofit fontScale="85000" lnSpcReduction="10000"/>
          </a:bodyPr>
          <a:lstStyle/>
          <a:p>
            <a:pPr>
              <a:lnSpc>
                <a:spcPct val="120000"/>
              </a:lnSpc>
            </a:pPr>
            <a:r>
              <a:rPr lang="en-US" sz="2600" dirty="0"/>
              <a:t>Automatic monthly</a:t>
            </a:r>
            <a:br>
              <a:rPr lang="en-US" sz="2600" dirty="0"/>
            </a:br>
            <a:r>
              <a:rPr lang="en-US" sz="2600" dirty="0"/>
              <a:t>payment plan</a:t>
            </a:r>
          </a:p>
          <a:p>
            <a:pPr marL="296863" lvl="1" indent="-285750">
              <a:lnSpc>
                <a:spcPct val="120000"/>
              </a:lnSpc>
              <a:buFont typeface="Arial" panose="020B0604020202020204" pitchFamily="34" charset="0"/>
              <a:buChar char="•"/>
            </a:pPr>
            <a:r>
              <a:rPr lang="en-US" sz="1700" dirty="0"/>
              <a:t>$50 deposit paid upon registration</a:t>
            </a:r>
          </a:p>
          <a:p>
            <a:pPr marL="296863" lvl="1" indent="-285750">
              <a:lnSpc>
                <a:spcPct val="120000"/>
              </a:lnSpc>
              <a:buFont typeface="Arial" panose="020B0604020202020204" pitchFamily="34" charset="0"/>
              <a:buChar char="•"/>
            </a:pPr>
            <a:r>
              <a:rPr lang="en-US" sz="1700" dirty="0"/>
              <a:t>Balance divided into equal monthly installments</a:t>
            </a:r>
          </a:p>
          <a:p>
            <a:pPr marL="296863" lvl="1" indent="-285750">
              <a:lnSpc>
                <a:spcPct val="120000"/>
              </a:lnSpc>
              <a:buFont typeface="Arial" panose="020B0604020202020204" pitchFamily="34" charset="0"/>
              <a:buChar char="•"/>
            </a:pPr>
            <a:r>
              <a:rPr lang="en-US" sz="1700" dirty="0"/>
              <a:t>Payments charged automatically</a:t>
            </a:r>
          </a:p>
        </p:txBody>
      </p:sp>
      <p:sp>
        <p:nvSpPr>
          <p:cNvPr id="5" name="Content Placeholder 4">
            <a:extLst>
              <a:ext uri="{FF2B5EF4-FFF2-40B4-BE49-F238E27FC236}">
                <a16:creationId xmlns:a16="http://schemas.microsoft.com/office/drawing/2014/main" id="{FA57C276-6CB6-D24D-B3C0-01188FB12141}"/>
              </a:ext>
            </a:extLst>
          </p:cNvPr>
          <p:cNvSpPr>
            <a:spLocks noGrp="1"/>
          </p:cNvSpPr>
          <p:nvPr>
            <p:ph idx="17"/>
          </p:nvPr>
        </p:nvSpPr>
        <p:spPr>
          <a:xfrm>
            <a:off x="7707355" y="4570157"/>
            <a:ext cx="4395304" cy="1691747"/>
          </a:xfrm>
        </p:spPr>
        <p:txBody>
          <a:bodyPr>
            <a:normAutofit/>
          </a:bodyPr>
          <a:lstStyle/>
          <a:p>
            <a:pPr>
              <a:lnSpc>
                <a:spcPct val="120000"/>
              </a:lnSpc>
            </a:pPr>
            <a:r>
              <a:rPr lang="en-US" sz="2100" dirty="0"/>
              <a:t>Manual payment plan</a:t>
            </a:r>
          </a:p>
          <a:p>
            <a:pPr marL="296863" lvl="1" indent="-285750">
              <a:lnSpc>
                <a:spcPct val="120000"/>
              </a:lnSpc>
              <a:buFont typeface="Arial" panose="020B0604020202020204" pitchFamily="34" charset="0"/>
              <a:buChar char="•"/>
            </a:pPr>
            <a:r>
              <a:rPr lang="en-US" dirty="0"/>
              <a:t>$99 deposit paid upon registration</a:t>
            </a:r>
          </a:p>
          <a:p>
            <a:pPr marL="296863" lvl="1" indent="-285750">
              <a:lnSpc>
                <a:spcPct val="120000"/>
              </a:lnSpc>
              <a:buFont typeface="Arial" panose="020B0604020202020204" pitchFamily="34" charset="0"/>
              <a:buChar char="•"/>
            </a:pPr>
            <a:r>
              <a:rPr lang="en-US" dirty="0"/>
              <a:t>Balance divided into 4 installments</a:t>
            </a:r>
          </a:p>
          <a:p>
            <a:pPr marL="296863" lvl="1" indent="-285750">
              <a:lnSpc>
                <a:spcPct val="120000"/>
              </a:lnSpc>
              <a:buFont typeface="Arial" panose="020B0604020202020204" pitchFamily="34" charset="0"/>
              <a:buChar char="•"/>
            </a:pPr>
            <a:r>
              <a:rPr lang="en-US" dirty="0"/>
              <a:t>Payments rendered manually</a:t>
            </a:r>
          </a:p>
        </p:txBody>
      </p:sp>
    </p:spTree>
    <p:extLst>
      <p:ext uri="{BB962C8B-B14F-4D97-AF65-F5344CB8AC3E}">
        <p14:creationId xmlns:p14="http://schemas.microsoft.com/office/powerpoint/2010/main" val="4056819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E3ED7-C42B-8A46-AE69-8E2538D6EF40}"/>
              </a:ext>
            </a:extLst>
          </p:cNvPr>
          <p:cNvSpPr>
            <a:spLocks noGrp="1"/>
          </p:cNvSpPr>
          <p:nvPr>
            <p:ph type="title"/>
          </p:nvPr>
        </p:nvSpPr>
        <p:spPr/>
        <p:txBody>
          <a:bodyPr/>
          <a:lstStyle/>
          <a:p>
            <a:r>
              <a:rPr lang="en-US" dirty="0"/>
              <a:t>Easy ways to pay</a:t>
            </a:r>
          </a:p>
        </p:txBody>
      </p:sp>
      <p:sp>
        <p:nvSpPr>
          <p:cNvPr id="3" name="Content Placeholder 2">
            <a:extLst>
              <a:ext uri="{FF2B5EF4-FFF2-40B4-BE49-F238E27FC236}">
                <a16:creationId xmlns:a16="http://schemas.microsoft.com/office/drawing/2014/main" id="{DAEE381F-0D9F-F14F-BACF-D4FE085629A6}"/>
              </a:ext>
            </a:extLst>
          </p:cNvPr>
          <p:cNvSpPr>
            <a:spLocks noGrp="1"/>
          </p:cNvSpPr>
          <p:nvPr>
            <p:ph idx="11"/>
          </p:nvPr>
        </p:nvSpPr>
        <p:spPr>
          <a:xfrm>
            <a:off x="1342561" y="2095430"/>
            <a:ext cx="4395304" cy="1457998"/>
          </a:xfrm>
        </p:spPr>
        <p:txBody>
          <a:bodyPr>
            <a:normAutofit/>
          </a:bodyPr>
          <a:lstStyle/>
          <a:p>
            <a:pPr>
              <a:lnSpc>
                <a:spcPct val="120000"/>
              </a:lnSpc>
            </a:pPr>
            <a:r>
              <a:rPr lang="en-US" dirty="0"/>
              <a:t>Fundraising support</a:t>
            </a:r>
          </a:p>
          <a:p>
            <a:pPr lvl="1">
              <a:lnSpc>
                <a:spcPct val="100000"/>
              </a:lnSpc>
            </a:pPr>
            <a:r>
              <a:rPr lang="en-US" dirty="0"/>
              <a:t>Personal fundraising page on </a:t>
            </a:r>
            <a:r>
              <a:rPr lang="en-US" dirty="0" err="1"/>
              <a:t>explorica.com</a:t>
            </a:r>
            <a:endParaRPr lang="en-US" dirty="0"/>
          </a:p>
          <a:p>
            <a:pPr lvl="1">
              <a:lnSpc>
                <a:spcPct val="100000"/>
              </a:lnSpc>
            </a:pPr>
            <a:r>
              <a:rPr lang="en-US" dirty="0"/>
              <a:t>Easily request and accept credit card donations from friends and family</a:t>
            </a:r>
          </a:p>
        </p:txBody>
      </p:sp>
      <p:sp>
        <p:nvSpPr>
          <p:cNvPr id="4" name="Content Placeholder 3">
            <a:extLst>
              <a:ext uri="{FF2B5EF4-FFF2-40B4-BE49-F238E27FC236}">
                <a16:creationId xmlns:a16="http://schemas.microsoft.com/office/drawing/2014/main" id="{4334A5BA-D2DB-BF4B-888D-4B3EAA350642}"/>
              </a:ext>
            </a:extLst>
          </p:cNvPr>
          <p:cNvSpPr>
            <a:spLocks noGrp="1"/>
          </p:cNvSpPr>
          <p:nvPr>
            <p:ph idx="12"/>
          </p:nvPr>
        </p:nvSpPr>
        <p:spPr>
          <a:xfrm>
            <a:off x="1342561" y="3744778"/>
            <a:ext cx="4395304" cy="2280102"/>
          </a:xfrm>
        </p:spPr>
        <p:txBody>
          <a:bodyPr>
            <a:normAutofit fontScale="92500" lnSpcReduction="20000"/>
          </a:bodyPr>
          <a:lstStyle/>
          <a:p>
            <a:pPr>
              <a:lnSpc>
                <a:spcPct val="100000"/>
              </a:lnSpc>
            </a:pPr>
            <a:r>
              <a:rPr lang="en-US" dirty="0"/>
              <a:t>Financial assistance</a:t>
            </a:r>
          </a:p>
          <a:p>
            <a:pPr lvl="1">
              <a:lnSpc>
                <a:spcPct val="100000"/>
              </a:lnSpc>
            </a:pPr>
            <a:r>
              <a:rPr lang="en-US" dirty="0"/>
              <a:t>Need-based support for qualifying families</a:t>
            </a:r>
          </a:p>
          <a:p>
            <a:pPr lvl="1">
              <a:lnSpc>
                <a:spcPct val="100000"/>
              </a:lnSpc>
            </a:pPr>
            <a:r>
              <a:rPr lang="en-US" dirty="0"/>
              <a:t>Confidential application</a:t>
            </a:r>
          </a:p>
          <a:p>
            <a:pPr>
              <a:lnSpc>
                <a:spcPct val="100000"/>
              </a:lnSpc>
            </a:pPr>
            <a:r>
              <a:rPr lang="en-US" dirty="0"/>
              <a:t>Trip cost:</a:t>
            </a:r>
          </a:p>
          <a:p>
            <a:pPr lvl="1">
              <a:lnSpc>
                <a:spcPct val="100000"/>
              </a:lnSpc>
            </a:pPr>
            <a:r>
              <a:rPr lang="en-US" dirty="0"/>
              <a:t>Students: $4,548.00</a:t>
            </a:r>
          </a:p>
          <a:p>
            <a:pPr lvl="1">
              <a:lnSpc>
                <a:spcPct val="100000"/>
              </a:lnSpc>
            </a:pPr>
            <a:r>
              <a:rPr lang="en-US" dirty="0"/>
              <a:t>Adults (ages 23 and over): $5,068.00</a:t>
            </a:r>
          </a:p>
          <a:p>
            <a:pPr lvl="1">
              <a:lnSpc>
                <a:spcPct val="100000"/>
              </a:lnSpc>
            </a:pPr>
            <a:r>
              <a:rPr lang="en-US" dirty="0"/>
              <a:t>$715.50 monthly payment</a:t>
            </a:r>
          </a:p>
          <a:p>
            <a:pPr lvl="1">
              <a:lnSpc>
                <a:spcPct val="100000"/>
              </a:lnSpc>
            </a:pPr>
            <a:r>
              <a:rPr lang="en-US" dirty="0"/>
              <a:t>(Price reflects savings of $210 scholarship until 10/13/2022. Use code Eagan2023)</a:t>
            </a:r>
          </a:p>
          <a:p>
            <a:pPr marL="285750" indent="-285750">
              <a:lnSpc>
                <a:spcPct val="100000"/>
              </a:lnSpc>
              <a:buFont typeface="Arial" panose="020B0604020202020204" pitchFamily="34" charset="0"/>
              <a:buChar char="•"/>
            </a:pPr>
            <a:endParaRPr lang="en-US" dirty="0"/>
          </a:p>
        </p:txBody>
      </p:sp>
    </p:spTree>
    <p:extLst>
      <p:ext uri="{BB962C8B-B14F-4D97-AF65-F5344CB8AC3E}">
        <p14:creationId xmlns:p14="http://schemas.microsoft.com/office/powerpoint/2010/main" val="3161345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893BFB7-A240-4D45-B772-C8FDA71A18D1}"/>
              </a:ext>
            </a:extLst>
          </p:cNvPr>
          <p:cNvSpPr/>
          <p:nvPr/>
        </p:nvSpPr>
        <p:spPr>
          <a:xfrm>
            <a:off x="4862120" y="0"/>
            <a:ext cx="7329880" cy="6858000"/>
          </a:xfrm>
          <a:prstGeom prst="rect">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D219646-2B4B-4374-BECB-1499F60723D2}"/>
              </a:ext>
            </a:extLst>
          </p:cNvPr>
          <p:cNvPicPr>
            <a:picLocks noChangeAspect="1"/>
          </p:cNvPicPr>
          <p:nvPr/>
        </p:nvPicPr>
        <p:blipFill rotWithShape="1">
          <a:blip r:embed="rId2">
            <a:biLevel thresh="50000"/>
          </a:blip>
          <a:srcRect l="55013" t="30224" r="18365" b="-4178"/>
          <a:stretch/>
        </p:blipFill>
        <p:spPr>
          <a:xfrm rot="3386408">
            <a:off x="7972074" y="-826652"/>
            <a:ext cx="3299492" cy="4582774"/>
          </a:xfrm>
          <a:prstGeom prst="rect">
            <a:avLst/>
          </a:prstGeom>
        </p:spPr>
      </p:pic>
      <p:pic>
        <p:nvPicPr>
          <p:cNvPr id="32" name="Picture 31">
            <a:extLst>
              <a:ext uri="{FF2B5EF4-FFF2-40B4-BE49-F238E27FC236}">
                <a16:creationId xmlns:a16="http://schemas.microsoft.com/office/drawing/2014/main" id="{599C951C-C2BC-4785-BAD6-9CBEAC66CC0D}"/>
              </a:ext>
            </a:extLst>
          </p:cNvPr>
          <p:cNvPicPr>
            <a:picLocks noChangeAspect="1"/>
          </p:cNvPicPr>
          <p:nvPr/>
        </p:nvPicPr>
        <p:blipFill rotWithShape="1">
          <a:blip r:embed="rId2">
            <a:biLevel thresh="50000"/>
          </a:blip>
          <a:srcRect l="14157" t="13050" r="44467" b="-98"/>
          <a:stretch/>
        </p:blipFill>
        <p:spPr>
          <a:xfrm rot="15547864">
            <a:off x="4663134" y="2163605"/>
            <a:ext cx="5128066" cy="5394211"/>
          </a:xfrm>
          <a:prstGeom prst="rect">
            <a:avLst/>
          </a:prstGeom>
        </p:spPr>
      </p:pic>
      <p:pic>
        <p:nvPicPr>
          <p:cNvPr id="31" name="Picture 30">
            <a:extLst>
              <a:ext uri="{FF2B5EF4-FFF2-40B4-BE49-F238E27FC236}">
                <a16:creationId xmlns:a16="http://schemas.microsoft.com/office/drawing/2014/main" id="{31D7CCCC-B5AC-4094-9027-FC37ABC6D18B}"/>
              </a:ext>
            </a:extLst>
          </p:cNvPr>
          <p:cNvPicPr>
            <a:picLocks noChangeAspect="1"/>
          </p:cNvPicPr>
          <p:nvPr/>
        </p:nvPicPr>
        <p:blipFill rotWithShape="1">
          <a:blip r:embed="rId2">
            <a:biLevel thresh="50000"/>
          </a:blip>
          <a:srcRect l="70908" t="-14558" r="-6865" b="60219"/>
          <a:stretch/>
        </p:blipFill>
        <p:spPr>
          <a:xfrm rot="3897758" flipH="1">
            <a:off x="4208580" y="-1339291"/>
            <a:ext cx="4511334" cy="3408833"/>
          </a:xfrm>
          <a:prstGeom prst="rect">
            <a:avLst/>
          </a:prstGeom>
        </p:spPr>
      </p:pic>
      <p:sp>
        <p:nvSpPr>
          <p:cNvPr id="5" name="Text Placeholder 2">
            <a:extLst>
              <a:ext uri="{FF2B5EF4-FFF2-40B4-BE49-F238E27FC236}">
                <a16:creationId xmlns:a16="http://schemas.microsoft.com/office/drawing/2014/main" id="{A859B271-A1BA-4EB4-8B82-716F87A251A6}"/>
              </a:ext>
            </a:extLst>
          </p:cNvPr>
          <p:cNvSpPr txBox="1">
            <a:spLocks/>
          </p:cNvSpPr>
          <p:nvPr/>
        </p:nvSpPr>
        <p:spPr>
          <a:xfrm>
            <a:off x="279400" y="1939957"/>
            <a:ext cx="3644997" cy="384171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lang="en-US" sz="1700" b="1" i="0" kern="1200" smtClean="0">
                <a:solidFill>
                  <a:srgbClr val="364B8C"/>
                </a:solidFill>
                <a:effectLst/>
                <a:latin typeface="Arial" panose="020B0604020202020204" pitchFamily="34" charset="0"/>
                <a:ea typeface="+mn-ea"/>
                <a:cs typeface="Arial" panose="020B0604020202020204" pitchFamily="34" charset="0"/>
              </a:defRPr>
            </a:lvl1pPr>
            <a:lvl2pPr marL="458788" indent="-214313" algn="l" defTabSz="914400" rtl="0" eaLnBrk="1" latinLnBrk="0" hangingPunct="1">
              <a:lnSpc>
                <a:spcPct val="110000"/>
              </a:lnSpc>
              <a:spcBef>
                <a:spcPts val="500"/>
              </a:spcBef>
              <a:buFont typeface="Arial" panose="020B0604020202020204" pitchFamily="34" charset="0"/>
              <a:buChar char="•"/>
              <a:tabLst/>
              <a:defRPr sz="1400" b="0" i="0" kern="1200">
                <a:solidFill>
                  <a:schemeClr val="bg2">
                    <a:lumMod val="25000"/>
                  </a:schemeClr>
                </a:solidFill>
                <a:latin typeface="Arial" panose="020B0604020202020204" pitchFamily="34" charset="0"/>
                <a:ea typeface="+mn-ea"/>
                <a:cs typeface="Arial" panose="020B0604020202020204" pitchFamily="34" charset="0"/>
              </a:defRPr>
            </a:lvl2pPr>
            <a:lvl3pPr marL="581025" indent="0" algn="l" defTabSz="914400" rtl="0" eaLnBrk="1" latinLnBrk="0" hangingPunct="1">
              <a:lnSpc>
                <a:spcPct val="100000"/>
              </a:lnSpc>
              <a:spcBef>
                <a:spcPts val="500"/>
              </a:spcBef>
              <a:buFont typeface="Arial" panose="020B0604020202020204" pitchFamily="34" charset="0"/>
              <a:buNone/>
              <a:tabLst/>
              <a:defRPr sz="1400" b="1"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314450" indent="-2143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774825" indent="-2301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You can enroll through any of the following methods:</a:t>
            </a:r>
            <a:br>
              <a:rPr lang="en-US" dirty="0"/>
            </a:br>
            <a:endParaRPr lang="en-US" dirty="0"/>
          </a:p>
          <a:p>
            <a:pPr lvl="1"/>
            <a:r>
              <a:rPr lang="en-US" dirty="0"/>
              <a:t>Online at explorica.com/Eagan-1133</a:t>
            </a:r>
            <a:br>
              <a:rPr lang="en-US" dirty="0">
                <a:sym typeface="Wingdings" panose="05000000000000000000" pitchFamily="2" charset="2"/>
              </a:rPr>
            </a:br>
            <a:endParaRPr lang="en-US" dirty="0"/>
          </a:p>
          <a:p>
            <a:pPr lvl="1"/>
            <a:r>
              <a:rPr lang="en-US" dirty="0"/>
              <a:t>By phone at 1-888-310-7121</a:t>
            </a:r>
          </a:p>
          <a:p>
            <a:pPr lvl="1"/>
            <a:endParaRPr lang="en-US" dirty="0"/>
          </a:p>
          <a:p>
            <a:pPr lvl="1"/>
            <a:r>
              <a:rPr lang="en-US" dirty="0"/>
              <a:t>By mail when you complete the paper application and send it to:</a:t>
            </a:r>
          </a:p>
          <a:p>
            <a:pPr lvl="2"/>
            <a:r>
              <a:rPr lang="en-US" dirty="0" err="1"/>
              <a:t>Explorica</a:t>
            </a:r>
            <a:endParaRPr lang="en-US" dirty="0"/>
          </a:p>
          <a:p>
            <a:pPr lvl="2"/>
            <a:r>
              <a:rPr lang="en-US" dirty="0"/>
              <a:t>P.O. Box 9033</a:t>
            </a:r>
          </a:p>
          <a:p>
            <a:pPr lvl="2"/>
            <a:r>
              <a:rPr lang="en-US" dirty="0"/>
              <a:t>Charlottesville, VA 22906-9033</a:t>
            </a:r>
          </a:p>
        </p:txBody>
      </p:sp>
      <p:sp>
        <p:nvSpPr>
          <p:cNvPr id="6" name="Title 2">
            <a:extLst>
              <a:ext uri="{FF2B5EF4-FFF2-40B4-BE49-F238E27FC236}">
                <a16:creationId xmlns:a16="http://schemas.microsoft.com/office/drawing/2014/main" id="{5B1F1EF8-7D46-4531-B094-81EE54096065}"/>
              </a:ext>
            </a:extLst>
          </p:cNvPr>
          <p:cNvSpPr txBox="1">
            <a:spLocks/>
          </p:cNvSpPr>
          <p:nvPr/>
        </p:nvSpPr>
        <p:spPr>
          <a:xfrm>
            <a:off x="279400" y="365125"/>
            <a:ext cx="5816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i="0" kern="1200">
                <a:solidFill>
                  <a:srgbClr val="F79520"/>
                </a:solidFill>
                <a:latin typeface="Arial" panose="020B0604020202020204" pitchFamily="34" charset="0"/>
                <a:ea typeface="+mj-ea"/>
                <a:cs typeface="Arial" panose="020B0604020202020204" pitchFamily="34" charset="0"/>
              </a:defRPr>
            </a:lvl1pPr>
          </a:lstStyle>
          <a:p>
            <a:pPr algn="l"/>
            <a:r>
              <a:rPr lang="en-US" sz="4000" dirty="0"/>
              <a:t>How to enroll</a:t>
            </a:r>
          </a:p>
        </p:txBody>
      </p:sp>
      <p:pic>
        <p:nvPicPr>
          <p:cNvPr id="9" name="Picture 8">
            <a:extLst>
              <a:ext uri="{FF2B5EF4-FFF2-40B4-BE49-F238E27FC236}">
                <a16:creationId xmlns:a16="http://schemas.microsoft.com/office/drawing/2014/main" id="{B62A3D8A-701F-4170-AA51-1E4972FEA894}"/>
              </a:ext>
            </a:extLst>
          </p:cNvPr>
          <p:cNvPicPr>
            <a:picLocks noChangeAspect="1"/>
          </p:cNvPicPr>
          <p:nvPr/>
        </p:nvPicPr>
        <p:blipFill>
          <a:blip r:embed="rId3"/>
          <a:stretch>
            <a:fillRect/>
          </a:stretch>
        </p:blipFill>
        <p:spPr>
          <a:xfrm>
            <a:off x="32551" y="6096000"/>
            <a:ext cx="2533650" cy="762000"/>
          </a:xfrm>
          <a:prstGeom prst="rect">
            <a:avLst/>
          </a:prstGeom>
        </p:spPr>
      </p:pic>
      <p:grpSp>
        <p:nvGrpSpPr>
          <p:cNvPr id="25" name="Group 24">
            <a:extLst>
              <a:ext uri="{FF2B5EF4-FFF2-40B4-BE49-F238E27FC236}">
                <a16:creationId xmlns:a16="http://schemas.microsoft.com/office/drawing/2014/main" id="{C66BDD17-AA15-4DEA-8D02-AB8634949ACC}"/>
              </a:ext>
            </a:extLst>
          </p:cNvPr>
          <p:cNvGrpSpPr/>
          <p:nvPr/>
        </p:nvGrpSpPr>
        <p:grpSpPr>
          <a:xfrm>
            <a:off x="9369109" y="3584472"/>
            <a:ext cx="2030767" cy="2030767"/>
            <a:chOff x="6061150" y="3525700"/>
            <a:chExt cx="2030767" cy="2030767"/>
          </a:xfrm>
        </p:grpSpPr>
        <p:sp>
          <p:nvSpPr>
            <p:cNvPr id="24" name="Oval 23">
              <a:extLst>
                <a:ext uri="{FF2B5EF4-FFF2-40B4-BE49-F238E27FC236}">
                  <a16:creationId xmlns:a16="http://schemas.microsoft.com/office/drawing/2014/main" id="{20AEB682-DC7D-467C-A715-243E684388E8}"/>
                </a:ext>
              </a:extLst>
            </p:cNvPr>
            <p:cNvSpPr/>
            <p:nvPr/>
          </p:nvSpPr>
          <p:spPr>
            <a:xfrm>
              <a:off x="6061150" y="3525700"/>
              <a:ext cx="2030767" cy="2030767"/>
            </a:xfrm>
            <a:prstGeom prst="ellipse">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5ACB30A0-4333-4A88-90D0-E6CB3900E35A}"/>
                </a:ext>
              </a:extLst>
            </p:cNvPr>
            <p:cNvPicPr>
              <a:picLocks noChangeAspect="1"/>
            </p:cNvPicPr>
            <p:nvPr/>
          </p:nvPicPr>
          <p:blipFill rotWithShape="1">
            <a:blip r:embed="rId4"/>
            <a:srcRect l="83812" t="21819" r="2147" b="55125"/>
            <a:stretch/>
          </p:blipFill>
          <p:spPr>
            <a:xfrm>
              <a:off x="6245961" y="4084502"/>
              <a:ext cx="1661143" cy="980034"/>
            </a:xfrm>
            <a:prstGeom prst="rect">
              <a:avLst/>
            </a:prstGeom>
          </p:spPr>
        </p:pic>
      </p:grpSp>
      <p:grpSp>
        <p:nvGrpSpPr>
          <p:cNvPr id="36" name="Group 35">
            <a:extLst>
              <a:ext uri="{FF2B5EF4-FFF2-40B4-BE49-F238E27FC236}">
                <a16:creationId xmlns:a16="http://schemas.microsoft.com/office/drawing/2014/main" id="{3811AFC6-E470-429D-B8EA-4A06BD0D9830}"/>
              </a:ext>
            </a:extLst>
          </p:cNvPr>
          <p:cNvGrpSpPr/>
          <p:nvPr/>
        </p:nvGrpSpPr>
        <p:grpSpPr>
          <a:xfrm>
            <a:off x="5072793" y="1576009"/>
            <a:ext cx="6958445" cy="2123853"/>
            <a:chOff x="5072793" y="1576009"/>
            <a:chExt cx="6958445" cy="2123853"/>
          </a:xfrm>
        </p:grpSpPr>
        <p:pic>
          <p:nvPicPr>
            <p:cNvPr id="29" name="Picture 28">
              <a:extLst>
                <a:ext uri="{FF2B5EF4-FFF2-40B4-BE49-F238E27FC236}">
                  <a16:creationId xmlns:a16="http://schemas.microsoft.com/office/drawing/2014/main" id="{1B811665-B4F4-4681-ACF8-04A71BEEC66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829"/>
            <a:stretch/>
          </p:blipFill>
          <p:spPr>
            <a:xfrm>
              <a:off x="5072793" y="1576009"/>
              <a:ext cx="6958445" cy="2123853"/>
            </a:xfrm>
            <a:prstGeom prst="rect">
              <a:avLst/>
            </a:prstGeom>
            <a:effectLst>
              <a:outerShdw blurRad="50800" dist="38100" dir="2700000" algn="tl" rotWithShape="0">
                <a:prstClr val="black">
                  <a:alpha val="40000"/>
                </a:prstClr>
              </a:outerShdw>
            </a:effectLst>
          </p:spPr>
        </p:pic>
        <p:pic>
          <p:nvPicPr>
            <p:cNvPr id="35" name="Picture 34">
              <a:extLst>
                <a:ext uri="{FF2B5EF4-FFF2-40B4-BE49-F238E27FC236}">
                  <a16:creationId xmlns:a16="http://schemas.microsoft.com/office/drawing/2014/main" id="{4A859279-58CE-49A8-AF7A-309C01F4DFC5}"/>
                </a:ext>
              </a:extLst>
            </p:cNvPr>
            <p:cNvPicPr>
              <a:picLocks noChangeAspect="1"/>
            </p:cNvPicPr>
            <p:nvPr/>
          </p:nvPicPr>
          <p:blipFill>
            <a:blip r:embed="rId6" cstate="email">
              <a:extLst>
                <a:ext uri="{BEBA8EAE-BF5A-486C-A8C5-ECC9F3942E4B}">
                  <a14:imgProps xmlns:a14="http://schemas.microsoft.com/office/drawing/2010/main">
                    <a14:imgLayer r:embed="rId7">
                      <a14:imgEffect>
                        <a14:artisticGlass/>
                      </a14:imgEffect>
                    </a14:imgLayer>
                  </a14:imgProps>
                </a:ext>
                <a:ext uri="{28A0092B-C50C-407E-A947-70E740481C1C}">
                  <a14:useLocalDpi xmlns:a14="http://schemas.microsoft.com/office/drawing/2010/main"/>
                </a:ext>
              </a:extLst>
            </a:blip>
            <a:stretch>
              <a:fillRect/>
            </a:stretch>
          </p:blipFill>
          <p:spPr>
            <a:xfrm>
              <a:off x="8725482" y="1917687"/>
              <a:ext cx="1961386" cy="602661"/>
            </a:xfrm>
            <a:prstGeom prst="rect">
              <a:avLst/>
            </a:prstGeom>
          </p:spPr>
        </p:pic>
      </p:grpSp>
      <p:pic>
        <p:nvPicPr>
          <p:cNvPr id="22" name="Graphic 21" descr="Magnifying glass">
            <a:extLst>
              <a:ext uri="{FF2B5EF4-FFF2-40B4-BE49-F238E27FC236}">
                <a16:creationId xmlns:a16="http://schemas.microsoft.com/office/drawing/2014/main" id="{D36118A9-85F8-405C-9032-090E3EEE33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8388833" y="3273528"/>
            <a:ext cx="3315343" cy="3315343"/>
          </a:xfrm>
          <a:prstGeom prst="rect">
            <a:avLst/>
          </a:prstGeom>
          <a:effectLst>
            <a:outerShdw blurRad="50800" dist="38100" dir="2700000" algn="tl" rotWithShape="0">
              <a:prstClr val="black">
                <a:alpha val="40000"/>
              </a:prstClr>
            </a:outerShdw>
          </a:effectLst>
        </p:spPr>
      </p:pic>
      <p:pic>
        <p:nvPicPr>
          <p:cNvPr id="30" name="Graphic 29" descr="Line arrow Clockwise curve">
            <a:extLst>
              <a:ext uri="{FF2B5EF4-FFF2-40B4-BE49-F238E27FC236}">
                <a16:creationId xmlns:a16="http://schemas.microsoft.com/office/drawing/2014/main" id="{231DB5F8-4CDA-409A-BEAC-F97EC19B18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3342533">
            <a:off x="10804148" y="2608861"/>
            <a:ext cx="1376270" cy="1376270"/>
          </a:xfrm>
          <a:prstGeom prst="rect">
            <a:avLst/>
          </a:prstGeom>
          <a:effectLst>
            <a:outerShdw blurRad="50800" dist="38100" dir="2700000" algn="tl" rotWithShape="0">
              <a:prstClr val="black">
                <a:alpha val="40000"/>
              </a:prstClr>
            </a:outerShdw>
          </a:effectLst>
        </p:spPr>
      </p:pic>
      <p:sp>
        <p:nvSpPr>
          <p:cNvPr id="34" name="Rectangle 33">
            <a:extLst>
              <a:ext uri="{FF2B5EF4-FFF2-40B4-BE49-F238E27FC236}">
                <a16:creationId xmlns:a16="http://schemas.microsoft.com/office/drawing/2014/main" id="{CBE3A2AC-245B-4598-9450-0820C53E802C}"/>
              </a:ext>
            </a:extLst>
          </p:cNvPr>
          <p:cNvSpPr/>
          <p:nvPr/>
        </p:nvSpPr>
        <p:spPr>
          <a:xfrm>
            <a:off x="10419463" y="6518938"/>
            <a:ext cx="1772537" cy="307777"/>
          </a:xfrm>
          <a:prstGeom prst="rect">
            <a:avLst/>
          </a:prstGeom>
        </p:spPr>
        <p:txBody>
          <a:bodyPr wrap="none">
            <a:spAutoFit/>
          </a:bodyPr>
          <a:lstStyle/>
          <a:p>
            <a:r>
              <a:rPr lang="en-US" sz="1400" i="1" dirty="0">
                <a:solidFill>
                  <a:srgbClr val="E2E2E2"/>
                </a:solidFill>
                <a:latin typeface="Arial" panose="020B0604020202020204" pitchFamily="34" charset="0"/>
                <a:cs typeface="Arial" panose="020B0604020202020204" pitchFamily="34" charset="0"/>
              </a:rPr>
              <a:t>Sample Tour Center</a:t>
            </a:r>
          </a:p>
        </p:txBody>
      </p:sp>
      <p:pic>
        <p:nvPicPr>
          <p:cNvPr id="3" name="Picture 2" descr="Qr code&#10;&#10;Description automatically generated">
            <a:extLst>
              <a:ext uri="{FF2B5EF4-FFF2-40B4-BE49-F238E27FC236}">
                <a16:creationId xmlns:a16="http://schemas.microsoft.com/office/drawing/2014/main" id="{6E19C7B6-7F9C-4730-B598-F549D0E46561}"/>
              </a:ext>
            </a:extLst>
          </p:cNvPr>
          <p:cNvPicPr>
            <a:picLocks noChangeAspect="1"/>
          </p:cNvPicPr>
          <p:nvPr/>
        </p:nvPicPr>
        <p:blipFill>
          <a:blip r:embed="rId12"/>
          <a:stretch>
            <a:fillRect/>
          </a:stretch>
        </p:blipFill>
        <p:spPr>
          <a:xfrm>
            <a:off x="5671848" y="3979716"/>
            <a:ext cx="2287183" cy="2287183"/>
          </a:xfrm>
          <a:prstGeom prst="rect">
            <a:avLst/>
          </a:prstGeom>
        </p:spPr>
      </p:pic>
    </p:spTree>
    <p:extLst>
      <p:ext uri="{BB962C8B-B14F-4D97-AF65-F5344CB8AC3E}">
        <p14:creationId xmlns:p14="http://schemas.microsoft.com/office/powerpoint/2010/main" val="133317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tmplLst>
          <p:tmpl lvl="1">
            <p:tnLst>
              <p:par>
                <p:cTn presetID="1"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childTnLst>
                </p:cTn>
              </p:par>
            </p:tnLst>
          </p:tmpl>
        </p:tmplLst>
      </p:b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91F56B-CDC4-47A2-950B-6C8D704F04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00403" y="0"/>
            <a:ext cx="6991597" cy="6858000"/>
          </a:xfrm>
          <a:prstGeom prst="rect">
            <a:avLst/>
          </a:prstGeom>
        </p:spPr>
      </p:pic>
      <p:sp>
        <p:nvSpPr>
          <p:cNvPr id="3" name="TextBox 2">
            <a:extLst>
              <a:ext uri="{FF2B5EF4-FFF2-40B4-BE49-F238E27FC236}">
                <a16:creationId xmlns:a16="http://schemas.microsoft.com/office/drawing/2014/main" id="{FCCA2763-4C04-4032-ACDF-311C20F3BB7A}"/>
              </a:ext>
            </a:extLst>
          </p:cNvPr>
          <p:cNvSpPr txBox="1"/>
          <p:nvPr/>
        </p:nvSpPr>
        <p:spPr>
          <a:xfrm>
            <a:off x="431800" y="1843088"/>
            <a:ext cx="5150735" cy="4121000"/>
          </a:xfrm>
          <a:prstGeom prst="rect">
            <a:avLst/>
          </a:prstGeom>
          <a:noFill/>
        </p:spPr>
        <p:txBody>
          <a:bodyPr wrap="square" rtlCol="0">
            <a:spAutoFit/>
          </a:bodyPr>
          <a:lstStyle/>
          <a:p>
            <a:pPr algn="l">
              <a:lnSpc>
                <a:spcPct val="150000"/>
              </a:lnSpc>
            </a:pPr>
            <a:r>
              <a:rPr lang="en-US" sz="2800" b="1" kern="1200" dirty="0">
                <a:solidFill>
                  <a:srgbClr val="0094D2"/>
                </a:solidFill>
                <a:effectLst/>
                <a:latin typeface="Arial" panose="020B0604020202020204" pitchFamily="34" charset="0"/>
                <a:ea typeface="+mn-ea"/>
                <a:cs typeface="Arial" panose="020B0604020202020204" pitchFamily="34" charset="0"/>
              </a:rPr>
              <a:t>Questions? Please contact:</a:t>
            </a:r>
          </a:p>
          <a:p>
            <a:pPr algn="l">
              <a:lnSpc>
                <a:spcPct val="150000"/>
              </a:lnSpc>
            </a:pPr>
            <a:r>
              <a:rPr lang="en-US" sz="2200" kern="1200" dirty="0">
                <a:solidFill>
                  <a:srgbClr val="0094D2"/>
                </a:solidFill>
                <a:effectLst/>
                <a:latin typeface="Arial" panose="020B0604020202020204" pitchFamily="34" charset="0"/>
                <a:ea typeface="+mn-ea"/>
                <a:cs typeface="Arial" panose="020B0604020202020204" pitchFamily="34" charset="0"/>
              </a:rPr>
              <a:t>Program Leader: Catherine Eagan</a:t>
            </a:r>
          </a:p>
          <a:p>
            <a:pPr algn="l">
              <a:lnSpc>
                <a:spcPct val="150000"/>
              </a:lnSpc>
            </a:pPr>
            <a:r>
              <a:rPr lang="en-US" sz="2200" kern="1200" dirty="0">
                <a:solidFill>
                  <a:srgbClr val="0094D2"/>
                </a:solidFill>
                <a:effectLst/>
                <a:latin typeface="Arial" panose="020B0604020202020204" pitchFamily="34" charset="0"/>
                <a:ea typeface="+mn-ea"/>
                <a:cs typeface="Arial" panose="020B0604020202020204" pitchFamily="34" charset="0"/>
              </a:rPr>
              <a:t>Email: ceagan@laspositascollege.edu</a:t>
            </a:r>
            <a:endParaRPr lang="en-US" sz="2000" b="1" i="1" kern="1200" dirty="0">
              <a:solidFill>
                <a:srgbClr val="364B8C"/>
              </a:solidFill>
              <a:effectLst/>
              <a:latin typeface="Arial" panose="020B0604020202020204" pitchFamily="34" charset="0"/>
              <a:ea typeface="+mn-ea"/>
              <a:cs typeface="Arial" panose="020B0604020202020204" pitchFamily="34" charset="0"/>
            </a:endParaRPr>
          </a:p>
          <a:p>
            <a:pPr>
              <a:lnSpc>
                <a:spcPct val="200000"/>
              </a:lnSpc>
            </a:pPr>
            <a:r>
              <a:rPr lang="en-US" sz="2000" b="1" i="1" dirty="0">
                <a:solidFill>
                  <a:srgbClr val="364B8C"/>
                </a:solidFill>
                <a:latin typeface="Arial" panose="020B0604020202020204" pitchFamily="34" charset="0"/>
                <a:cs typeface="Arial" panose="020B0604020202020204" pitchFamily="34" charset="0"/>
              </a:rPr>
              <a:t>Set up an Informational Meeting! </a:t>
            </a:r>
            <a:br>
              <a:rPr lang="en-US" sz="2000" b="1" i="1" dirty="0">
                <a:solidFill>
                  <a:srgbClr val="364B8C"/>
                </a:solidFill>
                <a:latin typeface="Arial" panose="020B0604020202020204" pitchFamily="34" charset="0"/>
                <a:cs typeface="Arial" panose="020B0604020202020204" pitchFamily="34" charset="0"/>
              </a:rPr>
            </a:br>
            <a:r>
              <a:rPr lang="en-US" sz="2000" b="1" i="1" dirty="0">
                <a:solidFill>
                  <a:srgbClr val="364B8C"/>
                </a:solidFill>
                <a:latin typeface="Arial" panose="020B0604020202020204" pitchFamily="34" charset="0"/>
                <a:cs typeface="Arial" panose="020B0604020202020204" pitchFamily="34" charset="0"/>
                <a:hlinkClick r:id="rId3"/>
              </a:rPr>
              <a:t>https://cccconfer.zoom.us/j/99187950462?pwd=dXFQRWVENFJ5a0hsdVUzT1JleFF2UT09</a:t>
            </a:r>
            <a:endParaRPr lang="en-US" sz="2000" b="1" i="1" dirty="0">
              <a:solidFill>
                <a:srgbClr val="364B8C"/>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7E7F7439-95DC-4B72-9F4F-0C3598EB71D4}"/>
              </a:ext>
            </a:extLst>
          </p:cNvPr>
          <p:cNvSpPr txBox="1">
            <a:spLocks/>
          </p:cNvSpPr>
          <p:nvPr/>
        </p:nvSpPr>
        <p:spPr>
          <a:xfrm>
            <a:off x="431800" y="517525"/>
            <a:ext cx="5816600" cy="1325563"/>
          </a:xfrm>
          <a:prstGeom prst="rect">
            <a:avLst/>
          </a:prstGeom>
        </p:spPr>
        <p:txBody>
          <a:bodyPr/>
          <a:lstStyle>
            <a:lvl1pPr algn="l" defTabSz="914400" rtl="0" eaLnBrk="1" latinLnBrk="0" hangingPunct="1">
              <a:lnSpc>
                <a:spcPct val="90000"/>
              </a:lnSpc>
              <a:spcBef>
                <a:spcPct val="0"/>
              </a:spcBef>
              <a:buNone/>
              <a:defRPr sz="4000" b="0" i="0" kern="1200">
                <a:solidFill>
                  <a:srgbClr val="F79520"/>
                </a:solidFill>
                <a:latin typeface="Arial" panose="020B0604020202020204" pitchFamily="34" charset="0"/>
                <a:ea typeface="+mj-ea"/>
                <a:cs typeface="Arial" panose="020B0604020202020204" pitchFamily="34" charset="0"/>
              </a:defRPr>
            </a:lvl1pPr>
          </a:lstStyle>
          <a:p>
            <a:r>
              <a:rPr lang="en-US" dirty="0"/>
              <a:t>Thanks for joining us!</a:t>
            </a:r>
          </a:p>
        </p:txBody>
      </p:sp>
      <p:pic>
        <p:nvPicPr>
          <p:cNvPr id="10" name="Picture 9">
            <a:extLst>
              <a:ext uri="{FF2B5EF4-FFF2-40B4-BE49-F238E27FC236}">
                <a16:creationId xmlns:a16="http://schemas.microsoft.com/office/drawing/2014/main" id="{CF6AA04A-3332-48FB-AC2F-ED319AAE45C0}"/>
              </a:ext>
            </a:extLst>
          </p:cNvPr>
          <p:cNvPicPr>
            <a:picLocks noChangeAspect="1"/>
          </p:cNvPicPr>
          <p:nvPr/>
        </p:nvPicPr>
        <p:blipFill>
          <a:blip r:embed="rId4"/>
          <a:stretch>
            <a:fillRect/>
          </a:stretch>
        </p:blipFill>
        <p:spPr>
          <a:xfrm>
            <a:off x="32551" y="6096000"/>
            <a:ext cx="2533650" cy="762000"/>
          </a:xfrm>
          <a:prstGeom prst="rect">
            <a:avLst/>
          </a:prstGeom>
        </p:spPr>
      </p:pic>
    </p:spTree>
    <p:extLst>
      <p:ext uri="{BB962C8B-B14F-4D97-AF65-F5344CB8AC3E}">
        <p14:creationId xmlns:p14="http://schemas.microsoft.com/office/powerpoint/2010/main" val="3361345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8517BA-83E4-104B-9581-E526DE5DB001}"/>
              </a:ext>
            </a:extLst>
          </p:cNvPr>
          <p:cNvSpPr>
            <a:spLocks noGrp="1"/>
          </p:cNvSpPr>
          <p:nvPr>
            <p:ph type="body" sz="quarter" idx="14"/>
          </p:nvPr>
        </p:nvSpPr>
        <p:spPr/>
        <p:txBody>
          <a:bodyPr/>
          <a:lstStyle/>
          <a:p>
            <a:r>
              <a:rPr lang="en-US" dirty="0"/>
              <a:t>Dr. Eagan's Ireland, Wales &amp; England</a:t>
            </a:r>
          </a:p>
        </p:txBody>
      </p:sp>
      <p:sp>
        <p:nvSpPr>
          <p:cNvPr id="3" name="Text Placeholder 2">
            <a:extLst>
              <a:ext uri="{FF2B5EF4-FFF2-40B4-BE49-F238E27FC236}">
                <a16:creationId xmlns:a16="http://schemas.microsoft.com/office/drawing/2014/main" id="{1007CABD-EEEA-0447-8DDE-71A100C145CD}"/>
              </a:ext>
            </a:extLst>
          </p:cNvPr>
          <p:cNvSpPr>
            <a:spLocks noGrp="1"/>
          </p:cNvSpPr>
          <p:nvPr>
            <p:ph type="body" sz="quarter" idx="15"/>
          </p:nvPr>
        </p:nvSpPr>
        <p:spPr/>
        <p:txBody>
          <a:bodyPr/>
          <a:lstStyle/>
          <a:p>
            <a:r>
              <a:rPr lang="da-DK" dirty="0"/>
              <a:t>June 5, 2023 - June 14, 2023</a:t>
            </a:r>
            <a:r>
              <a:rPr lang="en-US" dirty="0"/>
              <a:t> </a:t>
            </a:r>
          </a:p>
        </p:txBody>
      </p:sp>
    </p:spTree>
    <p:extLst>
      <p:ext uri="{BB962C8B-B14F-4D97-AF65-F5344CB8AC3E}">
        <p14:creationId xmlns:p14="http://schemas.microsoft.com/office/powerpoint/2010/main" val="1791271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wearing glasses&#10;&#10;Description automatically generated with low confidence">
            <a:extLst>
              <a:ext uri="{FF2B5EF4-FFF2-40B4-BE49-F238E27FC236}">
                <a16:creationId xmlns:a16="http://schemas.microsoft.com/office/drawing/2014/main" id="{11344AAD-AA0E-F740-9160-6D94817CD0F4}"/>
              </a:ext>
            </a:extLst>
          </p:cNvPr>
          <p:cNvPicPr>
            <a:picLocks noGrp="1" noChangeAspect="1"/>
          </p:cNvPicPr>
          <p:nvPr>
            <p:ph idx="14"/>
          </p:nvPr>
        </p:nvPicPr>
        <p:blipFill>
          <a:blip r:embed="rId2"/>
          <a:stretch>
            <a:fillRect/>
          </a:stretch>
        </p:blipFill>
        <p:spPr>
          <a:xfrm>
            <a:off x="4608830" y="1343819"/>
            <a:ext cx="3289300" cy="4343400"/>
          </a:xfrm>
        </p:spPr>
      </p:pic>
      <p:sp>
        <p:nvSpPr>
          <p:cNvPr id="7" name="TextBox 6">
            <a:extLst>
              <a:ext uri="{FF2B5EF4-FFF2-40B4-BE49-F238E27FC236}">
                <a16:creationId xmlns:a16="http://schemas.microsoft.com/office/drawing/2014/main" id="{F53BA732-B21F-FA42-B4B5-897D156447E9}"/>
              </a:ext>
            </a:extLst>
          </p:cNvPr>
          <p:cNvSpPr txBox="1"/>
          <p:nvPr/>
        </p:nvSpPr>
        <p:spPr>
          <a:xfrm>
            <a:off x="8026400" y="1343819"/>
            <a:ext cx="3830320" cy="4874101"/>
          </a:xfrm>
          <a:prstGeom prst="rect">
            <a:avLst/>
          </a:prstGeom>
          <a:noFill/>
        </p:spPr>
        <p:txBody>
          <a:bodyPr wrap="square" rtlCol="0">
            <a:spAutoFit/>
          </a:bodyPr>
          <a:lstStyle/>
          <a:p>
            <a:pPr marL="285750" indent="-285750">
              <a:buFont typeface="Arial" panose="020B0604020202020204" pitchFamily="34" charset="0"/>
              <a:buChar char="•"/>
              <a:defRPr/>
            </a:pPr>
            <a:r>
              <a:rPr lang="en-US" dirty="0"/>
              <a:t>Spent year abroad in Ireland in college</a:t>
            </a:r>
          </a:p>
          <a:p>
            <a:pPr marL="285750" indent="-285750">
              <a:buFont typeface="Arial" panose="020B0604020202020204" pitchFamily="34" charset="0"/>
              <a:buChar char="•"/>
              <a:defRPr/>
            </a:pPr>
            <a:r>
              <a:rPr lang="en-US" dirty="0"/>
              <a:t>Delivered literary studies papers at conferences in Dublin, Belfast, London, and Zagreb</a:t>
            </a:r>
          </a:p>
          <a:p>
            <a:pPr marL="285750" indent="-285750">
              <a:buFont typeface="Arial" panose="020B0604020202020204" pitchFamily="34" charset="0"/>
              <a:buChar char="•"/>
              <a:defRPr/>
            </a:pPr>
            <a:r>
              <a:rPr lang="en-US" dirty="0"/>
              <a:t>Took students on a trip to Ireland in June 2016</a:t>
            </a:r>
          </a:p>
          <a:p>
            <a:pPr marL="285750" indent="-285750">
              <a:buFont typeface="Arial" panose="020B0604020202020204" pitchFamily="34" charset="0"/>
              <a:buChar char="•"/>
              <a:defRPr/>
            </a:pPr>
            <a:r>
              <a:rPr lang="en-US" dirty="0"/>
              <a:t>Spent 2016-2017 sabbatical working on globalizing the curriculum and teaching American Studies on a Fulbright scholar grant to the University of Zagreb, Croatia.</a:t>
            </a:r>
          </a:p>
          <a:p>
            <a:pPr marL="285750" indent="-285750">
              <a:buFont typeface="Arial" panose="020B0604020202020204" pitchFamily="34" charset="0"/>
              <a:buChar char="•"/>
              <a:defRPr/>
            </a:pPr>
            <a:r>
              <a:rPr lang="en-US" dirty="0"/>
              <a:t>Took students on a trip to Italy and Croatia in June 2019</a:t>
            </a:r>
          </a:p>
          <a:p>
            <a:pPr marL="285750" indent="-285750">
              <a:buFont typeface="Arial" panose="020B0604020202020204" pitchFamily="34" charset="0"/>
              <a:buChar char="•"/>
              <a:defRPr/>
            </a:pPr>
            <a:r>
              <a:rPr lang="en-US" dirty="0"/>
              <a:t>Pictured left in </a:t>
            </a:r>
            <a:r>
              <a:rPr lang="en-US" dirty="0" err="1"/>
              <a:t>Korčula</a:t>
            </a:r>
            <a:r>
              <a:rPr lang="en-US" dirty="0"/>
              <a:t>, Croatia (2017)</a:t>
            </a:r>
          </a:p>
          <a:p>
            <a:endParaRPr lang="en-US" dirty="0"/>
          </a:p>
        </p:txBody>
      </p:sp>
      <p:sp>
        <p:nvSpPr>
          <p:cNvPr id="8" name="TextBox 7">
            <a:extLst>
              <a:ext uri="{FF2B5EF4-FFF2-40B4-BE49-F238E27FC236}">
                <a16:creationId xmlns:a16="http://schemas.microsoft.com/office/drawing/2014/main" id="{58DD0D7E-2544-E549-880E-E0BBA16E82B9}"/>
              </a:ext>
            </a:extLst>
          </p:cNvPr>
          <p:cNvSpPr txBox="1"/>
          <p:nvPr/>
        </p:nvSpPr>
        <p:spPr>
          <a:xfrm>
            <a:off x="4643120" y="640080"/>
            <a:ext cx="3830320" cy="861774"/>
          </a:xfrm>
          <a:prstGeom prst="rect">
            <a:avLst/>
          </a:prstGeom>
          <a:noFill/>
        </p:spPr>
        <p:txBody>
          <a:bodyPr wrap="square" rtlCol="0">
            <a:spAutoFit/>
          </a:bodyPr>
          <a:lstStyle/>
          <a:p>
            <a:r>
              <a:rPr lang="en-US" sz="3200" dirty="0">
                <a:solidFill>
                  <a:srgbClr val="26A5DF"/>
                </a:solidFill>
                <a:latin typeface="Book Antiqua" pitchFamily="18" charset="0"/>
                <a:cs typeface="Arial" charset="0"/>
              </a:rPr>
              <a:t>About Dr. Eagan</a:t>
            </a:r>
          </a:p>
          <a:p>
            <a:endParaRPr lang="en-US" dirty="0"/>
          </a:p>
        </p:txBody>
      </p:sp>
    </p:spTree>
    <p:extLst>
      <p:ext uri="{BB962C8B-B14F-4D97-AF65-F5344CB8AC3E}">
        <p14:creationId xmlns:p14="http://schemas.microsoft.com/office/powerpoint/2010/main" val="528459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922B1-F212-7547-A7B2-23A6D63C1A65}"/>
              </a:ext>
            </a:extLst>
          </p:cNvPr>
          <p:cNvSpPr>
            <a:spLocks noGrp="1"/>
          </p:cNvSpPr>
          <p:nvPr>
            <p:ph type="title"/>
          </p:nvPr>
        </p:nvSpPr>
        <p:spPr/>
        <p:txBody>
          <a:bodyPr/>
          <a:lstStyle/>
          <a:p>
            <a:r>
              <a:rPr lang="en-US" dirty="0"/>
              <a:t>Benefits of Educational Travel</a:t>
            </a:r>
          </a:p>
        </p:txBody>
      </p:sp>
      <p:sp>
        <p:nvSpPr>
          <p:cNvPr id="3" name="Content Placeholder 2">
            <a:extLst>
              <a:ext uri="{FF2B5EF4-FFF2-40B4-BE49-F238E27FC236}">
                <a16:creationId xmlns:a16="http://schemas.microsoft.com/office/drawing/2014/main" id="{E2705AA2-A95D-864D-A24A-74DC466DB8BF}"/>
              </a:ext>
            </a:extLst>
          </p:cNvPr>
          <p:cNvSpPr>
            <a:spLocks noGrp="1"/>
          </p:cNvSpPr>
          <p:nvPr>
            <p:ph idx="11"/>
          </p:nvPr>
        </p:nvSpPr>
        <p:spPr>
          <a:xfrm>
            <a:off x="1354826" y="1811423"/>
            <a:ext cx="4662151" cy="988875"/>
          </a:xfrm>
        </p:spPr>
        <p:txBody>
          <a:bodyPr>
            <a:normAutofit fontScale="92500"/>
          </a:bodyPr>
          <a:lstStyle/>
          <a:p>
            <a:r>
              <a:rPr lang="en-US" dirty="0"/>
              <a:t>Expanded worldview</a:t>
            </a:r>
          </a:p>
          <a:p>
            <a:pPr lvl="1"/>
            <a:r>
              <a:rPr lang="en-US" dirty="0"/>
              <a:t>Understanding and appreciation of different cultures</a:t>
            </a:r>
          </a:p>
          <a:p>
            <a:pPr lvl="1"/>
            <a:r>
              <a:rPr lang="en-US" dirty="0"/>
              <a:t>Language and cultural immersion </a:t>
            </a:r>
          </a:p>
        </p:txBody>
      </p:sp>
      <p:sp>
        <p:nvSpPr>
          <p:cNvPr id="4" name="Content Placeholder 3">
            <a:extLst>
              <a:ext uri="{FF2B5EF4-FFF2-40B4-BE49-F238E27FC236}">
                <a16:creationId xmlns:a16="http://schemas.microsoft.com/office/drawing/2014/main" id="{1D3E1CD3-4EE3-F043-A18A-0912BF89339B}"/>
              </a:ext>
            </a:extLst>
          </p:cNvPr>
          <p:cNvSpPr>
            <a:spLocks noGrp="1"/>
          </p:cNvSpPr>
          <p:nvPr>
            <p:ph idx="12"/>
          </p:nvPr>
        </p:nvSpPr>
        <p:spPr/>
        <p:txBody>
          <a:bodyPr>
            <a:normAutofit fontScale="92500"/>
          </a:bodyPr>
          <a:lstStyle/>
          <a:p>
            <a:r>
              <a:rPr lang="en-US" dirty="0"/>
              <a:t>Personal growth</a:t>
            </a:r>
          </a:p>
          <a:p>
            <a:pPr lvl="1"/>
            <a:r>
              <a:rPr lang="en-US" dirty="0"/>
              <a:t>Increased confidence and competence</a:t>
            </a:r>
          </a:p>
          <a:p>
            <a:pPr lvl="1"/>
            <a:r>
              <a:rPr lang="en-US" dirty="0"/>
              <a:t>Enhances the student’s lifelong learning journey </a:t>
            </a:r>
          </a:p>
        </p:txBody>
      </p:sp>
      <p:sp>
        <p:nvSpPr>
          <p:cNvPr id="5" name="Content Placeholder 4">
            <a:extLst>
              <a:ext uri="{FF2B5EF4-FFF2-40B4-BE49-F238E27FC236}">
                <a16:creationId xmlns:a16="http://schemas.microsoft.com/office/drawing/2014/main" id="{15099CBA-C050-DB44-A3A8-0B42833969D6}"/>
              </a:ext>
            </a:extLst>
          </p:cNvPr>
          <p:cNvSpPr>
            <a:spLocks noGrp="1"/>
          </p:cNvSpPr>
          <p:nvPr>
            <p:ph idx="13"/>
          </p:nvPr>
        </p:nvSpPr>
        <p:spPr>
          <a:xfrm>
            <a:off x="1366544" y="4554043"/>
            <a:ext cx="4395304" cy="988875"/>
          </a:xfrm>
        </p:spPr>
        <p:txBody>
          <a:bodyPr>
            <a:normAutofit/>
          </a:bodyPr>
          <a:lstStyle/>
          <a:p>
            <a:r>
              <a:rPr lang="en-US" sz="1700" dirty="0"/>
              <a:t>Life skills</a:t>
            </a:r>
          </a:p>
          <a:p>
            <a:pPr lvl="1"/>
            <a:r>
              <a:rPr lang="en-US" sz="1300" dirty="0"/>
              <a:t>Demonstrates maturity and worldliness</a:t>
            </a:r>
          </a:p>
          <a:p>
            <a:pPr lvl="1"/>
            <a:r>
              <a:rPr lang="en-US" sz="1300" dirty="0"/>
              <a:t>Strengthens job applications</a:t>
            </a:r>
          </a:p>
        </p:txBody>
      </p:sp>
    </p:spTree>
    <p:extLst>
      <p:ext uri="{BB962C8B-B14F-4D97-AF65-F5344CB8AC3E}">
        <p14:creationId xmlns:p14="http://schemas.microsoft.com/office/powerpoint/2010/main" val="3625532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BC11D-DED1-224C-8A1F-E6DF932F2746}"/>
              </a:ext>
            </a:extLst>
          </p:cNvPr>
          <p:cNvSpPr>
            <a:spLocks noGrp="1"/>
          </p:cNvSpPr>
          <p:nvPr>
            <p:ph type="title"/>
          </p:nvPr>
        </p:nvSpPr>
        <p:spPr/>
        <p:txBody>
          <a:bodyPr/>
          <a:lstStyle/>
          <a:p>
            <a:r>
              <a:rPr lang="en-US" dirty="0"/>
              <a:t>Why </a:t>
            </a:r>
            <a:r>
              <a:rPr lang="en-US" dirty="0" err="1"/>
              <a:t>Explorica</a:t>
            </a:r>
            <a:r>
              <a:rPr lang="en-US" dirty="0"/>
              <a:t>?</a:t>
            </a:r>
          </a:p>
        </p:txBody>
      </p:sp>
      <p:sp>
        <p:nvSpPr>
          <p:cNvPr id="3" name="Content Placeholder 2">
            <a:extLst>
              <a:ext uri="{FF2B5EF4-FFF2-40B4-BE49-F238E27FC236}">
                <a16:creationId xmlns:a16="http://schemas.microsoft.com/office/drawing/2014/main" id="{9D2CB1D2-BD12-CD40-85D8-809B60CFB944}"/>
              </a:ext>
            </a:extLst>
          </p:cNvPr>
          <p:cNvSpPr>
            <a:spLocks noGrp="1"/>
          </p:cNvSpPr>
          <p:nvPr>
            <p:ph idx="11"/>
          </p:nvPr>
        </p:nvSpPr>
        <p:spPr>
          <a:xfrm>
            <a:off x="1501915" y="1948583"/>
            <a:ext cx="4395304" cy="1289139"/>
          </a:xfrm>
        </p:spPr>
        <p:txBody>
          <a:bodyPr>
            <a:normAutofit/>
          </a:bodyPr>
          <a:lstStyle/>
          <a:p>
            <a:r>
              <a:rPr lang="en-US" sz="1700" dirty="0"/>
              <a:t>Proven experience</a:t>
            </a:r>
          </a:p>
          <a:p>
            <a:pPr lvl="1">
              <a:lnSpc>
                <a:spcPct val="120000"/>
              </a:lnSpc>
            </a:pPr>
            <a:r>
              <a:rPr lang="en-US" dirty="0"/>
              <a:t>50 years in student travel</a:t>
            </a:r>
          </a:p>
          <a:p>
            <a:pPr lvl="1">
              <a:lnSpc>
                <a:spcPct val="120000"/>
              </a:lnSpc>
            </a:pPr>
            <a:r>
              <a:rPr lang="en-US" dirty="0"/>
              <a:t>More than 1 million travelers</a:t>
            </a:r>
          </a:p>
          <a:p>
            <a:pPr lvl="1">
              <a:lnSpc>
                <a:spcPct val="120000"/>
              </a:lnSpc>
            </a:pPr>
            <a:r>
              <a:rPr lang="en-US" dirty="0"/>
              <a:t>Tours to 75 countries on all 7 continents</a:t>
            </a:r>
          </a:p>
        </p:txBody>
      </p:sp>
      <p:sp>
        <p:nvSpPr>
          <p:cNvPr id="4" name="Content Placeholder 3">
            <a:extLst>
              <a:ext uri="{FF2B5EF4-FFF2-40B4-BE49-F238E27FC236}">
                <a16:creationId xmlns:a16="http://schemas.microsoft.com/office/drawing/2014/main" id="{1510059E-8D98-5E43-AE1A-F4844FC4965E}"/>
              </a:ext>
            </a:extLst>
          </p:cNvPr>
          <p:cNvSpPr>
            <a:spLocks noGrp="1"/>
          </p:cNvSpPr>
          <p:nvPr>
            <p:ph idx="12"/>
          </p:nvPr>
        </p:nvSpPr>
        <p:spPr>
          <a:xfrm>
            <a:off x="1501915" y="3874128"/>
            <a:ext cx="4395304" cy="1346036"/>
          </a:xfrm>
        </p:spPr>
        <p:txBody>
          <a:bodyPr>
            <a:normAutofit/>
          </a:bodyPr>
          <a:lstStyle/>
          <a:p>
            <a:r>
              <a:rPr lang="en-US" sz="1700" dirty="0"/>
              <a:t>Excellent value</a:t>
            </a:r>
          </a:p>
          <a:p>
            <a:pPr lvl="1">
              <a:lnSpc>
                <a:spcPct val="100000"/>
              </a:lnSpc>
            </a:pPr>
            <a:r>
              <a:rPr lang="en-US" dirty="0"/>
              <a:t>Fully inclusive</a:t>
            </a:r>
          </a:p>
          <a:p>
            <a:pPr lvl="1">
              <a:lnSpc>
                <a:spcPct val="100000"/>
              </a:lnSpc>
            </a:pPr>
            <a:r>
              <a:rPr lang="en-US" dirty="0"/>
              <a:t>Quality hotels, meals &amp; activities</a:t>
            </a:r>
          </a:p>
          <a:p>
            <a:pPr lvl="1">
              <a:lnSpc>
                <a:spcPct val="100000"/>
              </a:lnSpc>
            </a:pPr>
            <a:r>
              <a:rPr lang="en-US" dirty="0"/>
              <a:t>Guaranteed best prices</a:t>
            </a:r>
          </a:p>
        </p:txBody>
      </p:sp>
      <p:sp>
        <p:nvSpPr>
          <p:cNvPr id="5" name="Content Placeholder 4">
            <a:extLst>
              <a:ext uri="{FF2B5EF4-FFF2-40B4-BE49-F238E27FC236}">
                <a16:creationId xmlns:a16="http://schemas.microsoft.com/office/drawing/2014/main" id="{4F9CD0FE-E181-0544-B37A-5054626B8AD1}"/>
              </a:ext>
            </a:extLst>
          </p:cNvPr>
          <p:cNvSpPr>
            <a:spLocks noGrp="1"/>
          </p:cNvSpPr>
          <p:nvPr>
            <p:ph idx="13"/>
          </p:nvPr>
        </p:nvSpPr>
        <p:spPr>
          <a:xfrm>
            <a:off x="7172953" y="1948583"/>
            <a:ext cx="4395304" cy="1485081"/>
          </a:xfrm>
        </p:spPr>
        <p:txBody>
          <a:bodyPr>
            <a:noAutofit/>
          </a:bodyPr>
          <a:lstStyle/>
          <a:p>
            <a:r>
              <a:rPr lang="en-US" sz="1700" dirty="0"/>
              <a:t>Incredible Tour Directors</a:t>
            </a:r>
          </a:p>
          <a:p>
            <a:pPr lvl="1">
              <a:lnSpc>
                <a:spcPct val="120000"/>
              </a:lnSpc>
            </a:pPr>
            <a:r>
              <a:rPr lang="en-US" dirty="0">
                <a:solidFill>
                  <a:schemeClr val="bg1"/>
                </a:solidFill>
              </a:rPr>
              <a:t>Professionally trained</a:t>
            </a:r>
          </a:p>
          <a:p>
            <a:pPr lvl="1">
              <a:lnSpc>
                <a:spcPct val="120000"/>
              </a:lnSpc>
            </a:pPr>
            <a:r>
              <a:rPr lang="en-US" dirty="0">
                <a:solidFill>
                  <a:schemeClr val="bg1"/>
                </a:solidFill>
              </a:rPr>
              <a:t>Specialized in student travel</a:t>
            </a:r>
          </a:p>
          <a:p>
            <a:pPr lvl="1">
              <a:lnSpc>
                <a:spcPct val="120000"/>
              </a:lnSpc>
            </a:pPr>
            <a:r>
              <a:rPr lang="en-US" dirty="0">
                <a:solidFill>
                  <a:schemeClr val="bg1"/>
                </a:solidFill>
              </a:rPr>
              <a:t>Local experts bring the destination to life</a:t>
            </a:r>
          </a:p>
          <a:p>
            <a:pPr lvl="1">
              <a:lnSpc>
                <a:spcPct val="120000"/>
              </a:lnSpc>
            </a:pPr>
            <a:r>
              <a:rPr lang="en-US" dirty="0">
                <a:solidFill>
                  <a:schemeClr val="bg1"/>
                </a:solidFill>
              </a:rPr>
              <a:t>With group 24/7</a:t>
            </a:r>
          </a:p>
        </p:txBody>
      </p:sp>
      <p:sp>
        <p:nvSpPr>
          <p:cNvPr id="6" name="Content Placeholder 5">
            <a:extLst>
              <a:ext uri="{FF2B5EF4-FFF2-40B4-BE49-F238E27FC236}">
                <a16:creationId xmlns:a16="http://schemas.microsoft.com/office/drawing/2014/main" id="{8AAF39A8-CDE6-0E4E-9D09-ECED0FCCA410}"/>
              </a:ext>
            </a:extLst>
          </p:cNvPr>
          <p:cNvSpPr>
            <a:spLocks noGrp="1"/>
          </p:cNvSpPr>
          <p:nvPr>
            <p:ph idx="14"/>
          </p:nvPr>
        </p:nvSpPr>
        <p:spPr>
          <a:xfrm>
            <a:off x="7172953" y="3874128"/>
            <a:ext cx="4395304" cy="1346036"/>
          </a:xfrm>
        </p:spPr>
        <p:txBody>
          <a:bodyPr>
            <a:noAutofit/>
          </a:bodyPr>
          <a:lstStyle/>
          <a:p>
            <a:r>
              <a:rPr lang="en-US" sz="1700" dirty="0"/>
              <a:t>Exceptional safety record</a:t>
            </a:r>
          </a:p>
          <a:p>
            <a:pPr lvl="1">
              <a:lnSpc>
                <a:spcPct val="120000"/>
              </a:lnSpc>
            </a:pPr>
            <a:r>
              <a:rPr lang="en-US" dirty="0">
                <a:solidFill>
                  <a:schemeClr val="bg1"/>
                </a:solidFill>
              </a:rPr>
              <a:t>Proven systems in place at all levels of operations</a:t>
            </a:r>
          </a:p>
          <a:p>
            <a:pPr lvl="1">
              <a:lnSpc>
                <a:spcPct val="120000"/>
              </a:lnSpc>
            </a:pPr>
            <a:r>
              <a:rPr lang="en-US" dirty="0">
                <a:solidFill>
                  <a:schemeClr val="bg1"/>
                </a:solidFill>
              </a:rPr>
              <a:t>Worldwide network of support</a:t>
            </a:r>
          </a:p>
          <a:p>
            <a:pPr lvl="1">
              <a:lnSpc>
                <a:spcPct val="120000"/>
              </a:lnSpc>
            </a:pPr>
            <a:r>
              <a:rPr lang="en-US" dirty="0">
                <a:solidFill>
                  <a:schemeClr val="bg1"/>
                </a:solidFill>
              </a:rPr>
              <a:t>Unmatched in industry</a:t>
            </a:r>
          </a:p>
          <a:p>
            <a:endParaRPr lang="en-US" dirty="0"/>
          </a:p>
        </p:txBody>
      </p:sp>
    </p:spTree>
    <p:extLst>
      <p:ext uri="{BB962C8B-B14F-4D97-AF65-F5344CB8AC3E}">
        <p14:creationId xmlns:p14="http://schemas.microsoft.com/office/powerpoint/2010/main" val="777169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606D-A973-3044-9308-F91AD00C7841}"/>
              </a:ext>
            </a:extLst>
          </p:cNvPr>
          <p:cNvSpPr>
            <a:spLocks noGrp="1"/>
          </p:cNvSpPr>
          <p:nvPr>
            <p:ph type="title"/>
          </p:nvPr>
        </p:nvSpPr>
        <p:spPr/>
        <p:txBody>
          <a:bodyPr/>
          <a:lstStyle/>
          <a:p>
            <a:r>
              <a:rPr lang="en-US" dirty="0">
                <a:solidFill>
                  <a:srgbClr val="364B8C"/>
                </a:solidFill>
              </a:rPr>
              <a:t>By your side, always</a:t>
            </a:r>
          </a:p>
        </p:txBody>
      </p:sp>
      <p:sp>
        <p:nvSpPr>
          <p:cNvPr id="3" name="Content Placeholder 2">
            <a:extLst>
              <a:ext uri="{FF2B5EF4-FFF2-40B4-BE49-F238E27FC236}">
                <a16:creationId xmlns:a16="http://schemas.microsoft.com/office/drawing/2014/main" id="{EA4AFDD2-862B-F84C-908D-6953ECD69B6B}"/>
              </a:ext>
            </a:extLst>
          </p:cNvPr>
          <p:cNvSpPr>
            <a:spLocks noGrp="1"/>
          </p:cNvSpPr>
          <p:nvPr>
            <p:ph idx="11"/>
          </p:nvPr>
        </p:nvSpPr>
        <p:spPr/>
        <p:txBody>
          <a:bodyPr>
            <a:normAutofit/>
          </a:bodyPr>
          <a:lstStyle/>
          <a:p>
            <a:pPr marL="285750" indent="-285750">
              <a:buFont typeface="Arial" panose="020B0604020202020204" pitchFamily="34" charset="0"/>
              <a:buChar char="•"/>
            </a:pPr>
            <a:r>
              <a:rPr lang="en-US" dirty="0"/>
              <a:t>50+ years of safe travel experiences</a:t>
            </a:r>
          </a:p>
          <a:p>
            <a:pPr marL="285750" indent="-285750">
              <a:buFont typeface="Arial" panose="020B0604020202020204" pitchFamily="34" charset="0"/>
              <a:buChar char="•"/>
            </a:pPr>
            <a:r>
              <a:rPr lang="en-US" dirty="0"/>
              <a:t>Worldwide support network</a:t>
            </a:r>
          </a:p>
          <a:p>
            <a:pPr marL="285750" indent="-285750">
              <a:buFont typeface="Arial" panose="020B0604020202020204" pitchFamily="34" charset="0"/>
              <a:buChar char="•"/>
            </a:pPr>
            <a:r>
              <a:rPr lang="en-US" dirty="0"/>
              <a:t>Local staff and partnerships </a:t>
            </a:r>
          </a:p>
        </p:txBody>
      </p:sp>
      <p:sp>
        <p:nvSpPr>
          <p:cNvPr id="4" name="Content Placeholder 3">
            <a:extLst>
              <a:ext uri="{FF2B5EF4-FFF2-40B4-BE49-F238E27FC236}">
                <a16:creationId xmlns:a16="http://schemas.microsoft.com/office/drawing/2014/main" id="{DCFE2A5F-5EA7-9445-ABA2-ED3360769EC3}"/>
              </a:ext>
            </a:extLst>
          </p:cNvPr>
          <p:cNvSpPr>
            <a:spLocks noGrp="1"/>
          </p:cNvSpPr>
          <p:nvPr>
            <p:ph idx="12"/>
          </p:nvPr>
        </p:nvSpPr>
        <p:spPr/>
        <p:txBody>
          <a:bodyPr>
            <a:normAutofit fontScale="92500"/>
          </a:bodyPr>
          <a:lstStyle/>
          <a:p>
            <a:pPr marL="285750" indent="-285750">
              <a:buFont typeface="Arial" panose="020B0604020202020204" pitchFamily="34" charset="0"/>
              <a:buChar char="•"/>
            </a:pPr>
            <a:r>
              <a:rPr lang="en-US" dirty="0"/>
              <a:t>Comprehensive liability coverage</a:t>
            </a:r>
          </a:p>
          <a:p>
            <a:pPr marL="285750" indent="-285750">
              <a:buFont typeface="Arial" panose="020B0604020202020204" pitchFamily="34" charset="0"/>
              <a:buChar char="•"/>
            </a:pPr>
            <a:r>
              <a:rPr lang="en-US" dirty="0"/>
              <a:t>Trusted travel protection plans</a:t>
            </a:r>
          </a:p>
          <a:p>
            <a:pPr marL="285750" indent="-285750">
              <a:buFont typeface="Arial" panose="020B0604020202020204" pitchFamily="34" charset="0"/>
              <a:buChar char="•"/>
            </a:pPr>
            <a:r>
              <a:rPr lang="en-US" dirty="0"/>
              <a:t>Upgraded </a:t>
            </a:r>
            <a:r>
              <a:rPr lang="en-US" i="1" dirty="0"/>
              <a:t>Cancel for Any Reason </a:t>
            </a:r>
            <a:r>
              <a:rPr lang="en-US" dirty="0"/>
              <a:t>policy</a:t>
            </a:r>
          </a:p>
        </p:txBody>
      </p:sp>
      <p:sp>
        <p:nvSpPr>
          <p:cNvPr id="5" name="Content Placeholder 4">
            <a:extLst>
              <a:ext uri="{FF2B5EF4-FFF2-40B4-BE49-F238E27FC236}">
                <a16:creationId xmlns:a16="http://schemas.microsoft.com/office/drawing/2014/main" id="{03F6EE1E-49B1-5B4C-88D0-4E191DA8B657}"/>
              </a:ext>
            </a:extLst>
          </p:cNvPr>
          <p:cNvSpPr>
            <a:spLocks noGrp="1"/>
          </p:cNvSpPr>
          <p:nvPr>
            <p:ph idx="13"/>
          </p:nvPr>
        </p:nvSpPr>
        <p:spPr>
          <a:xfrm>
            <a:off x="396698" y="5137983"/>
            <a:ext cx="3669041" cy="988875"/>
          </a:xfrm>
        </p:spPr>
        <p:txBody>
          <a:bodyPr>
            <a:normAutofit fontScale="92500"/>
          </a:bodyPr>
          <a:lstStyle/>
          <a:p>
            <a:pPr marL="285750" indent="-285750">
              <a:buFont typeface="Arial" panose="020B0604020202020204" pitchFamily="34" charset="0"/>
              <a:buChar char="•"/>
            </a:pPr>
            <a:r>
              <a:rPr lang="en-US" dirty="0"/>
              <a:t>Proactive risk management</a:t>
            </a:r>
          </a:p>
          <a:p>
            <a:pPr marL="285750" indent="-285750">
              <a:buFont typeface="Arial" panose="020B0604020202020204" pitchFamily="34" charset="0"/>
              <a:buChar char="•"/>
            </a:pPr>
            <a:r>
              <a:rPr lang="en-US" dirty="0"/>
              <a:t>Expertly trained, multilingual Tour Directors</a:t>
            </a:r>
          </a:p>
          <a:p>
            <a:pPr marL="285750" indent="-285750">
              <a:buFont typeface="Arial" panose="020B0604020202020204" pitchFamily="34" charset="0"/>
              <a:buChar char="•"/>
            </a:pPr>
            <a:r>
              <a:rPr lang="en-US" dirty="0"/>
              <a:t>24/7 On-Call Support Team </a:t>
            </a:r>
          </a:p>
        </p:txBody>
      </p:sp>
    </p:spTree>
    <p:extLst>
      <p:ext uri="{BB962C8B-B14F-4D97-AF65-F5344CB8AC3E}">
        <p14:creationId xmlns:p14="http://schemas.microsoft.com/office/powerpoint/2010/main" val="3658687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1CD4-03A0-5F4C-910B-580EB4B8BD55}"/>
              </a:ext>
            </a:extLst>
          </p:cNvPr>
          <p:cNvSpPr>
            <a:spLocks noGrp="1"/>
          </p:cNvSpPr>
          <p:nvPr>
            <p:ph type="title"/>
          </p:nvPr>
        </p:nvSpPr>
        <p:spPr/>
        <p:txBody>
          <a:bodyPr/>
          <a:lstStyle/>
          <a:p>
            <a:r>
              <a:rPr lang="en-US" dirty="0"/>
              <a:t>Adaptations for Safety</a:t>
            </a:r>
          </a:p>
        </p:txBody>
      </p:sp>
      <p:sp>
        <p:nvSpPr>
          <p:cNvPr id="3" name="Content Placeholder 2">
            <a:extLst>
              <a:ext uri="{FF2B5EF4-FFF2-40B4-BE49-F238E27FC236}">
                <a16:creationId xmlns:a16="http://schemas.microsoft.com/office/drawing/2014/main" id="{587E6937-426D-EC4B-AC50-BBF54B1AE85C}"/>
              </a:ext>
            </a:extLst>
          </p:cNvPr>
          <p:cNvSpPr>
            <a:spLocks noGrp="1"/>
          </p:cNvSpPr>
          <p:nvPr>
            <p:ph idx="13"/>
          </p:nvPr>
        </p:nvSpPr>
        <p:spPr>
          <a:xfrm>
            <a:off x="108725" y="4340592"/>
            <a:ext cx="2210730" cy="445383"/>
          </a:xfrm>
        </p:spPr>
        <p:txBody>
          <a:bodyPr>
            <a:normAutofit/>
          </a:bodyPr>
          <a:lstStyle/>
          <a:p>
            <a:r>
              <a:rPr lang="en-US" b="1" cap="all" dirty="0"/>
              <a:t>HYGIENE</a:t>
            </a:r>
          </a:p>
        </p:txBody>
      </p:sp>
      <p:sp>
        <p:nvSpPr>
          <p:cNvPr id="4" name="Content Placeholder 3">
            <a:extLst>
              <a:ext uri="{FF2B5EF4-FFF2-40B4-BE49-F238E27FC236}">
                <a16:creationId xmlns:a16="http://schemas.microsoft.com/office/drawing/2014/main" id="{CB83059F-5B79-BF47-98D0-C18F751AD1B4}"/>
              </a:ext>
            </a:extLst>
          </p:cNvPr>
          <p:cNvSpPr>
            <a:spLocks noGrp="1"/>
          </p:cNvSpPr>
          <p:nvPr>
            <p:ph idx="14"/>
          </p:nvPr>
        </p:nvSpPr>
        <p:spPr>
          <a:xfrm>
            <a:off x="2001248" y="4338824"/>
            <a:ext cx="2376981" cy="988875"/>
          </a:xfrm>
        </p:spPr>
        <p:txBody>
          <a:bodyPr/>
          <a:lstStyle/>
          <a:p>
            <a:r>
              <a:rPr lang="en-US" b="1" cap="all" dirty="0"/>
              <a:t>SAFETY BRIEFING</a:t>
            </a:r>
          </a:p>
        </p:txBody>
      </p:sp>
      <p:sp>
        <p:nvSpPr>
          <p:cNvPr id="5" name="Content Placeholder 4">
            <a:extLst>
              <a:ext uri="{FF2B5EF4-FFF2-40B4-BE49-F238E27FC236}">
                <a16:creationId xmlns:a16="http://schemas.microsoft.com/office/drawing/2014/main" id="{AA807F16-B15A-EF44-B382-8E8942A6E2DD}"/>
              </a:ext>
            </a:extLst>
          </p:cNvPr>
          <p:cNvSpPr>
            <a:spLocks noGrp="1"/>
          </p:cNvSpPr>
          <p:nvPr>
            <p:ph idx="15"/>
          </p:nvPr>
        </p:nvSpPr>
        <p:spPr>
          <a:xfrm>
            <a:off x="4037488" y="4314052"/>
            <a:ext cx="2376981" cy="988875"/>
          </a:xfrm>
        </p:spPr>
        <p:txBody>
          <a:bodyPr>
            <a:normAutofit/>
          </a:bodyPr>
          <a:lstStyle/>
          <a:p>
            <a:r>
              <a:rPr lang="en-US" b="1" cap="all" dirty="0"/>
              <a:t>AT THE HOTEL</a:t>
            </a:r>
          </a:p>
        </p:txBody>
      </p:sp>
      <p:sp>
        <p:nvSpPr>
          <p:cNvPr id="6" name="Content Placeholder 5">
            <a:extLst>
              <a:ext uri="{FF2B5EF4-FFF2-40B4-BE49-F238E27FC236}">
                <a16:creationId xmlns:a16="http://schemas.microsoft.com/office/drawing/2014/main" id="{6FFC194B-68CD-9E45-8904-653060BC9CD1}"/>
              </a:ext>
            </a:extLst>
          </p:cNvPr>
          <p:cNvSpPr>
            <a:spLocks noGrp="1"/>
          </p:cNvSpPr>
          <p:nvPr>
            <p:ph idx="16"/>
          </p:nvPr>
        </p:nvSpPr>
        <p:spPr>
          <a:xfrm>
            <a:off x="6119283" y="4314519"/>
            <a:ext cx="2039529" cy="1610058"/>
          </a:xfrm>
        </p:spPr>
        <p:txBody>
          <a:bodyPr>
            <a:noAutofit/>
          </a:bodyPr>
          <a:lstStyle/>
          <a:p>
            <a:r>
              <a:rPr lang="en-US" b="1" cap="all" dirty="0"/>
              <a:t>ADJUSTED ITINERARIES</a:t>
            </a:r>
          </a:p>
        </p:txBody>
      </p:sp>
      <p:sp>
        <p:nvSpPr>
          <p:cNvPr id="9" name="Content Placeholder 3">
            <a:extLst>
              <a:ext uri="{FF2B5EF4-FFF2-40B4-BE49-F238E27FC236}">
                <a16:creationId xmlns:a16="http://schemas.microsoft.com/office/drawing/2014/main" id="{9DEA3B2A-9680-4FF4-9F43-5008742C1136}"/>
              </a:ext>
            </a:extLst>
          </p:cNvPr>
          <p:cNvSpPr txBox="1">
            <a:spLocks/>
          </p:cNvSpPr>
          <p:nvPr/>
        </p:nvSpPr>
        <p:spPr>
          <a:xfrm>
            <a:off x="8294200" y="4338823"/>
            <a:ext cx="1580509" cy="988875"/>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1000"/>
              </a:spcBef>
              <a:buFont typeface="Arial" panose="020B0604020202020204" pitchFamily="34" charset="0"/>
              <a:buNone/>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44475" indent="0" algn="ctr" defTabSz="914400" rtl="0" eaLnBrk="1" latinLnBrk="0" hangingPunct="1">
              <a:lnSpc>
                <a:spcPct val="110000"/>
              </a:lnSpc>
              <a:spcBef>
                <a:spcPts val="500"/>
              </a:spcBef>
              <a:buFont typeface="Arial" panose="020B0604020202020204" pitchFamily="34" charset="0"/>
              <a:buNone/>
              <a:tabLst/>
              <a:defRPr sz="1400" b="0" i="0" kern="1200">
                <a:solidFill>
                  <a:schemeClr val="bg2">
                    <a:lumMod val="25000"/>
                  </a:schemeClr>
                </a:solidFill>
                <a:latin typeface="Arial" panose="020B0604020202020204" pitchFamily="34" charset="0"/>
                <a:ea typeface="+mn-ea"/>
                <a:cs typeface="Arial" panose="020B0604020202020204" pitchFamily="34" charset="0"/>
              </a:defRPr>
            </a:lvl2pPr>
            <a:lvl3pPr marL="809625" indent="-228600" algn="ctr" defTabSz="914400" rtl="0" eaLnBrk="1" latinLnBrk="0" hangingPunct="1">
              <a:lnSpc>
                <a:spcPct val="110000"/>
              </a:lnSpc>
              <a:spcBef>
                <a:spcPts val="500"/>
              </a:spcBef>
              <a:buFont typeface="Arial" panose="020B0604020202020204" pitchFamily="34" charset="0"/>
              <a:buChar char="•"/>
              <a:tabLst/>
              <a:defRPr sz="1400" b="0" i="0" kern="1200">
                <a:solidFill>
                  <a:schemeClr val="bg1">
                    <a:lumMod val="50000"/>
                  </a:schemeClr>
                </a:solidFill>
                <a:latin typeface="Arial" panose="020B0604020202020204" pitchFamily="34" charset="0"/>
                <a:ea typeface="+mn-ea"/>
                <a:cs typeface="Arial" panose="020B0604020202020204" pitchFamily="34" charset="0"/>
              </a:defRPr>
            </a:lvl3pPr>
            <a:lvl4pPr marL="1314450" indent="-2143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774825" indent="-2301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1" i="0" u="none" strike="noStrike" kern="1200" cap="all"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ON THE MOTORCOACH</a:t>
            </a:r>
          </a:p>
        </p:txBody>
      </p:sp>
      <p:sp>
        <p:nvSpPr>
          <p:cNvPr id="10" name="Content Placeholder 3">
            <a:extLst>
              <a:ext uri="{FF2B5EF4-FFF2-40B4-BE49-F238E27FC236}">
                <a16:creationId xmlns:a16="http://schemas.microsoft.com/office/drawing/2014/main" id="{9725ADFB-848D-4AC9-B824-0E24FB5BFE18}"/>
              </a:ext>
            </a:extLst>
          </p:cNvPr>
          <p:cNvSpPr txBox="1">
            <a:spLocks/>
          </p:cNvSpPr>
          <p:nvPr/>
        </p:nvSpPr>
        <p:spPr>
          <a:xfrm>
            <a:off x="10221398" y="4377492"/>
            <a:ext cx="1580509" cy="988875"/>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1000"/>
              </a:spcBef>
              <a:buFont typeface="Arial" panose="020B0604020202020204" pitchFamily="34" charset="0"/>
              <a:buNone/>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44475" indent="0" algn="ctr" defTabSz="914400" rtl="0" eaLnBrk="1" latinLnBrk="0" hangingPunct="1">
              <a:lnSpc>
                <a:spcPct val="110000"/>
              </a:lnSpc>
              <a:spcBef>
                <a:spcPts val="500"/>
              </a:spcBef>
              <a:buFont typeface="Arial" panose="020B0604020202020204" pitchFamily="34" charset="0"/>
              <a:buNone/>
              <a:tabLst/>
              <a:defRPr sz="1400" b="0" i="0" kern="1200">
                <a:solidFill>
                  <a:schemeClr val="bg2">
                    <a:lumMod val="25000"/>
                  </a:schemeClr>
                </a:solidFill>
                <a:latin typeface="Arial" panose="020B0604020202020204" pitchFamily="34" charset="0"/>
                <a:ea typeface="+mn-ea"/>
                <a:cs typeface="Arial" panose="020B0604020202020204" pitchFamily="34" charset="0"/>
              </a:defRPr>
            </a:lvl2pPr>
            <a:lvl3pPr marL="809625" indent="-228600" algn="ctr" defTabSz="914400" rtl="0" eaLnBrk="1" latinLnBrk="0" hangingPunct="1">
              <a:lnSpc>
                <a:spcPct val="110000"/>
              </a:lnSpc>
              <a:spcBef>
                <a:spcPts val="500"/>
              </a:spcBef>
              <a:buFont typeface="Arial" panose="020B0604020202020204" pitchFamily="34" charset="0"/>
              <a:buChar char="•"/>
              <a:tabLst/>
              <a:defRPr sz="1400" b="0" i="0" kern="1200">
                <a:solidFill>
                  <a:schemeClr val="bg1">
                    <a:lumMod val="50000"/>
                  </a:schemeClr>
                </a:solidFill>
                <a:latin typeface="Arial" panose="020B0604020202020204" pitchFamily="34" charset="0"/>
                <a:ea typeface="+mn-ea"/>
                <a:cs typeface="Arial" panose="020B0604020202020204" pitchFamily="34" charset="0"/>
              </a:defRPr>
            </a:lvl3pPr>
            <a:lvl4pPr marL="1314450" indent="-2143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774825" indent="-2301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1" i="0" u="none" strike="noStrike" kern="1200" cap="all"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MEALS</a:t>
            </a:r>
          </a:p>
        </p:txBody>
      </p:sp>
      <p:pic>
        <p:nvPicPr>
          <p:cNvPr id="11" name="Picture 10">
            <a:extLst>
              <a:ext uri="{FF2B5EF4-FFF2-40B4-BE49-F238E27FC236}">
                <a16:creationId xmlns:a16="http://schemas.microsoft.com/office/drawing/2014/main" id="{1A3DF04F-CB77-49B6-9EEC-2749A398DA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8054" y="2938817"/>
            <a:ext cx="1450860" cy="1450860"/>
          </a:xfrm>
          <a:prstGeom prst="rect">
            <a:avLst/>
          </a:prstGeom>
        </p:spPr>
      </p:pic>
      <p:pic>
        <p:nvPicPr>
          <p:cNvPr id="12" name="Picture 11">
            <a:extLst>
              <a:ext uri="{FF2B5EF4-FFF2-40B4-BE49-F238E27FC236}">
                <a16:creationId xmlns:a16="http://schemas.microsoft.com/office/drawing/2014/main" id="{74F1EF21-4099-466A-B036-10F09AA537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87376" y="2953355"/>
            <a:ext cx="1421783" cy="1421783"/>
          </a:xfrm>
          <a:prstGeom prst="rect">
            <a:avLst/>
          </a:prstGeom>
        </p:spPr>
      </p:pic>
      <p:pic>
        <p:nvPicPr>
          <p:cNvPr id="13" name="Picture 12">
            <a:extLst>
              <a:ext uri="{FF2B5EF4-FFF2-40B4-BE49-F238E27FC236}">
                <a16:creationId xmlns:a16="http://schemas.microsoft.com/office/drawing/2014/main" id="{80779837-DFE4-47C2-B23A-9206A052D957}"/>
              </a:ext>
            </a:extLst>
          </p:cNvPr>
          <p:cNvPicPr>
            <a:picLocks noChangeAspect="1"/>
          </p:cNvPicPr>
          <p:nvPr/>
        </p:nvPicPr>
        <p:blipFill>
          <a:blip r:embed="rId4"/>
          <a:stretch>
            <a:fillRect/>
          </a:stretch>
        </p:blipFill>
        <p:spPr>
          <a:xfrm>
            <a:off x="608164" y="3060491"/>
            <a:ext cx="1211851" cy="1211851"/>
          </a:xfrm>
          <a:prstGeom prst="rect">
            <a:avLst/>
          </a:prstGeom>
        </p:spPr>
      </p:pic>
      <p:pic>
        <p:nvPicPr>
          <p:cNvPr id="14" name="Picture 13">
            <a:extLst>
              <a:ext uri="{FF2B5EF4-FFF2-40B4-BE49-F238E27FC236}">
                <a16:creationId xmlns:a16="http://schemas.microsoft.com/office/drawing/2014/main" id="{3408EE60-68E0-432A-B59D-BB666A929232}"/>
              </a:ext>
            </a:extLst>
          </p:cNvPr>
          <p:cNvPicPr>
            <a:picLocks noChangeAspect="1"/>
          </p:cNvPicPr>
          <p:nvPr/>
        </p:nvPicPr>
        <p:blipFill>
          <a:blip r:embed="rId5"/>
          <a:stretch>
            <a:fillRect/>
          </a:stretch>
        </p:blipFill>
        <p:spPr>
          <a:xfrm>
            <a:off x="6456508" y="2998592"/>
            <a:ext cx="1331311" cy="1331311"/>
          </a:xfrm>
          <a:prstGeom prst="rect">
            <a:avLst/>
          </a:prstGeom>
        </p:spPr>
      </p:pic>
      <p:pic>
        <p:nvPicPr>
          <p:cNvPr id="15" name="Picture 14">
            <a:extLst>
              <a:ext uri="{FF2B5EF4-FFF2-40B4-BE49-F238E27FC236}">
                <a16:creationId xmlns:a16="http://schemas.microsoft.com/office/drawing/2014/main" id="{05F35C67-6C59-4929-BD38-85FF8204FF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83534" y="2998592"/>
            <a:ext cx="1331311" cy="1331311"/>
          </a:xfrm>
          <a:prstGeom prst="rect">
            <a:avLst/>
          </a:prstGeom>
        </p:spPr>
      </p:pic>
      <p:pic>
        <p:nvPicPr>
          <p:cNvPr id="16" name="Picture 15">
            <a:extLst>
              <a:ext uri="{FF2B5EF4-FFF2-40B4-BE49-F238E27FC236}">
                <a16:creationId xmlns:a16="http://schemas.microsoft.com/office/drawing/2014/main" id="{6716AEB6-753D-409F-9A4B-4EB98C6C42AD}"/>
              </a:ext>
            </a:extLst>
          </p:cNvPr>
          <p:cNvPicPr>
            <a:picLocks noChangeAspect="1"/>
          </p:cNvPicPr>
          <p:nvPr/>
        </p:nvPicPr>
        <p:blipFill>
          <a:blip r:embed="rId7"/>
          <a:stretch>
            <a:fillRect/>
          </a:stretch>
        </p:blipFill>
        <p:spPr>
          <a:xfrm>
            <a:off x="2586489" y="3060998"/>
            <a:ext cx="1206500" cy="1206500"/>
          </a:xfrm>
          <a:prstGeom prst="rect">
            <a:avLst/>
          </a:prstGeom>
        </p:spPr>
      </p:pic>
      <p:sp>
        <p:nvSpPr>
          <p:cNvPr id="17" name="Rectangle 16">
            <a:extLst>
              <a:ext uri="{FF2B5EF4-FFF2-40B4-BE49-F238E27FC236}">
                <a16:creationId xmlns:a16="http://schemas.microsoft.com/office/drawing/2014/main" id="{5F7F0D05-7C73-499A-BCF1-75CB118EBB3A}"/>
              </a:ext>
            </a:extLst>
          </p:cNvPr>
          <p:cNvSpPr/>
          <p:nvPr/>
        </p:nvSpPr>
        <p:spPr>
          <a:xfrm>
            <a:off x="326630" y="4783721"/>
            <a:ext cx="1938168" cy="1785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26262"/>
                </a:solidFill>
                <a:effectLst/>
                <a:uLnTx/>
                <a:uFillTx/>
                <a:latin typeface="Verdana" panose="020B0604030504040204" pitchFamily="34" charset="0"/>
                <a:ea typeface="+mn-ea"/>
                <a:cs typeface="+mn-cs"/>
              </a:rPr>
              <a:t>We'll provide you with disposable masks to help you meet requirements for face coverings at sites we will visit or activities we do. We'll take breaks for frequent hand washing and provide hand sanitizer, too.</a:t>
            </a:r>
            <a:endParaRPr kumimoji="0" lang="en-US" sz="1100" b="1"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8B2AE9D3-6459-4F66-9475-83EA1308B244}"/>
              </a:ext>
            </a:extLst>
          </p:cNvPr>
          <p:cNvSpPr/>
          <p:nvPr/>
        </p:nvSpPr>
        <p:spPr>
          <a:xfrm>
            <a:off x="2293144" y="4733718"/>
            <a:ext cx="1938168"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26262"/>
                </a:solidFill>
                <a:effectLst/>
                <a:uLnTx/>
                <a:uFillTx/>
                <a:latin typeface="Verdana" panose="020B0604030504040204" pitchFamily="34" charset="0"/>
                <a:ea typeface="+mn-ea"/>
                <a:cs typeface="+mn-cs"/>
              </a:rPr>
              <a:t>Our staff will brief you when you first arrive (or sometimes even before!) on new safety protocols, created in consultation with our Medical Director </a:t>
            </a:r>
            <a:r>
              <a:rPr kumimoji="0" lang="en-US" sz="1100" b="0" i="0" u="none" strike="noStrike" kern="1200" cap="none" spc="0" normalizeH="0" baseline="0" noProof="0" dirty="0">
                <a:ln>
                  <a:noFill/>
                </a:ln>
                <a:solidFill>
                  <a:prstClr val="black">
                    <a:lumMod val="65000"/>
                    <a:lumOff val="35000"/>
                  </a:prstClr>
                </a:solidFill>
                <a:effectLst/>
                <a:uLnTx/>
                <a:uFillTx/>
                <a:latin typeface="Verdana" panose="020B0604030504040204" pitchFamily="34" charset="0"/>
                <a:ea typeface="+mn-ea"/>
                <a:cs typeface="+mn-cs"/>
              </a:rPr>
              <a:t>Dr. Neal Sikka.</a:t>
            </a:r>
            <a:endParaRPr kumimoji="0" lang="en-US" sz="1100" b="1" i="0" u="none" strike="noStrike" kern="1200" cap="all"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DD207F52-CCB9-4581-ABB2-A4ACABC80D2F}"/>
              </a:ext>
            </a:extLst>
          </p:cNvPr>
          <p:cNvSpPr/>
          <p:nvPr/>
        </p:nvSpPr>
        <p:spPr>
          <a:xfrm>
            <a:off x="4387896" y="4733718"/>
            <a:ext cx="1938168" cy="19543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26262"/>
                </a:solidFill>
                <a:effectLst/>
                <a:uLnTx/>
                <a:uFillTx/>
                <a:latin typeface="Verdana" panose="020B0604030504040204" pitchFamily="34" charset="0"/>
                <a:ea typeface="+mn-ea"/>
                <a:cs typeface="+mn-cs"/>
              </a:rPr>
              <a:t>Our hotel partners are deep cleaning, and modifying everything from check-in to the way you use the elevator. We're also offering affordable rooming upgrades for participants who request different room occupancy.</a:t>
            </a:r>
            <a:endParaRPr kumimoji="0" lang="en-US" sz="1100" b="1"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83C22FDD-B037-4789-ADDE-A348B7B2BD3E}"/>
              </a:ext>
            </a:extLst>
          </p:cNvPr>
          <p:cNvSpPr/>
          <p:nvPr/>
        </p:nvSpPr>
        <p:spPr>
          <a:xfrm>
            <a:off x="6311079" y="4785975"/>
            <a:ext cx="1938168" cy="2123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26262"/>
                </a:solidFill>
                <a:effectLst/>
                <a:uLnTx/>
                <a:uFillTx/>
                <a:latin typeface="Verdana" panose="020B0604030504040204" pitchFamily="34" charset="0"/>
                <a:ea typeface="+mn-ea"/>
                <a:cs typeface="+mn-cs"/>
              </a:rPr>
              <a:t>We're in-the-know with all the museums, performance venues, companies and other sites we visit. We’ll adjust your schedule to maximize your experiences and account for new rules for capacity management, social distancing, masks, and more.</a:t>
            </a:r>
            <a:endParaRPr kumimoji="0" lang="en-US" sz="1100" b="1"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EDC26DE5-921A-4340-BF9D-763E47691B8B}"/>
              </a:ext>
            </a:extLst>
          </p:cNvPr>
          <p:cNvSpPr/>
          <p:nvPr/>
        </p:nvSpPr>
        <p:spPr>
          <a:xfrm>
            <a:off x="8283230" y="4867403"/>
            <a:ext cx="1938168"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26262"/>
                </a:solidFill>
                <a:effectLst/>
                <a:uLnTx/>
                <a:uFillTx/>
                <a:latin typeface="Verdana" panose="020B0604030504040204" pitchFamily="34" charset="0"/>
                <a:ea typeface="+mn-ea"/>
                <a:cs typeface="+mn-cs"/>
              </a:rPr>
              <a:t>Our bus partners have new cleaning protocols and are establishing new guidelines, like loading and unloading procedures, to help keep drivers and participants safe.</a:t>
            </a:r>
            <a:endParaRPr kumimoji="0" lang="en-US" sz="1100" b="1"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id="{16D83A59-2815-4D0A-8273-933C99AB438F}"/>
              </a:ext>
            </a:extLst>
          </p:cNvPr>
          <p:cNvSpPr/>
          <p:nvPr/>
        </p:nvSpPr>
        <p:spPr>
          <a:xfrm>
            <a:off x="10190752" y="4733718"/>
            <a:ext cx="1938168" cy="2123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26262"/>
                </a:solidFill>
                <a:effectLst/>
                <a:uLnTx/>
                <a:uFillTx/>
                <a:latin typeface="Verdana" panose="020B0604030504040204" pitchFamily="34" charset="0"/>
                <a:ea typeface="+mn-ea"/>
                <a:cs typeface="+mn-cs"/>
              </a:rPr>
              <a:t>When we're selecting restaurants, we will use our local knowledge and strong relationships to choose spots following strict local guidelines and hygiene practices. We will work with restaurants to modify meal plans too, such as providing boxed lunches when possible.</a:t>
            </a:r>
            <a:endParaRPr kumimoji="0" lang="en-US" sz="1100" b="1"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557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A725-ABB2-474F-8EEF-C140ADBE2329}"/>
              </a:ext>
            </a:extLst>
          </p:cNvPr>
          <p:cNvSpPr>
            <a:spLocks noGrp="1"/>
          </p:cNvSpPr>
          <p:nvPr>
            <p:ph type="title"/>
          </p:nvPr>
        </p:nvSpPr>
        <p:spPr>
          <a:xfrm>
            <a:off x="5583394" y="1191035"/>
            <a:ext cx="7923306" cy="1325563"/>
          </a:xfrm>
        </p:spPr>
        <p:txBody>
          <a:bodyPr/>
          <a:lstStyle/>
          <a:p>
            <a:r>
              <a:rPr lang="en-US" dirty="0"/>
              <a:t>Where we’re going</a:t>
            </a:r>
          </a:p>
        </p:txBody>
      </p:sp>
      <p:sp>
        <p:nvSpPr>
          <p:cNvPr id="3" name="Content Placeholder 2">
            <a:extLst>
              <a:ext uri="{FF2B5EF4-FFF2-40B4-BE49-F238E27FC236}">
                <a16:creationId xmlns:a16="http://schemas.microsoft.com/office/drawing/2014/main" id="{43DAEB76-554C-704D-B436-1735C3B3DF7B}"/>
              </a:ext>
            </a:extLst>
          </p:cNvPr>
          <p:cNvSpPr>
            <a:spLocks noGrp="1"/>
          </p:cNvSpPr>
          <p:nvPr>
            <p:ph idx="11"/>
          </p:nvPr>
        </p:nvSpPr>
        <p:spPr>
          <a:xfrm>
            <a:off x="5583393" y="2761107"/>
            <a:ext cx="5084607" cy="2819885"/>
          </a:xfrm>
        </p:spPr>
        <p:txBody>
          <a:bodyPr>
            <a:normAutofit fontScale="92500" lnSpcReduction="10000"/>
          </a:bodyPr>
          <a:lstStyle/>
          <a:p>
            <a:r>
              <a:rPr lang="en-US" dirty="0"/>
              <a:t>Date of trip: </a:t>
            </a:r>
            <a:r>
              <a:rPr lang="da-DK" dirty="0"/>
              <a:t>June 5, 2023 - June 14, 2023</a:t>
            </a:r>
          </a:p>
          <a:p>
            <a:r>
              <a:rPr lang="en-US" dirty="0"/>
              <a:t>Trip length: 10 days</a:t>
            </a:r>
          </a:p>
          <a:p>
            <a:pPr marL="0" indent="0">
              <a:buNone/>
            </a:pPr>
            <a:r>
              <a:rPr lang="en-US" sz="1600" b="0" dirty="0">
                <a:solidFill>
                  <a:schemeClr val="tx1">
                    <a:lumMod val="75000"/>
                    <a:lumOff val="25000"/>
                  </a:schemeClr>
                </a:solidFill>
              </a:rPr>
              <a:t>Travel the Ring of Kerry, a scenic coastal route that offers breathtaking panoramic views of the Emerald Isle, visit the birthplace of true genius at William Shakespeare’s childhood home, stop by a local “chippie” for an authentic fish ‘n’ chips meal, and see the pillars of Stonehenge and a theatre performance in the West End.</a:t>
            </a:r>
          </a:p>
        </p:txBody>
      </p:sp>
      <p:sp>
        <p:nvSpPr>
          <p:cNvPr id="6" name="TextBox 5">
            <a:extLst>
              <a:ext uri="{FF2B5EF4-FFF2-40B4-BE49-F238E27FC236}">
                <a16:creationId xmlns:a16="http://schemas.microsoft.com/office/drawing/2014/main" id="{2D0DECC7-008E-6041-899A-660CDE9A41BE}"/>
              </a:ext>
            </a:extLst>
          </p:cNvPr>
          <p:cNvSpPr txBox="1"/>
          <p:nvPr/>
        </p:nvSpPr>
        <p:spPr>
          <a:xfrm>
            <a:off x="5250" y="952508"/>
            <a:ext cx="4778477" cy="477054"/>
          </a:xfrm>
          <a:prstGeom prst="rect">
            <a:avLst/>
          </a:prstGeom>
          <a:noFill/>
        </p:spPr>
        <p:txBody>
          <a:bodyPr wrap="square" rtlCol="0">
            <a:spAutoFit/>
          </a:bodyPr>
          <a:lstStyle/>
          <a:p>
            <a:pPr algn="ctr"/>
            <a:r>
              <a:rPr lang="en-US" sz="2500" b="1" dirty="0">
                <a:solidFill>
                  <a:schemeClr val="bg1"/>
                </a:solidFill>
                <a:latin typeface="Arial" panose="020B0604020202020204" pitchFamily="34" charset="0"/>
                <a:cs typeface="Arial" panose="020B0604020202020204" pitchFamily="34" charset="0"/>
              </a:rPr>
              <a:t>Ireland, Wales &amp; England</a:t>
            </a:r>
          </a:p>
        </p:txBody>
      </p:sp>
      <p:pic>
        <p:nvPicPr>
          <p:cNvPr id="1026" name="Picture 2" descr="Map of Ireland, Wales &amp; England tour">
            <a:extLst>
              <a:ext uri="{FF2B5EF4-FFF2-40B4-BE49-F238E27FC236}">
                <a16:creationId xmlns:a16="http://schemas.microsoft.com/office/drawing/2014/main" id="{F8E67574-B496-4375-83F3-8FF2DA5BF9FE}"/>
              </a:ext>
            </a:extLst>
          </p:cNvPr>
          <p:cNvPicPr>
            <a:picLocks noGrp="1" noChangeAspect="1" noChangeArrowheads="1"/>
          </p:cNvPicPr>
          <p:nvPr>
            <p:ph type="pic" sz="quarter" idx="14"/>
          </p:nvPr>
        </p:nvPicPr>
        <p:blipFill>
          <a:blip r:embed="rId2"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089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7CAED-D596-124B-B7B1-37030FD73B3F}"/>
              </a:ext>
            </a:extLst>
          </p:cNvPr>
          <p:cNvSpPr>
            <a:spLocks noGrp="1"/>
          </p:cNvSpPr>
          <p:nvPr>
            <p:ph type="title"/>
          </p:nvPr>
        </p:nvSpPr>
        <p:spPr>
          <a:xfrm>
            <a:off x="274707" y="365124"/>
            <a:ext cx="5816600" cy="1325563"/>
          </a:xfrm>
        </p:spPr>
        <p:txBody>
          <a:bodyPr/>
          <a:lstStyle/>
          <a:p>
            <a:r>
              <a:rPr lang="en-US" dirty="0"/>
              <a:t>Tour Itinerary</a:t>
            </a:r>
          </a:p>
        </p:txBody>
      </p:sp>
      <p:pic>
        <p:nvPicPr>
          <p:cNvPr id="11" name="Picture Placeholder 10">
            <a:extLst>
              <a:ext uri="{FF2B5EF4-FFF2-40B4-BE49-F238E27FC236}">
                <a16:creationId xmlns:a16="http://schemas.microsoft.com/office/drawing/2014/main" id="{92C15C6B-DD6E-4212-B070-B2E585D32BD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pic>
        <p:nvPicPr>
          <p:cNvPr id="13" name="Picture Placeholder 12">
            <a:extLst>
              <a:ext uri="{FF2B5EF4-FFF2-40B4-BE49-F238E27FC236}">
                <a16:creationId xmlns:a16="http://schemas.microsoft.com/office/drawing/2014/main" id="{2F38ABDB-EC3C-4685-AC65-0E54E36BA2E5}"/>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5" name="Content Placeholder 4">
            <a:extLst>
              <a:ext uri="{FF2B5EF4-FFF2-40B4-BE49-F238E27FC236}">
                <a16:creationId xmlns:a16="http://schemas.microsoft.com/office/drawing/2014/main" id="{A4BADB86-E481-CE4F-A65E-D6707B0F52AE}"/>
              </a:ext>
            </a:extLst>
          </p:cNvPr>
          <p:cNvSpPr>
            <a:spLocks noGrp="1"/>
          </p:cNvSpPr>
          <p:nvPr>
            <p:ph idx="1"/>
          </p:nvPr>
        </p:nvSpPr>
        <p:spPr>
          <a:xfrm>
            <a:off x="568187" y="1535520"/>
            <a:ext cx="5398660" cy="4351338"/>
          </a:xfrm>
        </p:spPr>
        <p:txBody>
          <a:bodyPr>
            <a:normAutofit/>
          </a:bodyPr>
          <a:lstStyle/>
          <a:p>
            <a:r>
              <a:rPr lang="en-US" dirty="0"/>
              <a:t>DAY 1 </a:t>
            </a:r>
            <a:r>
              <a:rPr lang="en-US" dirty="0">
                <a:solidFill>
                  <a:srgbClr val="F79520"/>
                </a:solidFill>
              </a:rPr>
              <a:t>|</a:t>
            </a:r>
            <a:r>
              <a:rPr lang="en-US" dirty="0"/>
              <a:t> Start tour</a:t>
            </a:r>
          </a:p>
          <a:p>
            <a:pPr lvl="1"/>
            <a:r>
              <a:rPr lang="en-US" dirty="0"/>
              <a:t>Flight to Ireland</a:t>
            </a:r>
            <a:br>
              <a:rPr lang="en-US" dirty="0"/>
            </a:br>
            <a:endParaRPr lang="en-US" dirty="0"/>
          </a:p>
          <a:p>
            <a:r>
              <a:rPr lang="en-US" dirty="0"/>
              <a:t>DAY 2 </a:t>
            </a:r>
            <a:r>
              <a:rPr lang="en-US" dirty="0">
                <a:solidFill>
                  <a:srgbClr val="F79520"/>
                </a:solidFill>
              </a:rPr>
              <a:t>|</a:t>
            </a:r>
            <a:r>
              <a:rPr lang="en-US" dirty="0"/>
              <a:t> Hello Shannon</a:t>
            </a:r>
          </a:p>
          <a:p>
            <a:pPr lvl="1"/>
            <a:r>
              <a:rPr lang="en-US" dirty="0"/>
              <a:t>Meet your tour director, Travel to Killarney and check into hotel</a:t>
            </a:r>
            <a:br>
              <a:rPr lang="en-US" dirty="0"/>
            </a:br>
            <a:endParaRPr lang="en-US" dirty="0"/>
          </a:p>
          <a:p>
            <a:r>
              <a:rPr lang="en-US" dirty="0"/>
              <a:t>DAY 3 </a:t>
            </a:r>
            <a:r>
              <a:rPr lang="en-US" dirty="0">
                <a:solidFill>
                  <a:srgbClr val="F79520"/>
                </a:solidFill>
              </a:rPr>
              <a:t>|</a:t>
            </a:r>
            <a:r>
              <a:rPr lang="en-US" dirty="0"/>
              <a:t> Ring of Kerry</a:t>
            </a:r>
          </a:p>
          <a:p>
            <a:pPr lvl="1"/>
            <a:r>
              <a:rPr lang="en-US" dirty="0"/>
              <a:t>Ring of Kerry excursion</a:t>
            </a:r>
          </a:p>
          <a:p>
            <a:pPr lvl="1"/>
            <a:r>
              <a:rPr lang="en-US" dirty="0"/>
              <a:t>Sheep farm visit</a:t>
            </a:r>
            <a:br>
              <a:rPr lang="en-US" dirty="0"/>
            </a:br>
            <a:endParaRPr lang="en-US" dirty="0"/>
          </a:p>
          <a:p>
            <a:r>
              <a:rPr lang="en-US" dirty="0"/>
              <a:t>DAY 4 </a:t>
            </a:r>
            <a:r>
              <a:rPr lang="en-US" dirty="0">
                <a:solidFill>
                  <a:srgbClr val="F79520"/>
                </a:solidFill>
              </a:rPr>
              <a:t>|</a:t>
            </a:r>
            <a:r>
              <a:rPr lang="en-US" dirty="0"/>
              <a:t> Killarney -- Dublin</a:t>
            </a:r>
          </a:p>
          <a:p>
            <a:pPr lvl="1"/>
            <a:r>
              <a:rPr lang="en-US" dirty="0"/>
              <a:t>Travel to Dublin via Blarney Castle</a:t>
            </a:r>
          </a:p>
          <a:p>
            <a:pPr lvl="1"/>
            <a:r>
              <a:rPr lang="es-MX" dirty="0"/>
              <a:t>B</a:t>
            </a:r>
            <a:r>
              <a:rPr lang="en-US" dirty="0" err="1"/>
              <a:t>larney</a:t>
            </a:r>
            <a:r>
              <a:rPr lang="en-US" dirty="0"/>
              <a:t> Castle visit</a:t>
            </a:r>
          </a:p>
          <a:p>
            <a:pPr lvl="1"/>
            <a:endParaRPr lang="en-US" dirty="0"/>
          </a:p>
        </p:txBody>
      </p:sp>
      <p:sp>
        <p:nvSpPr>
          <p:cNvPr id="6" name="TextBox 5">
            <a:extLst>
              <a:ext uri="{FF2B5EF4-FFF2-40B4-BE49-F238E27FC236}">
                <a16:creationId xmlns:a16="http://schemas.microsoft.com/office/drawing/2014/main" id="{A6911B4C-14E8-F34D-8FED-C9E25AA1DBA8}"/>
              </a:ext>
            </a:extLst>
          </p:cNvPr>
          <p:cNvSpPr txBox="1"/>
          <p:nvPr/>
        </p:nvSpPr>
        <p:spPr>
          <a:xfrm>
            <a:off x="10659508" y="2966558"/>
            <a:ext cx="1252331" cy="261610"/>
          </a:xfrm>
          <a:prstGeom prst="rect">
            <a:avLst/>
          </a:prstGeom>
          <a:solidFill>
            <a:srgbClr val="364B8C"/>
          </a:solidFill>
        </p:spPr>
        <p:txBody>
          <a:bodyPr wrap="square" rtlCol="0">
            <a:spAutoFit/>
          </a:bodyPr>
          <a:lstStyle/>
          <a:p>
            <a:r>
              <a:rPr lang="en-US" sz="1100" dirty="0">
                <a:solidFill>
                  <a:schemeClr val="bg1"/>
                </a:solidFill>
              </a:rPr>
              <a:t>RING OF KERRY</a:t>
            </a:r>
          </a:p>
        </p:txBody>
      </p:sp>
      <p:pic>
        <p:nvPicPr>
          <p:cNvPr id="7" name="Picture 6">
            <a:extLst>
              <a:ext uri="{FF2B5EF4-FFF2-40B4-BE49-F238E27FC236}">
                <a16:creationId xmlns:a16="http://schemas.microsoft.com/office/drawing/2014/main" id="{A1DC1AD9-F315-5849-A56E-5AA702C9BE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45153" y="2930677"/>
            <a:ext cx="333373" cy="333373"/>
          </a:xfrm>
          <a:prstGeom prst="rect">
            <a:avLst/>
          </a:prstGeom>
        </p:spPr>
      </p:pic>
      <p:sp>
        <p:nvSpPr>
          <p:cNvPr id="8" name="TextBox 7">
            <a:extLst>
              <a:ext uri="{FF2B5EF4-FFF2-40B4-BE49-F238E27FC236}">
                <a16:creationId xmlns:a16="http://schemas.microsoft.com/office/drawing/2014/main" id="{62018F41-FD8A-A449-BC93-64FF94B3FB16}"/>
              </a:ext>
            </a:extLst>
          </p:cNvPr>
          <p:cNvSpPr txBox="1"/>
          <p:nvPr/>
        </p:nvSpPr>
        <p:spPr>
          <a:xfrm>
            <a:off x="10659508" y="6453470"/>
            <a:ext cx="1252331" cy="261610"/>
          </a:xfrm>
          <a:prstGeom prst="rect">
            <a:avLst/>
          </a:prstGeom>
          <a:solidFill>
            <a:srgbClr val="364B8C"/>
          </a:solidFill>
        </p:spPr>
        <p:txBody>
          <a:bodyPr wrap="square" rtlCol="0">
            <a:spAutoFit/>
          </a:bodyPr>
          <a:lstStyle/>
          <a:p>
            <a:r>
              <a:rPr lang="en-US" sz="1100" dirty="0">
                <a:solidFill>
                  <a:schemeClr val="bg1"/>
                </a:solidFill>
              </a:rPr>
              <a:t>BLARNEY CASTLE</a:t>
            </a:r>
          </a:p>
        </p:txBody>
      </p:sp>
      <p:pic>
        <p:nvPicPr>
          <p:cNvPr id="9" name="Picture 8">
            <a:extLst>
              <a:ext uri="{FF2B5EF4-FFF2-40B4-BE49-F238E27FC236}">
                <a16:creationId xmlns:a16="http://schemas.microsoft.com/office/drawing/2014/main" id="{3111E34A-C1EF-6F48-A62E-3ECB435562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45153" y="6417589"/>
            <a:ext cx="333373" cy="333373"/>
          </a:xfrm>
          <a:prstGeom prst="rect">
            <a:avLst/>
          </a:prstGeom>
        </p:spPr>
      </p:pic>
    </p:spTree>
    <p:extLst>
      <p:ext uri="{BB962C8B-B14F-4D97-AF65-F5344CB8AC3E}">
        <p14:creationId xmlns:p14="http://schemas.microsoft.com/office/powerpoint/2010/main" val="374805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A1B9F6D64B5F4E90009728A1E84256" ma:contentTypeVersion="11" ma:contentTypeDescription="Create a new document." ma:contentTypeScope="" ma:versionID="c62c2a356e9a21187de80f9675af9fbb">
  <xsd:schema xmlns:xsd="http://www.w3.org/2001/XMLSchema" xmlns:xs="http://www.w3.org/2001/XMLSchema" xmlns:p="http://schemas.microsoft.com/office/2006/metadata/properties" xmlns:ns3="ee53e121-7434-4c00-bb9f-6ed046887332" xmlns:ns4="d2b00b7d-b6c6-4d2b-a660-d96f40dc0edc" targetNamespace="http://schemas.microsoft.com/office/2006/metadata/properties" ma:root="true" ma:fieldsID="a9f8560ad5dae9c77b674f1cb8a05cb8" ns3:_="" ns4:_="">
    <xsd:import namespace="ee53e121-7434-4c00-bb9f-6ed046887332"/>
    <xsd:import namespace="d2b00b7d-b6c6-4d2b-a660-d96f40dc0ed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53e121-7434-4c00-bb9f-6ed0468873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b00b7d-b6c6-4d2b-a660-d96f40dc0e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F7516FA-36D5-4BCC-BAB4-0B4C0D16DD50}">
  <ds:schemaRefs>
    <ds:schemaRef ds:uri="http://schemas.microsoft.com/sharepoint/v3/contenttype/forms"/>
  </ds:schemaRefs>
</ds:datastoreItem>
</file>

<file path=customXml/itemProps2.xml><?xml version="1.0" encoding="utf-8"?>
<ds:datastoreItem xmlns:ds="http://schemas.openxmlformats.org/officeDocument/2006/customXml" ds:itemID="{85962E57-CFD0-40DA-87EA-A91D955BF3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53e121-7434-4c00-bb9f-6ed046887332"/>
    <ds:schemaRef ds:uri="d2b00b7d-b6c6-4d2b-a660-d96f40dc0e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0615E7-2D5A-4A00-A350-94D3FDDB3A53}">
  <ds:schemaRefs>
    <ds:schemaRef ds:uri="http://www.w3.org/XML/1998/namespace"/>
    <ds:schemaRef ds:uri="d2b00b7d-b6c6-4d2b-a660-d96f40dc0edc"/>
    <ds:schemaRef ds:uri="http://schemas.microsoft.com/office/2006/documentManagement/types"/>
    <ds:schemaRef ds:uri="http://schemas.microsoft.com/office/infopath/2007/PartnerControls"/>
    <ds:schemaRef ds:uri="http://schemas.microsoft.com/office/2006/metadata/properties"/>
    <ds:schemaRef ds:uri="http://purl.org/dc/terms/"/>
    <ds:schemaRef ds:uri="ee53e121-7434-4c00-bb9f-6ed046887332"/>
    <ds:schemaRef ds:uri="http://purl.org/dc/elements/1.1/"/>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27931</TotalTime>
  <Words>1336</Words>
  <Application>Microsoft Macintosh PowerPoint</Application>
  <PresentationFormat>Widescreen</PresentationFormat>
  <Paragraphs>184</Paragraphs>
  <Slides>19</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Book Antiqua</vt:lpstr>
      <vt:lpstr>Calibri</vt:lpstr>
      <vt:lpstr>Verdana</vt:lpstr>
      <vt:lpstr>Office Theme</vt:lpstr>
      <vt:lpstr>1_Office Theme</vt:lpstr>
      <vt:lpstr>PowerPoint Presentation</vt:lpstr>
      <vt:lpstr>PowerPoint Presentation</vt:lpstr>
      <vt:lpstr>PowerPoint Presentation</vt:lpstr>
      <vt:lpstr>Benefits of Educational Travel</vt:lpstr>
      <vt:lpstr>Why Explorica?</vt:lpstr>
      <vt:lpstr>By your side, always</vt:lpstr>
      <vt:lpstr>Adaptations for Safety</vt:lpstr>
      <vt:lpstr>Where we’re going</vt:lpstr>
      <vt:lpstr>Tour Itinerary</vt:lpstr>
      <vt:lpstr>Tour Itinerary</vt:lpstr>
      <vt:lpstr>Tour Itinerary</vt:lpstr>
      <vt:lpstr>What’s included</vt:lpstr>
      <vt:lpstr> Insurance Also Included:</vt:lpstr>
      <vt:lpstr>Your responsibilities</vt:lpstr>
      <vt:lpstr>Passports &amp; visas</vt:lpstr>
      <vt:lpstr>Easy ways to pay</vt:lpstr>
      <vt:lpstr>Easy ways to pay</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Judith Finn</dc:creator>
  <cp:keywords/>
  <dc:description/>
  <cp:lastModifiedBy>Catherine Eagan</cp:lastModifiedBy>
  <cp:revision>184</cp:revision>
  <dcterms:created xsi:type="dcterms:W3CDTF">2019-07-18T15:51:25Z</dcterms:created>
  <dcterms:modified xsi:type="dcterms:W3CDTF">2022-09-30T17:04:36Z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0x01010026A1B9F6D64B5F4E90009728A1E84256</vt:lpwstr>
  </property>
</Properties>
</file>