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  <p:sldMasterId id="2147483702" r:id="rId4"/>
    <p:sldMasterId id="2147483711" r:id="rId5"/>
    <p:sldMasterId id="2147483723" r:id="rId6"/>
  </p:sldMasterIdLst>
  <p:notesMasterIdLst>
    <p:notesMasterId r:id="rId75"/>
  </p:notesMasterIdLst>
  <p:handoutMasterIdLst>
    <p:handoutMasterId r:id="rId76"/>
  </p:handoutMasterIdLst>
  <p:sldIdLst>
    <p:sldId id="258" r:id="rId7"/>
    <p:sldId id="257" r:id="rId8"/>
    <p:sldId id="259" r:id="rId9"/>
    <p:sldId id="2053842724" r:id="rId10"/>
    <p:sldId id="2053842723" r:id="rId11"/>
    <p:sldId id="268" r:id="rId12"/>
    <p:sldId id="269" r:id="rId13"/>
    <p:sldId id="270" r:id="rId14"/>
    <p:sldId id="271" r:id="rId15"/>
    <p:sldId id="272" r:id="rId16"/>
    <p:sldId id="273" r:id="rId17"/>
    <p:sldId id="2053842730" r:id="rId18"/>
    <p:sldId id="261" r:id="rId19"/>
    <p:sldId id="2053842753" r:id="rId20"/>
    <p:sldId id="2053842731" r:id="rId21"/>
    <p:sldId id="2053842749" r:id="rId22"/>
    <p:sldId id="2053842748" r:id="rId23"/>
    <p:sldId id="2053842750" r:id="rId24"/>
    <p:sldId id="355" r:id="rId25"/>
    <p:sldId id="2053842751" r:id="rId26"/>
    <p:sldId id="2053842752" r:id="rId27"/>
    <p:sldId id="2053842734" r:id="rId28"/>
    <p:sldId id="2053842735" r:id="rId29"/>
    <p:sldId id="2053842747" r:id="rId30"/>
    <p:sldId id="2053842754" r:id="rId31"/>
    <p:sldId id="262" r:id="rId32"/>
    <p:sldId id="302" r:id="rId33"/>
    <p:sldId id="303" r:id="rId34"/>
    <p:sldId id="304" r:id="rId35"/>
    <p:sldId id="263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64" r:id="rId47"/>
    <p:sldId id="274" r:id="rId48"/>
    <p:sldId id="275" r:id="rId49"/>
    <p:sldId id="276" r:id="rId50"/>
    <p:sldId id="277" r:id="rId51"/>
    <p:sldId id="278" r:id="rId52"/>
    <p:sldId id="279" r:id="rId53"/>
    <p:sldId id="280" r:id="rId54"/>
    <p:sldId id="281" r:id="rId55"/>
    <p:sldId id="282" r:id="rId56"/>
    <p:sldId id="283" r:id="rId57"/>
    <p:sldId id="265" r:id="rId58"/>
    <p:sldId id="305" r:id="rId59"/>
    <p:sldId id="267" r:id="rId60"/>
    <p:sldId id="284" r:id="rId61"/>
    <p:sldId id="285" r:id="rId62"/>
    <p:sldId id="286" r:id="rId63"/>
    <p:sldId id="287" r:id="rId64"/>
    <p:sldId id="288" r:id="rId65"/>
    <p:sldId id="266" r:id="rId66"/>
    <p:sldId id="299" r:id="rId67"/>
    <p:sldId id="300" r:id="rId68"/>
    <p:sldId id="2053842736" r:id="rId69"/>
    <p:sldId id="2053842727" r:id="rId70"/>
    <p:sldId id="2053842740" r:id="rId71"/>
    <p:sldId id="301" r:id="rId72"/>
    <p:sldId id="2053842737" r:id="rId73"/>
    <p:sldId id="2053842738" r:id="rId7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5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samra\Google%20Drive\OIRP%20-%20LPC\A.%20%20In%20Progress\2022-08-08%20Fall%202022%20Convocation%20or%20College%20Day%20Presentation\FTES%20-%201994-95%20to%202021-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31000016203696E-2"/>
          <c:y val="3.3070677506210518E-2"/>
          <c:w val="0.94205558275686507"/>
          <c:h val="0.9237339298741391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4"/>
              <c:layout>
                <c:manualLayout>
                  <c:x val="9.5618810372591675E-3"/>
                  <c:y val="1.164592378121616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980003959140854E-2"/>
                      <c:h val="3.36050964497996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4E6B-441C-8D0B-3D80D169D8B2}"/>
                </c:ext>
              </c:extLst>
            </c:dLbl>
            <c:dLbl>
              <c:idx val="16"/>
              <c:layout>
                <c:manualLayout>
                  <c:x val="9.2747171211271257E-4"/>
                  <c:y val="1.55279503105590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E6B-441C-8D0B-3D80D169D8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'LPC (2)'!$B$2:$B$29</c:f>
              <c:strCache>
                <c:ptCount val="28"/>
                <c:pt idx="0">
                  <c:v>F94</c:v>
                </c:pt>
                <c:pt idx="1">
                  <c:v>F95</c:v>
                </c:pt>
                <c:pt idx="2">
                  <c:v>F96</c:v>
                </c:pt>
                <c:pt idx="3">
                  <c:v>F97</c:v>
                </c:pt>
                <c:pt idx="4">
                  <c:v>F98</c:v>
                </c:pt>
                <c:pt idx="5">
                  <c:v>F99</c:v>
                </c:pt>
                <c:pt idx="6">
                  <c:v>F00</c:v>
                </c:pt>
                <c:pt idx="7">
                  <c:v>F01</c:v>
                </c:pt>
                <c:pt idx="8">
                  <c:v>F02</c:v>
                </c:pt>
                <c:pt idx="9">
                  <c:v>F03</c:v>
                </c:pt>
                <c:pt idx="10">
                  <c:v>F04</c:v>
                </c:pt>
                <c:pt idx="11">
                  <c:v>F05</c:v>
                </c:pt>
                <c:pt idx="12">
                  <c:v>F06</c:v>
                </c:pt>
                <c:pt idx="13">
                  <c:v>F07</c:v>
                </c:pt>
                <c:pt idx="14">
                  <c:v>F08</c:v>
                </c:pt>
                <c:pt idx="15">
                  <c:v>F09</c:v>
                </c:pt>
                <c:pt idx="16">
                  <c:v>F10</c:v>
                </c:pt>
                <c:pt idx="17">
                  <c:v>F11</c:v>
                </c:pt>
                <c:pt idx="18">
                  <c:v>F12</c:v>
                </c:pt>
                <c:pt idx="19">
                  <c:v>F13</c:v>
                </c:pt>
                <c:pt idx="20">
                  <c:v>F14</c:v>
                </c:pt>
                <c:pt idx="21">
                  <c:v>F15</c:v>
                </c:pt>
                <c:pt idx="22">
                  <c:v>F16</c:v>
                </c:pt>
                <c:pt idx="23">
                  <c:v>F17</c:v>
                </c:pt>
                <c:pt idx="24">
                  <c:v>F18</c:v>
                </c:pt>
                <c:pt idx="25">
                  <c:v>F19</c:v>
                </c:pt>
                <c:pt idx="26">
                  <c:v>F20</c:v>
                </c:pt>
                <c:pt idx="27">
                  <c:v>F21</c:v>
                </c:pt>
              </c:strCache>
            </c:strRef>
          </c:cat>
          <c:val>
            <c:numRef>
              <c:f>'LPC (2)'!$C$2:$C$29</c:f>
              <c:numCache>
                <c:formatCode>0</c:formatCode>
                <c:ptCount val="28"/>
                <c:pt idx="0">
                  <c:v>5488</c:v>
                </c:pt>
                <c:pt idx="1">
                  <c:v>5799</c:v>
                </c:pt>
                <c:pt idx="2">
                  <c:v>6030</c:v>
                </c:pt>
                <c:pt idx="3">
                  <c:v>6556</c:v>
                </c:pt>
                <c:pt idx="4">
                  <c:v>7107</c:v>
                </c:pt>
                <c:pt idx="5">
                  <c:v>7099</c:v>
                </c:pt>
                <c:pt idx="6">
                  <c:v>7539</c:v>
                </c:pt>
                <c:pt idx="7">
                  <c:v>8049</c:v>
                </c:pt>
                <c:pt idx="8">
                  <c:v>8865</c:v>
                </c:pt>
                <c:pt idx="9">
                  <c:v>7682</c:v>
                </c:pt>
                <c:pt idx="10">
                  <c:v>7768</c:v>
                </c:pt>
                <c:pt idx="11">
                  <c:v>7811</c:v>
                </c:pt>
                <c:pt idx="12">
                  <c:v>8257</c:v>
                </c:pt>
                <c:pt idx="13">
                  <c:v>8704</c:v>
                </c:pt>
                <c:pt idx="14">
                  <c:v>9418</c:v>
                </c:pt>
                <c:pt idx="15">
                  <c:v>10062</c:v>
                </c:pt>
                <c:pt idx="16">
                  <c:v>9448</c:v>
                </c:pt>
                <c:pt idx="17">
                  <c:v>8848</c:v>
                </c:pt>
                <c:pt idx="18">
                  <c:v>8853</c:v>
                </c:pt>
                <c:pt idx="19">
                  <c:v>8940</c:v>
                </c:pt>
                <c:pt idx="20">
                  <c:v>9032</c:v>
                </c:pt>
                <c:pt idx="21">
                  <c:v>9221</c:v>
                </c:pt>
                <c:pt idx="22">
                  <c:v>9326</c:v>
                </c:pt>
                <c:pt idx="23">
                  <c:v>9372</c:v>
                </c:pt>
                <c:pt idx="24">
                  <c:v>9314</c:v>
                </c:pt>
                <c:pt idx="25">
                  <c:v>9061</c:v>
                </c:pt>
                <c:pt idx="26">
                  <c:v>8340</c:v>
                </c:pt>
                <c:pt idx="27">
                  <c:v>7372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6B-441C-8D0B-3D80D169D8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4168128"/>
        <c:axId val="1906255728"/>
      </c:barChart>
      <c:catAx>
        <c:axId val="1704168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6255728"/>
        <c:crosses val="autoZero"/>
        <c:auto val="1"/>
        <c:lblAlgn val="ctr"/>
        <c:lblOffset val="100"/>
        <c:noMultiLvlLbl val="0"/>
      </c:catAx>
      <c:valAx>
        <c:axId val="1906255728"/>
        <c:scaling>
          <c:orientation val="minMax"/>
          <c:max val="11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416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D10F8F-276E-40A5-8ACB-A2943EA0AA31}" type="doc">
      <dgm:prSet loTypeId="urn:microsoft.com/office/officeart/2011/layout/Tab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8C86E8-4A1B-4E08-91A6-9211AF5EBBDB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Welcome </a:t>
          </a:r>
        </a:p>
      </dgm:t>
    </dgm:pt>
    <dgm:pt modelId="{CDE1007E-551B-48A3-951E-DDAAA6543F5F}" type="parTrans" cxnId="{F9CE4E48-6744-4D71-B59C-B4D42736F539}">
      <dgm:prSet/>
      <dgm:spPr/>
      <dgm:t>
        <a:bodyPr/>
        <a:lstStyle/>
        <a:p>
          <a:endParaRPr lang="en-US"/>
        </a:p>
      </dgm:t>
    </dgm:pt>
    <dgm:pt modelId="{4B722084-56BC-4CE5-9416-AF3EBCAF9321}" type="sibTrans" cxnId="{F9CE4E48-6744-4D71-B59C-B4D42736F539}">
      <dgm:prSet/>
      <dgm:spPr/>
      <dgm:t>
        <a:bodyPr/>
        <a:lstStyle/>
        <a:p>
          <a:endParaRPr lang="en-US"/>
        </a:p>
      </dgm:t>
    </dgm:pt>
    <dgm:pt modelId="{A30E710D-4F48-4C3A-8173-485FFDDF4E19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President Foster</a:t>
          </a:r>
        </a:p>
      </dgm:t>
    </dgm:pt>
    <dgm:pt modelId="{C890B865-F5A6-4965-883C-6C389CE208DC}" type="parTrans" cxnId="{67ACBCF9-16E2-4AED-A0D6-6DF7BDBD9EEB}">
      <dgm:prSet/>
      <dgm:spPr/>
      <dgm:t>
        <a:bodyPr/>
        <a:lstStyle/>
        <a:p>
          <a:endParaRPr lang="en-US"/>
        </a:p>
      </dgm:t>
    </dgm:pt>
    <dgm:pt modelId="{DD9D2A47-8A00-4F29-AB0E-89C6845C97AB}" type="sibTrans" cxnId="{67ACBCF9-16E2-4AED-A0D6-6DF7BDBD9EEB}">
      <dgm:prSet/>
      <dgm:spPr/>
      <dgm:t>
        <a:bodyPr/>
        <a:lstStyle/>
        <a:p>
          <a:endParaRPr lang="en-US"/>
        </a:p>
      </dgm:t>
    </dgm:pt>
    <dgm:pt modelId="{1DDA575C-9F38-4C1C-8A89-CE1DD159079B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Enrollment Update</a:t>
          </a:r>
        </a:p>
      </dgm:t>
    </dgm:pt>
    <dgm:pt modelId="{E114984C-8CE3-426E-A826-284745DE1A8D}" type="parTrans" cxnId="{CA637C72-6AE4-41AC-8838-07ED556B8C15}">
      <dgm:prSet/>
      <dgm:spPr/>
      <dgm:t>
        <a:bodyPr/>
        <a:lstStyle/>
        <a:p>
          <a:endParaRPr lang="en-US"/>
        </a:p>
      </dgm:t>
    </dgm:pt>
    <dgm:pt modelId="{EC2E8BB4-409F-4D56-BFFE-84CBF5A0721D}" type="sibTrans" cxnId="{CA637C72-6AE4-41AC-8838-07ED556B8C15}">
      <dgm:prSet/>
      <dgm:spPr/>
      <dgm:t>
        <a:bodyPr/>
        <a:lstStyle/>
        <a:p>
          <a:endParaRPr lang="en-US"/>
        </a:p>
      </dgm:t>
    </dgm:pt>
    <dgm:pt modelId="{5593DBC4-0B8C-45CA-8CFD-D8839BACEC92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State of the College</a:t>
          </a:r>
        </a:p>
      </dgm:t>
    </dgm:pt>
    <dgm:pt modelId="{935B2352-AB64-4E5F-8526-AF9979F781AC}" type="parTrans" cxnId="{EE86E15E-0F40-40D5-9707-7C23DB026E07}">
      <dgm:prSet/>
      <dgm:spPr/>
      <dgm:t>
        <a:bodyPr/>
        <a:lstStyle/>
        <a:p>
          <a:endParaRPr lang="en-US"/>
        </a:p>
      </dgm:t>
    </dgm:pt>
    <dgm:pt modelId="{88A2C927-2847-45B0-AF8F-9BB55B5DF2AD}" type="sibTrans" cxnId="{EE86E15E-0F40-40D5-9707-7C23DB026E07}">
      <dgm:prSet/>
      <dgm:spPr/>
      <dgm:t>
        <a:bodyPr/>
        <a:lstStyle/>
        <a:p>
          <a:endParaRPr lang="en-US"/>
        </a:p>
      </dgm:t>
    </dgm:pt>
    <dgm:pt modelId="{E2865082-4805-4188-BD37-EE3A91DA84B4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President Foster</a:t>
          </a:r>
        </a:p>
      </dgm:t>
    </dgm:pt>
    <dgm:pt modelId="{7E1A60CC-9144-4D32-8390-7114D4C1E5B9}" type="parTrans" cxnId="{CC9B5C6C-35F3-4672-9CE4-605E00DDE977}">
      <dgm:prSet/>
      <dgm:spPr/>
      <dgm:t>
        <a:bodyPr/>
        <a:lstStyle/>
        <a:p>
          <a:endParaRPr lang="en-US"/>
        </a:p>
      </dgm:t>
    </dgm:pt>
    <dgm:pt modelId="{9DE32C86-32D3-4DDC-AF84-710393E78CEA}" type="sibTrans" cxnId="{CC9B5C6C-35F3-4672-9CE4-605E00DDE977}">
      <dgm:prSet/>
      <dgm:spPr/>
      <dgm:t>
        <a:bodyPr/>
        <a:lstStyle/>
        <a:p>
          <a:endParaRPr lang="en-US"/>
        </a:p>
      </dgm:t>
    </dgm:pt>
    <dgm:pt modelId="{716ABE27-14C4-4EC3-9832-D33B3EB28419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Director Samra</a:t>
          </a:r>
        </a:p>
      </dgm:t>
    </dgm:pt>
    <dgm:pt modelId="{86781D91-A8E3-4469-B985-6622A94A0FC2}" type="parTrans" cxnId="{9558AAD5-606F-45EE-99B6-36F50213E672}">
      <dgm:prSet/>
      <dgm:spPr/>
      <dgm:t>
        <a:bodyPr/>
        <a:lstStyle/>
        <a:p>
          <a:endParaRPr lang="en-US"/>
        </a:p>
      </dgm:t>
    </dgm:pt>
    <dgm:pt modelId="{07B6AF36-5537-45F6-BF76-EB1C08DC9845}" type="sibTrans" cxnId="{9558AAD5-606F-45EE-99B6-36F50213E672}">
      <dgm:prSet/>
      <dgm:spPr/>
      <dgm:t>
        <a:bodyPr/>
        <a:lstStyle/>
        <a:p>
          <a:endParaRPr lang="en-US"/>
        </a:p>
      </dgm:t>
    </dgm:pt>
    <dgm:pt modelId="{CB4EEE2C-2ADF-4428-A326-37F7918B2993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College Priorities</a:t>
          </a:r>
        </a:p>
      </dgm:t>
    </dgm:pt>
    <dgm:pt modelId="{0B550C40-AF12-407A-AD1D-634853EDC608}" type="parTrans" cxnId="{B459550C-AD31-427B-8DF4-77A0FBF3156D}">
      <dgm:prSet/>
      <dgm:spPr/>
      <dgm:t>
        <a:bodyPr/>
        <a:lstStyle/>
        <a:p>
          <a:endParaRPr lang="en-US"/>
        </a:p>
      </dgm:t>
    </dgm:pt>
    <dgm:pt modelId="{D7D2D797-575C-4FBA-BFB6-66C0DB3E4D92}" type="sibTrans" cxnId="{B459550C-AD31-427B-8DF4-77A0FBF3156D}">
      <dgm:prSet/>
      <dgm:spPr/>
      <dgm:t>
        <a:bodyPr/>
        <a:lstStyle/>
        <a:p>
          <a:endParaRPr lang="en-US"/>
        </a:p>
      </dgm:t>
    </dgm:pt>
    <dgm:pt modelId="{3945004D-8DCC-4B84-B68C-B90A77559DED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President Foster </a:t>
          </a:r>
        </a:p>
      </dgm:t>
    </dgm:pt>
    <dgm:pt modelId="{C83ABFDE-A3C3-49E5-A968-BB051064173B}" type="parTrans" cxnId="{361B6A91-934D-42B6-8F83-7CC965E7A87A}">
      <dgm:prSet/>
      <dgm:spPr/>
      <dgm:t>
        <a:bodyPr/>
        <a:lstStyle/>
        <a:p>
          <a:endParaRPr lang="en-US"/>
        </a:p>
      </dgm:t>
    </dgm:pt>
    <dgm:pt modelId="{0CAEAB27-AE2B-4046-B6B1-0E82DDC1EFD1}" type="sibTrans" cxnId="{361B6A91-934D-42B6-8F83-7CC965E7A87A}">
      <dgm:prSet/>
      <dgm:spPr/>
      <dgm:t>
        <a:bodyPr/>
        <a:lstStyle/>
        <a:p>
          <a:endParaRPr lang="en-US"/>
        </a:p>
      </dgm:t>
    </dgm:pt>
    <dgm:pt modelId="{AE0291FC-64BE-49D0-A57E-208FDBD77878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Accreditation Update </a:t>
          </a:r>
        </a:p>
      </dgm:t>
    </dgm:pt>
    <dgm:pt modelId="{FB1F96EF-FBB5-4BAE-B54E-D5195F05C9D1}" type="parTrans" cxnId="{89EB515B-03B4-4866-AD1E-ADE4608F90E3}">
      <dgm:prSet/>
      <dgm:spPr/>
      <dgm:t>
        <a:bodyPr/>
        <a:lstStyle/>
        <a:p>
          <a:endParaRPr lang="en-US"/>
        </a:p>
      </dgm:t>
    </dgm:pt>
    <dgm:pt modelId="{BCC5B87A-F94F-404B-B1F5-0FD602737C71}" type="sibTrans" cxnId="{89EB515B-03B4-4866-AD1E-ADE4608F90E3}">
      <dgm:prSet/>
      <dgm:spPr/>
      <dgm:t>
        <a:bodyPr/>
        <a:lstStyle/>
        <a:p>
          <a:endParaRPr lang="en-US"/>
        </a:p>
      </dgm:t>
    </dgm:pt>
    <dgm:pt modelId="{AC7E6A83-02A4-48D2-961F-9BB11606F9BC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VP Whalen </a:t>
          </a:r>
        </a:p>
      </dgm:t>
    </dgm:pt>
    <dgm:pt modelId="{C4DFD173-04B6-4D5B-80D7-482B1666D502}" type="parTrans" cxnId="{BC0F2AC4-1523-4AEC-BF36-5CA8C7496061}">
      <dgm:prSet/>
      <dgm:spPr/>
      <dgm:t>
        <a:bodyPr/>
        <a:lstStyle/>
        <a:p>
          <a:endParaRPr lang="en-US"/>
        </a:p>
      </dgm:t>
    </dgm:pt>
    <dgm:pt modelId="{6B624CF5-698B-4072-8629-54B4BA7812F6}" type="sibTrans" cxnId="{BC0F2AC4-1523-4AEC-BF36-5CA8C7496061}">
      <dgm:prSet/>
      <dgm:spPr/>
      <dgm:t>
        <a:bodyPr/>
        <a:lstStyle/>
        <a:p>
          <a:endParaRPr lang="en-US"/>
        </a:p>
      </dgm:t>
    </dgm:pt>
    <dgm:pt modelId="{F7922A19-A736-4DBB-B250-8B45C1D1D1FD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Budget Update </a:t>
          </a:r>
        </a:p>
      </dgm:t>
    </dgm:pt>
    <dgm:pt modelId="{67940FC0-A813-4DB7-931A-D857B62CA77D}" type="parTrans" cxnId="{78D214F8-EE72-4F33-B071-B6305EC3A2E9}">
      <dgm:prSet/>
      <dgm:spPr/>
      <dgm:t>
        <a:bodyPr/>
        <a:lstStyle/>
        <a:p>
          <a:endParaRPr lang="en-US"/>
        </a:p>
      </dgm:t>
    </dgm:pt>
    <dgm:pt modelId="{36CA131E-BCA8-4259-BF63-74690A8381DB}" type="sibTrans" cxnId="{78D214F8-EE72-4F33-B071-B6305EC3A2E9}">
      <dgm:prSet/>
      <dgm:spPr/>
      <dgm:t>
        <a:bodyPr/>
        <a:lstStyle/>
        <a:p>
          <a:endParaRPr lang="en-US"/>
        </a:p>
      </dgm:t>
    </dgm:pt>
    <dgm:pt modelId="{5CBC0AF0-0702-4271-AB51-150327100A1C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VP Raichbart</a:t>
          </a:r>
        </a:p>
      </dgm:t>
    </dgm:pt>
    <dgm:pt modelId="{CA6F2D76-9F67-4E5D-B760-D6D5278A7F45}" type="parTrans" cxnId="{DAD2CA22-4EAE-4329-A2FC-45C43DB0AF8C}">
      <dgm:prSet/>
      <dgm:spPr/>
      <dgm:t>
        <a:bodyPr/>
        <a:lstStyle/>
        <a:p>
          <a:endParaRPr lang="en-US"/>
        </a:p>
      </dgm:t>
    </dgm:pt>
    <dgm:pt modelId="{61555BCB-3406-4FDA-8F8D-B2FF56BE0333}" type="sibTrans" cxnId="{DAD2CA22-4EAE-4329-A2FC-45C43DB0AF8C}">
      <dgm:prSet/>
      <dgm:spPr/>
      <dgm:t>
        <a:bodyPr/>
        <a:lstStyle/>
        <a:p>
          <a:endParaRPr lang="en-US"/>
        </a:p>
      </dgm:t>
    </dgm:pt>
    <dgm:pt modelId="{658E9366-55C3-4DF9-8388-E5839AC6D575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Caring Campus </a:t>
          </a:r>
        </a:p>
      </dgm:t>
    </dgm:pt>
    <dgm:pt modelId="{F9D669E3-A124-4845-AC43-5CD916AA0C20}" type="parTrans" cxnId="{8DB6802F-D215-4277-8AF7-5219E8B26F7A}">
      <dgm:prSet/>
      <dgm:spPr/>
      <dgm:t>
        <a:bodyPr/>
        <a:lstStyle/>
        <a:p>
          <a:endParaRPr lang="en-US"/>
        </a:p>
      </dgm:t>
    </dgm:pt>
    <dgm:pt modelId="{77D2D26A-902F-4CD6-AC50-B251EF7FC8AE}" type="sibTrans" cxnId="{8DB6802F-D215-4277-8AF7-5219E8B26F7A}">
      <dgm:prSet/>
      <dgm:spPr/>
      <dgm:t>
        <a:bodyPr/>
        <a:lstStyle/>
        <a:p>
          <a:endParaRPr lang="en-US"/>
        </a:p>
      </dgm:t>
    </dgm:pt>
    <dgm:pt modelId="{782BA3AB-4C28-457D-A770-A6BF42113F9D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Jean O’Neil Opipari</a:t>
          </a:r>
        </a:p>
      </dgm:t>
    </dgm:pt>
    <dgm:pt modelId="{46A390EC-1EB9-4AF1-8593-1DFD2B113959}" type="parTrans" cxnId="{8DAEC3CB-22F1-41B8-823C-23FCD5143226}">
      <dgm:prSet/>
      <dgm:spPr/>
      <dgm:t>
        <a:bodyPr/>
        <a:lstStyle/>
        <a:p>
          <a:endParaRPr lang="en-US"/>
        </a:p>
      </dgm:t>
    </dgm:pt>
    <dgm:pt modelId="{F759D9CD-0BA6-4653-986C-E55F7AFF5F8F}" type="sibTrans" cxnId="{8DAEC3CB-22F1-41B8-823C-23FCD5143226}">
      <dgm:prSet/>
      <dgm:spPr/>
      <dgm:t>
        <a:bodyPr/>
        <a:lstStyle/>
        <a:p>
          <a:endParaRPr lang="en-US"/>
        </a:p>
      </dgm:t>
    </dgm:pt>
    <dgm:pt modelId="{7D37621B-8CD7-49A5-B7EC-C4342FF196CC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Academic Services Update</a:t>
          </a:r>
        </a:p>
      </dgm:t>
    </dgm:pt>
    <dgm:pt modelId="{8322BD91-23A2-43E1-BBE9-E57AB19E6851}" type="parTrans" cxnId="{FDCBB40A-897B-4839-9D36-45EB17576531}">
      <dgm:prSet/>
      <dgm:spPr/>
      <dgm:t>
        <a:bodyPr/>
        <a:lstStyle/>
        <a:p>
          <a:endParaRPr lang="en-US"/>
        </a:p>
      </dgm:t>
    </dgm:pt>
    <dgm:pt modelId="{04AAEB1F-0C2F-4E10-8861-BA05D35786EA}" type="sibTrans" cxnId="{FDCBB40A-897B-4839-9D36-45EB17576531}">
      <dgm:prSet/>
      <dgm:spPr/>
      <dgm:t>
        <a:bodyPr/>
        <a:lstStyle/>
        <a:p>
          <a:endParaRPr lang="en-US"/>
        </a:p>
      </dgm:t>
    </dgm:pt>
    <dgm:pt modelId="{1F7FA496-5EED-48C5-B731-9334992F5472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VP Whalen </a:t>
          </a:r>
        </a:p>
      </dgm:t>
    </dgm:pt>
    <dgm:pt modelId="{083E37C7-5023-4442-A714-AE7FBA5ACBFB}" type="parTrans" cxnId="{6B5C4727-04EC-4A50-A8E2-C2F294B8E490}">
      <dgm:prSet/>
      <dgm:spPr/>
      <dgm:t>
        <a:bodyPr/>
        <a:lstStyle/>
        <a:p>
          <a:endParaRPr lang="en-US"/>
        </a:p>
      </dgm:t>
    </dgm:pt>
    <dgm:pt modelId="{F440D1B0-4923-419E-A215-6590E98FB0A2}" type="sibTrans" cxnId="{6B5C4727-04EC-4A50-A8E2-C2F294B8E490}">
      <dgm:prSet/>
      <dgm:spPr/>
      <dgm:t>
        <a:bodyPr/>
        <a:lstStyle/>
        <a:p>
          <a:endParaRPr lang="en-US"/>
        </a:p>
      </dgm:t>
    </dgm:pt>
    <dgm:pt modelId="{CF216FA5-3A18-46F3-A3F2-E1092A4B1066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Student Services Update </a:t>
          </a:r>
        </a:p>
      </dgm:t>
    </dgm:pt>
    <dgm:pt modelId="{3DAA2530-E8B4-4ABB-929A-D37526EB1BA3}" type="parTrans" cxnId="{7383FF4D-D8D3-447A-9D3A-DB315EEAFB40}">
      <dgm:prSet/>
      <dgm:spPr/>
      <dgm:t>
        <a:bodyPr/>
        <a:lstStyle/>
        <a:p>
          <a:endParaRPr lang="en-US"/>
        </a:p>
      </dgm:t>
    </dgm:pt>
    <dgm:pt modelId="{DEB40FF3-8543-4D89-923A-1F27F9F87AA1}" type="sibTrans" cxnId="{7383FF4D-D8D3-447A-9D3A-DB315EEAFB40}">
      <dgm:prSet/>
      <dgm:spPr/>
      <dgm:t>
        <a:bodyPr/>
        <a:lstStyle/>
        <a:p>
          <a:endParaRPr lang="en-US"/>
        </a:p>
      </dgm:t>
    </dgm:pt>
    <dgm:pt modelId="{8FC23168-8A76-4575-93C2-C3E3A5783BAB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VP Wilson </a:t>
          </a:r>
        </a:p>
      </dgm:t>
    </dgm:pt>
    <dgm:pt modelId="{A6801F39-1B29-4FE9-A23F-08190CAC3971}" type="parTrans" cxnId="{C1493F8E-C6A2-4791-9E05-C90DBADF9E43}">
      <dgm:prSet/>
      <dgm:spPr/>
      <dgm:t>
        <a:bodyPr/>
        <a:lstStyle/>
        <a:p>
          <a:endParaRPr lang="en-US"/>
        </a:p>
      </dgm:t>
    </dgm:pt>
    <dgm:pt modelId="{291A2A35-9DAB-4525-B43E-23C23E23B6D7}" type="sibTrans" cxnId="{C1493F8E-C6A2-4791-9E05-C90DBADF9E43}">
      <dgm:prSet/>
      <dgm:spPr/>
      <dgm:t>
        <a:bodyPr/>
        <a:lstStyle/>
        <a:p>
          <a:endParaRPr lang="en-US"/>
        </a:p>
      </dgm:t>
    </dgm:pt>
    <dgm:pt modelId="{9347D2BD-36A7-44B3-99DC-A2C5D7CE84B4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Administrative Services Update </a:t>
          </a:r>
        </a:p>
      </dgm:t>
    </dgm:pt>
    <dgm:pt modelId="{47E8CCCD-638F-4077-9D7C-30481FBE4917}" type="parTrans" cxnId="{DDA26BC1-7BE1-45CD-A710-8BEB52D2EE3F}">
      <dgm:prSet/>
      <dgm:spPr/>
      <dgm:t>
        <a:bodyPr/>
        <a:lstStyle/>
        <a:p>
          <a:endParaRPr lang="en-US"/>
        </a:p>
      </dgm:t>
    </dgm:pt>
    <dgm:pt modelId="{1ABA57B9-50FA-4914-826C-252DAF968937}" type="sibTrans" cxnId="{DDA26BC1-7BE1-45CD-A710-8BEB52D2EE3F}">
      <dgm:prSet/>
      <dgm:spPr/>
      <dgm:t>
        <a:bodyPr/>
        <a:lstStyle/>
        <a:p>
          <a:endParaRPr lang="en-US"/>
        </a:p>
      </dgm:t>
    </dgm:pt>
    <dgm:pt modelId="{65B7F60E-2B73-4712-A162-EF95915EEE6F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VP Raichbart </a:t>
          </a:r>
        </a:p>
      </dgm:t>
    </dgm:pt>
    <dgm:pt modelId="{03C885F0-71BD-4520-B21A-294C3FFB8145}" type="parTrans" cxnId="{3C93A26B-B91E-47F6-BB20-3787F39A168C}">
      <dgm:prSet/>
      <dgm:spPr/>
      <dgm:t>
        <a:bodyPr/>
        <a:lstStyle/>
        <a:p>
          <a:endParaRPr lang="en-US"/>
        </a:p>
      </dgm:t>
    </dgm:pt>
    <dgm:pt modelId="{12DF2031-F123-487A-8B5C-A4A53A282378}" type="sibTrans" cxnId="{3C93A26B-B91E-47F6-BB20-3787F39A168C}">
      <dgm:prSet/>
      <dgm:spPr/>
      <dgm:t>
        <a:bodyPr/>
        <a:lstStyle/>
        <a:p>
          <a:endParaRPr lang="en-US"/>
        </a:p>
      </dgm:t>
    </dgm:pt>
    <dgm:pt modelId="{18376D8F-D292-483C-9640-27732BF88BAF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On the Horizon</a:t>
          </a:r>
        </a:p>
      </dgm:t>
    </dgm:pt>
    <dgm:pt modelId="{E91FEFB6-6553-46FE-BAAA-99208AC98171}" type="parTrans" cxnId="{FBD4B173-FAB6-41EE-9A17-8C31C648452B}">
      <dgm:prSet/>
      <dgm:spPr/>
      <dgm:t>
        <a:bodyPr/>
        <a:lstStyle/>
        <a:p>
          <a:endParaRPr lang="en-US"/>
        </a:p>
      </dgm:t>
    </dgm:pt>
    <dgm:pt modelId="{DC11BD93-AF19-4764-9DE5-8D9DD37669B5}" type="sibTrans" cxnId="{FBD4B173-FAB6-41EE-9A17-8C31C648452B}">
      <dgm:prSet/>
      <dgm:spPr/>
      <dgm:t>
        <a:bodyPr/>
        <a:lstStyle/>
        <a:p>
          <a:endParaRPr lang="en-US"/>
        </a:p>
      </dgm:t>
    </dgm:pt>
    <dgm:pt modelId="{520709A8-A1E8-4F0C-9817-5CD4541F4309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President Foster</a:t>
          </a:r>
        </a:p>
      </dgm:t>
    </dgm:pt>
    <dgm:pt modelId="{F9CD7868-13E7-4905-BBC5-1426315E9F80}" type="parTrans" cxnId="{0F75EB8B-9C6E-4578-9376-717004692722}">
      <dgm:prSet/>
      <dgm:spPr/>
      <dgm:t>
        <a:bodyPr/>
        <a:lstStyle/>
        <a:p>
          <a:endParaRPr lang="en-US"/>
        </a:p>
      </dgm:t>
    </dgm:pt>
    <dgm:pt modelId="{0E22A08F-4E2C-44E3-866A-31FBB0954EBA}" type="sibTrans" cxnId="{0F75EB8B-9C6E-4578-9376-717004692722}">
      <dgm:prSet/>
      <dgm:spPr/>
      <dgm:t>
        <a:bodyPr/>
        <a:lstStyle/>
        <a:p>
          <a:endParaRPr lang="en-US"/>
        </a:p>
      </dgm:t>
    </dgm:pt>
    <dgm:pt modelId="{CEA07AA8-FFBA-48E6-A4C7-41122F7B60E3}" type="pres">
      <dgm:prSet presAssocID="{34D10F8F-276E-40A5-8ACB-A2943EA0AA31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574E0809-8C7D-4A43-86A3-CB606D076DE2}" type="pres">
      <dgm:prSet presAssocID="{A78C86E8-4A1B-4E08-91A6-9211AF5EBBDB}" presName="composite" presStyleCnt="0"/>
      <dgm:spPr/>
    </dgm:pt>
    <dgm:pt modelId="{54EF624B-7143-452E-A9FF-67D1CB4857FA}" type="pres">
      <dgm:prSet presAssocID="{A78C86E8-4A1B-4E08-91A6-9211AF5EBBDB}" presName="FirstChild" presStyleLbl="revTx" presStyleIdx="0" presStyleCnt="11">
        <dgm:presLayoutVars>
          <dgm:chMax val="0"/>
          <dgm:chPref val="0"/>
          <dgm:bulletEnabled val="1"/>
        </dgm:presLayoutVars>
      </dgm:prSet>
      <dgm:spPr/>
    </dgm:pt>
    <dgm:pt modelId="{7579D22B-0E31-4ECF-AE33-215D38E6FBD2}" type="pres">
      <dgm:prSet presAssocID="{A78C86E8-4A1B-4E08-91A6-9211AF5EBBDB}" presName="Parent" presStyleLbl="alignNode1" presStyleIdx="0" presStyleCnt="11">
        <dgm:presLayoutVars>
          <dgm:chMax val="3"/>
          <dgm:chPref val="3"/>
          <dgm:bulletEnabled val="1"/>
        </dgm:presLayoutVars>
      </dgm:prSet>
      <dgm:spPr/>
    </dgm:pt>
    <dgm:pt modelId="{A9755440-3F6C-499C-A869-C76A64CA1C16}" type="pres">
      <dgm:prSet presAssocID="{A78C86E8-4A1B-4E08-91A6-9211AF5EBBDB}" presName="Accent" presStyleLbl="parChTrans1D1" presStyleIdx="0" presStyleCnt="11"/>
      <dgm:spPr/>
    </dgm:pt>
    <dgm:pt modelId="{9B729A09-5BAD-4FE5-89BE-0EB084FE7A0C}" type="pres">
      <dgm:prSet presAssocID="{4B722084-56BC-4CE5-9416-AF3EBCAF9321}" presName="sibTrans" presStyleCnt="0"/>
      <dgm:spPr/>
    </dgm:pt>
    <dgm:pt modelId="{BC1EA200-2B1C-47DA-8504-840AC9E1FFAF}" type="pres">
      <dgm:prSet presAssocID="{5593DBC4-0B8C-45CA-8CFD-D8839BACEC92}" presName="composite" presStyleCnt="0"/>
      <dgm:spPr/>
    </dgm:pt>
    <dgm:pt modelId="{EE8F170A-C207-45A8-B1B2-13B1E949A2E5}" type="pres">
      <dgm:prSet presAssocID="{5593DBC4-0B8C-45CA-8CFD-D8839BACEC92}" presName="FirstChild" presStyleLbl="revTx" presStyleIdx="1" presStyleCnt="11">
        <dgm:presLayoutVars>
          <dgm:chMax val="0"/>
          <dgm:chPref val="0"/>
          <dgm:bulletEnabled val="1"/>
        </dgm:presLayoutVars>
      </dgm:prSet>
      <dgm:spPr/>
    </dgm:pt>
    <dgm:pt modelId="{95E064AE-033D-433E-A25E-C26ACCB85EFB}" type="pres">
      <dgm:prSet presAssocID="{5593DBC4-0B8C-45CA-8CFD-D8839BACEC92}" presName="Parent" presStyleLbl="alignNode1" presStyleIdx="1" presStyleCnt="11">
        <dgm:presLayoutVars>
          <dgm:chMax val="3"/>
          <dgm:chPref val="3"/>
          <dgm:bulletEnabled val="1"/>
        </dgm:presLayoutVars>
      </dgm:prSet>
      <dgm:spPr/>
    </dgm:pt>
    <dgm:pt modelId="{23173CE8-C030-4989-A0F6-46084A8A436A}" type="pres">
      <dgm:prSet presAssocID="{5593DBC4-0B8C-45CA-8CFD-D8839BACEC92}" presName="Accent" presStyleLbl="parChTrans1D1" presStyleIdx="1" presStyleCnt="11"/>
      <dgm:spPr/>
    </dgm:pt>
    <dgm:pt modelId="{8DED7CAF-3F63-4364-A54E-1D88EDE69E49}" type="pres">
      <dgm:prSet presAssocID="{88A2C927-2847-45B0-AF8F-9BB55B5DF2AD}" presName="sibTrans" presStyleCnt="0"/>
      <dgm:spPr/>
    </dgm:pt>
    <dgm:pt modelId="{0BB994E1-8F04-42C8-A608-E24F206D73DA}" type="pres">
      <dgm:prSet presAssocID="{1DDA575C-9F38-4C1C-8A89-CE1DD159079B}" presName="composite" presStyleCnt="0"/>
      <dgm:spPr/>
    </dgm:pt>
    <dgm:pt modelId="{86B984CE-D480-4662-96CA-AA0E208B668C}" type="pres">
      <dgm:prSet presAssocID="{1DDA575C-9F38-4C1C-8A89-CE1DD159079B}" presName="FirstChild" presStyleLbl="revTx" presStyleIdx="2" presStyleCnt="11">
        <dgm:presLayoutVars>
          <dgm:chMax val="0"/>
          <dgm:chPref val="0"/>
          <dgm:bulletEnabled val="1"/>
        </dgm:presLayoutVars>
      </dgm:prSet>
      <dgm:spPr/>
    </dgm:pt>
    <dgm:pt modelId="{FDD06E82-76B5-4942-B6D1-F3B702DEE564}" type="pres">
      <dgm:prSet presAssocID="{1DDA575C-9F38-4C1C-8A89-CE1DD159079B}" presName="Parent" presStyleLbl="alignNode1" presStyleIdx="2" presStyleCnt="11">
        <dgm:presLayoutVars>
          <dgm:chMax val="3"/>
          <dgm:chPref val="3"/>
          <dgm:bulletEnabled val="1"/>
        </dgm:presLayoutVars>
      </dgm:prSet>
      <dgm:spPr/>
    </dgm:pt>
    <dgm:pt modelId="{074C8C1F-0C51-43CA-A9F3-5833FC8FD1A9}" type="pres">
      <dgm:prSet presAssocID="{1DDA575C-9F38-4C1C-8A89-CE1DD159079B}" presName="Accent" presStyleLbl="parChTrans1D1" presStyleIdx="2" presStyleCnt="11"/>
      <dgm:spPr/>
    </dgm:pt>
    <dgm:pt modelId="{520461C5-369F-4CF3-BAFA-564421285F3B}" type="pres">
      <dgm:prSet presAssocID="{EC2E8BB4-409F-4D56-BFFE-84CBF5A0721D}" presName="sibTrans" presStyleCnt="0"/>
      <dgm:spPr/>
    </dgm:pt>
    <dgm:pt modelId="{5D006E4F-B9B8-452B-BEEE-A61202EE7BAB}" type="pres">
      <dgm:prSet presAssocID="{CB4EEE2C-2ADF-4428-A326-37F7918B2993}" presName="composite" presStyleCnt="0"/>
      <dgm:spPr/>
    </dgm:pt>
    <dgm:pt modelId="{3CBFC77B-6CAB-46C5-871A-F09BCE4F0A9C}" type="pres">
      <dgm:prSet presAssocID="{CB4EEE2C-2ADF-4428-A326-37F7918B2993}" presName="FirstChild" presStyleLbl="revTx" presStyleIdx="3" presStyleCnt="11">
        <dgm:presLayoutVars>
          <dgm:chMax val="0"/>
          <dgm:chPref val="0"/>
          <dgm:bulletEnabled val="1"/>
        </dgm:presLayoutVars>
      </dgm:prSet>
      <dgm:spPr/>
    </dgm:pt>
    <dgm:pt modelId="{38B8DEC9-ABED-4204-946D-9495FD091479}" type="pres">
      <dgm:prSet presAssocID="{CB4EEE2C-2ADF-4428-A326-37F7918B2993}" presName="Parent" presStyleLbl="alignNode1" presStyleIdx="3" presStyleCnt="11">
        <dgm:presLayoutVars>
          <dgm:chMax val="3"/>
          <dgm:chPref val="3"/>
          <dgm:bulletEnabled val="1"/>
        </dgm:presLayoutVars>
      </dgm:prSet>
      <dgm:spPr/>
    </dgm:pt>
    <dgm:pt modelId="{DF306611-07E8-4148-BAC9-9746829EA872}" type="pres">
      <dgm:prSet presAssocID="{CB4EEE2C-2ADF-4428-A326-37F7918B2993}" presName="Accent" presStyleLbl="parChTrans1D1" presStyleIdx="3" presStyleCnt="11"/>
      <dgm:spPr/>
    </dgm:pt>
    <dgm:pt modelId="{A9F8CF0F-E89D-412E-BB4A-3611E31929C7}" type="pres">
      <dgm:prSet presAssocID="{D7D2D797-575C-4FBA-BFB6-66C0DB3E4D92}" presName="sibTrans" presStyleCnt="0"/>
      <dgm:spPr/>
    </dgm:pt>
    <dgm:pt modelId="{445D9423-3186-4A89-AF64-9C5F03A2EF99}" type="pres">
      <dgm:prSet presAssocID="{AE0291FC-64BE-49D0-A57E-208FDBD77878}" presName="composite" presStyleCnt="0"/>
      <dgm:spPr/>
    </dgm:pt>
    <dgm:pt modelId="{FF476620-FBDD-47EB-B6B5-D9BD75FD636D}" type="pres">
      <dgm:prSet presAssocID="{AE0291FC-64BE-49D0-A57E-208FDBD77878}" presName="FirstChild" presStyleLbl="revTx" presStyleIdx="4" presStyleCnt="11">
        <dgm:presLayoutVars>
          <dgm:chMax val="0"/>
          <dgm:chPref val="0"/>
          <dgm:bulletEnabled val="1"/>
        </dgm:presLayoutVars>
      </dgm:prSet>
      <dgm:spPr/>
    </dgm:pt>
    <dgm:pt modelId="{1CD0392C-E5F7-45AE-AF9E-207FED2EA0B9}" type="pres">
      <dgm:prSet presAssocID="{AE0291FC-64BE-49D0-A57E-208FDBD77878}" presName="Parent" presStyleLbl="alignNode1" presStyleIdx="4" presStyleCnt="11">
        <dgm:presLayoutVars>
          <dgm:chMax val="3"/>
          <dgm:chPref val="3"/>
          <dgm:bulletEnabled val="1"/>
        </dgm:presLayoutVars>
      </dgm:prSet>
      <dgm:spPr/>
    </dgm:pt>
    <dgm:pt modelId="{85337B56-F7EC-4492-8EEA-D85F038D5602}" type="pres">
      <dgm:prSet presAssocID="{AE0291FC-64BE-49D0-A57E-208FDBD77878}" presName="Accent" presStyleLbl="parChTrans1D1" presStyleIdx="4" presStyleCnt="11"/>
      <dgm:spPr/>
    </dgm:pt>
    <dgm:pt modelId="{7BCAEF01-3094-4D06-A100-84A548260D79}" type="pres">
      <dgm:prSet presAssocID="{BCC5B87A-F94F-404B-B1F5-0FD602737C71}" presName="sibTrans" presStyleCnt="0"/>
      <dgm:spPr/>
    </dgm:pt>
    <dgm:pt modelId="{8312D46C-2ECE-4350-BBB5-0EC6900F99BF}" type="pres">
      <dgm:prSet presAssocID="{F7922A19-A736-4DBB-B250-8B45C1D1D1FD}" presName="composite" presStyleCnt="0"/>
      <dgm:spPr/>
    </dgm:pt>
    <dgm:pt modelId="{F2BE1272-F28B-4179-9523-EE2B04B3D509}" type="pres">
      <dgm:prSet presAssocID="{F7922A19-A736-4DBB-B250-8B45C1D1D1FD}" presName="FirstChild" presStyleLbl="revTx" presStyleIdx="5" presStyleCnt="11">
        <dgm:presLayoutVars>
          <dgm:chMax val="0"/>
          <dgm:chPref val="0"/>
          <dgm:bulletEnabled val="1"/>
        </dgm:presLayoutVars>
      </dgm:prSet>
      <dgm:spPr/>
    </dgm:pt>
    <dgm:pt modelId="{EC4E44F0-FEBE-4CCF-9828-FFFCC3972C87}" type="pres">
      <dgm:prSet presAssocID="{F7922A19-A736-4DBB-B250-8B45C1D1D1FD}" presName="Parent" presStyleLbl="alignNode1" presStyleIdx="5" presStyleCnt="11">
        <dgm:presLayoutVars>
          <dgm:chMax val="3"/>
          <dgm:chPref val="3"/>
          <dgm:bulletEnabled val="1"/>
        </dgm:presLayoutVars>
      </dgm:prSet>
      <dgm:spPr/>
    </dgm:pt>
    <dgm:pt modelId="{3F55A7B5-A7F9-4C55-9E74-77B99952D292}" type="pres">
      <dgm:prSet presAssocID="{F7922A19-A736-4DBB-B250-8B45C1D1D1FD}" presName="Accent" presStyleLbl="parChTrans1D1" presStyleIdx="5" presStyleCnt="11"/>
      <dgm:spPr/>
    </dgm:pt>
    <dgm:pt modelId="{F1219DAB-AB3D-484E-B7C1-BF0BA81963F9}" type="pres">
      <dgm:prSet presAssocID="{36CA131E-BCA8-4259-BF63-74690A8381DB}" presName="sibTrans" presStyleCnt="0"/>
      <dgm:spPr/>
    </dgm:pt>
    <dgm:pt modelId="{AB57030C-4382-4CE3-93A1-22658F05D5BE}" type="pres">
      <dgm:prSet presAssocID="{658E9366-55C3-4DF9-8388-E5839AC6D575}" presName="composite" presStyleCnt="0"/>
      <dgm:spPr/>
    </dgm:pt>
    <dgm:pt modelId="{8CB0CCC1-E86B-4469-AAAD-93B661CD7D53}" type="pres">
      <dgm:prSet presAssocID="{658E9366-55C3-4DF9-8388-E5839AC6D575}" presName="FirstChild" presStyleLbl="revTx" presStyleIdx="6" presStyleCnt="11">
        <dgm:presLayoutVars>
          <dgm:chMax val="0"/>
          <dgm:chPref val="0"/>
          <dgm:bulletEnabled val="1"/>
        </dgm:presLayoutVars>
      </dgm:prSet>
      <dgm:spPr/>
    </dgm:pt>
    <dgm:pt modelId="{33CC7A95-3649-40C9-82A9-3A595031FF88}" type="pres">
      <dgm:prSet presAssocID="{658E9366-55C3-4DF9-8388-E5839AC6D575}" presName="Parent" presStyleLbl="alignNode1" presStyleIdx="6" presStyleCnt="11">
        <dgm:presLayoutVars>
          <dgm:chMax val="3"/>
          <dgm:chPref val="3"/>
          <dgm:bulletEnabled val="1"/>
        </dgm:presLayoutVars>
      </dgm:prSet>
      <dgm:spPr/>
    </dgm:pt>
    <dgm:pt modelId="{517156BD-7CDB-4E10-980F-EFDC91BB39EA}" type="pres">
      <dgm:prSet presAssocID="{658E9366-55C3-4DF9-8388-E5839AC6D575}" presName="Accent" presStyleLbl="parChTrans1D1" presStyleIdx="6" presStyleCnt="11"/>
      <dgm:spPr/>
    </dgm:pt>
    <dgm:pt modelId="{F188F55F-FC96-49BD-A3C2-DE5376AD463B}" type="pres">
      <dgm:prSet presAssocID="{77D2D26A-902F-4CD6-AC50-B251EF7FC8AE}" presName="sibTrans" presStyleCnt="0"/>
      <dgm:spPr/>
    </dgm:pt>
    <dgm:pt modelId="{FC230532-79FE-496C-AEE3-0E4C67E0F0EF}" type="pres">
      <dgm:prSet presAssocID="{7D37621B-8CD7-49A5-B7EC-C4342FF196CC}" presName="composite" presStyleCnt="0"/>
      <dgm:spPr/>
    </dgm:pt>
    <dgm:pt modelId="{2E12CE43-8B7D-491C-93B1-31A3A9A8A493}" type="pres">
      <dgm:prSet presAssocID="{7D37621B-8CD7-49A5-B7EC-C4342FF196CC}" presName="FirstChild" presStyleLbl="revTx" presStyleIdx="7" presStyleCnt="11">
        <dgm:presLayoutVars>
          <dgm:chMax val="0"/>
          <dgm:chPref val="0"/>
          <dgm:bulletEnabled val="1"/>
        </dgm:presLayoutVars>
      </dgm:prSet>
      <dgm:spPr/>
    </dgm:pt>
    <dgm:pt modelId="{7CF0F094-63BE-4952-9DC8-9432E806BE2F}" type="pres">
      <dgm:prSet presAssocID="{7D37621B-8CD7-49A5-B7EC-C4342FF196CC}" presName="Parent" presStyleLbl="alignNode1" presStyleIdx="7" presStyleCnt="11">
        <dgm:presLayoutVars>
          <dgm:chMax val="3"/>
          <dgm:chPref val="3"/>
          <dgm:bulletEnabled val="1"/>
        </dgm:presLayoutVars>
      </dgm:prSet>
      <dgm:spPr/>
    </dgm:pt>
    <dgm:pt modelId="{1F7C41D4-BBDF-4CFD-BA57-2514E69D3BDF}" type="pres">
      <dgm:prSet presAssocID="{7D37621B-8CD7-49A5-B7EC-C4342FF196CC}" presName="Accent" presStyleLbl="parChTrans1D1" presStyleIdx="7" presStyleCnt="11"/>
      <dgm:spPr/>
    </dgm:pt>
    <dgm:pt modelId="{DB6BB62C-931B-44C8-9987-0E212138A3EA}" type="pres">
      <dgm:prSet presAssocID="{04AAEB1F-0C2F-4E10-8861-BA05D35786EA}" presName="sibTrans" presStyleCnt="0"/>
      <dgm:spPr/>
    </dgm:pt>
    <dgm:pt modelId="{473D68BF-FE88-4071-A41B-D9EC9D6E6F71}" type="pres">
      <dgm:prSet presAssocID="{CF216FA5-3A18-46F3-A3F2-E1092A4B1066}" presName="composite" presStyleCnt="0"/>
      <dgm:spPr/>
    </dgm:pt>
    <dgm:pt modelId="{5358DE9E-7524-462E-880E-C87A720B35CF}" type="pres">
      <dgm:prSet presAssocID="{CF216FA5-3A18-46F3-A3F2-E1092A4B1066}" presName="FirstChild" presStyleLbl="revTx" presStyleIdx="8" presStyleCnt="11">
        <dgm:presLayoutVars>
          <dgm:chMax val="0"/>
          <dgm:chPref val="0"/>
          <dgm:bulletEnabled val="1"/>
        </dgm:presLayoutVars>
      </dgm:prSet>
      <dgm:spPr/>
    </dgm:pt>
    <dgm:pt modelId="{D86ABEB8-012E-4453-843B-8F08C3C58A29}" type="pres">
      <dgm:prSet presAssocID="{CF216FA5-3A18-46F3-A3F2-E1092A4B1066}" presName="Parent" presStyleLbl="alignNode1" presStyleIdx="8" presStyleCnt="11">
        <dgm:presLayoutVars>
          <dgm:chMax val="3"/>
          <dgm:chPref val="3"/>
          <dgm:bulletEnabled val="1"/>
        </dgm:presLayoutVars>
      </dgm:prSet>
      <dgm:spPr/>
    </dgm:pt>
    <dgm:pt modelId="{6AEC23F4-F1C8-4E96-B95C-EAD7E3C761C4}" type="pres">
      <dgm:prSet presAssocID="{CF216FA5-3A18-46F3-A3F2-E1092A4B1066}" presName="Accent" presStyleLbl="parChTrans1D1" presStyleIdx="8" presStyleCnt="11"/>
      <dgm:spPr/>
    </dgm:pt>
    <dgm:pt modelId="{DD178CB8-027D-40EA-A39C-5AC207D31B37}" type="pres">
      <dgm:prSet presAssocID="{DEB40FF3-8543-4D89-923A-1F27F9F87AA1}" presName="sibTrans" presStyleCnt="0"/>
      <dgm:spPr/>
    </dgm:pt>
    <dgm:pt modelId="{AEAD45B1-7657-4791-9E40-AB887C3F431F}" type="pres">
      <dgm:prSet presAssocID="{9347D2BD-36A7-44B3-99DC-A2C5D7CE84B4}" presName="composite" presStyleCnt="0"/>
      <dgm:spPr/>
    </dgm:pt>
    <dgm:pt modelId="{2CA4498C-E583-4388-AE32-57EAFA9A8C88}" type="pres">
      <dgm:prSet presAssocID="{9347D2BD-36A7-44B3-99DC-A2C5D7CE84B4}" presName="FirstChild" presStyleLbl="revTx" presStyleIdx="9" presStyleCnt="11">
        <dgm:presLayoutVars>
          <dgm:chMax val="0"/>
          <dgm:chPref val="0"/>
          <dgm:bulletEnabled val="1"/>
        </dgm:presLayoutVars>
      </dgm:prSet>
      <dgm:spPr/>
    </dgm:pt>
    <dgm:pt modelId="{9ADBDE50-2B34-42E4-8248-6AB485673CF0}" type="pres">
      <dgm:prSet presAssocID="{9347D2BD-36A7-44B3-99DC-A2C5D7CE84B4}" presName="Parent" presStyleLbl="alignNode1" presStyleIdx="9" presStyleCnt="11">
        <dgm:presLayoutVars>
          <dgm:chMax val="3"/>
          <dgm:chPref val="3"/>
          <dgm:bulletEnabled val="1"/>
        </dgm:presLayoutVars>
      </dgm:prSet>
      <dgm:spPr/>
    </dgm:pt>
    <dgm:pt modelId="{5B23D628-5EC7-4FE8-B0D0-90FC19F7206A}" type="pres">
      <dgm:prSet presAssocID="{9347D2BD-36A7-44B3-99DC-A2C5D7CE84B4}" presName="Accent" presStyleLbl="parChTrans1D1" presStyleIdx="9" presStyleCnt="11"/>
      <dgm:spPr/>
    </dgm:pt>
    <dgm:pt modelId="{C29FCC57-288A-46E3-8216-9F22939D20A6}" type="pres">
      <dgm:prSet presAssocID="{1ABA57B9-50FA-4914-826C-252DAF968937}" presName="sibTrans" presStyleCnt="0"/>
      <dgm:spPr/>
    </dgm:pt>
    <dgm:pt modelId="{5A9DE8E2-B425-462D-973E-9C58CD147AC0}" type="pres">
      <dgm:prSet presAssocID="{18376D8F-D292-483C-9640-27732BF88BAF}" presName="composite" presStyleCnt="0"/>
      <dgm:spPr/>
    </dgm:pt>
    <dgm:pt modelId="{4A56E6F6-DB52-48EA-BD31-EC52C7EAB12A}" type="pres">
      <dgm:prSet presAssocID="{18376D8F-D292-483C-9640-27732BF88BAF}" presName="FirstChild" presStyleLbl="revTx" presStyleIdx="10" presStyleCnt="11">
        <dgm:presLayoutVars>
          <dgm:chMax val="0"/>
          <dgm:chPref val="0"/>
          <dgm:bulletEnabled val="1"/>
        </dgm:presLayoutVars>
      </dgm:prSet>
      <dgm:spPr/>
    </dgm:pt>
    <dgm:pt modelId="{49C24B65-0C16-4F54-B5F3-9F9CD4A915B5}" type="pres">
      <dgm:prSet presAssocID="{18376D8F-D292-483C-9640-27732BF88BAF}" presName="Parent" presStyleLbl="alignNode1" presStyleIdx="10" presStyleCnt="11">
        <dgm:presLayoutVars>
          <dgm:chMax val="3"/>
          <dgm:chPref val="3"/>
          <dgm:bulletEnabled val="1"/>
        </dgm:presLayoutVars>
      </dgm:prSet>
      <dgm:spPr/>
    </dgm:pt>
    <dgm:pt modelId="{1A5C9A63-19CA-41C4-9325-0EA42D85F8F3}" type="pres">
      <dgm:prSet presAssocID="{18376D8F-D292-483C-9640-27732BF88BAF}" presName="Accent" presStyleLbl="parChTrans1D1" presStyleIdx="10" presStyleCnt="11"/>
      <dgm:spPr/>
    </dgm:pt>
  </dgm:ptLst>
  <dgm:cxnLst>
    <dgm:cxn modelId="{95A3BF02-3101-45F2-8CF1-A1AC0639D612}" type="presOf" srcId="{34D10F8F-276E-40A5-8ACB-A2943EA0AA31}" destId="{CEA07AA8-FFBA-48E6-A4C7-41122F7B60E3}" srcOrd="0" destOrd="0" presId="urn:microsoft.com/office/officeart/2011/layout/TabList"/>
    <dgm:cxn modelId="{A1D19706-EB2E-49E5-AD71-7A724A903C4B}" type="presOf" srcId="{1DDA575C-9F38-4C1C-8A89-CE1DD159079B}" destId="{FDD06E82-76B5-4942-B6D1-F3B702DEE564}" srcOrd="0" destOrd="0" presId="urn:microsoft.com/office/officeart/2011/layout/TabList"/>
    <dgm:cxn modelId="{4E1DEE08-F196-4D2E-A506-6437AA2813E3}" type="presOf" srcId="{AC7E6A83-02A4-48D2-961F-9BB11606F9BC}" destId="{FF476620-FBDD-47EB-B6B5-D9BD75FD636D}" srcOrd="0" destOrd="0" presId="urn:microsoft.com/office/officeart/2011/layout/TabList"/>
    <dgm:cxn modelId="{FDCBB40A-897B-4839-9D36-45EB17576531}" srcId="{34D10F8F-276E-40A5-8ACB-A2943EA0AA31}" destId="{7D37621B-8CD7-49A5-B7EC-C4342FF196CC}" srcOrd="7" destOrd="0" parTransId="{8322BD91-23A2-43E1-BBE9-E57AB19E6851}" sibTransId="{04AAEB1F-0C2F-4E10-8861-BA05D35786EA}"/>
    <dgm:cxn modelId="{4655F60B-851D-4092-B864-3BFA5D8F7F19}" type="presOf" srcId="{3945004D-8DCC-4B84-B68C-B90A77559DED}" destId="{3CBFC77B-6CAB-46C5-871A-F09BCE4F0A9C}" srcOrd="0" destOrd="0" presId="urn:microsoft.com/office/officeart/2011/layout/TabList"/>
    <dgm:cxn modelId="{B459550C-AD31-427B-8DF4-77A0FBF3156D}" srcId="{34D10F8F-276E-40A5-8ACB-A2943EA0AA31}" destId="{CB4EEE2C-2ADF-4428-A326-37F7918B2993}" srcOrd="3" destOrd="0" parTransId="{0B550C40-AF12-407A-AD1D-634853EDC608}" sibTransId="{D7D2D797-575C-4FBA-BFB6-66C0DB3E4D92}"/>
    <dgm:cxn modelId="{B140560D-C532-4968-AEAC-132DF6858B9B}" type="presOf" srcId="{716ABE27-14C4-4EC3-9832-D33B3EB28419}" destId="{86B984CE-D480-4662-96CA-AA0E208B668C}" srcOrd="0" destOrd="0" presId="urn:microsoft.com/office/officeart/2011/layout/TabList"/>
    <dgm:cxn modelId="{7A694213-4AFB-48BE-8B66-FB8C7F1596C4}" type="presOf" srcId="{658E9366-55C3-4DF9-8388-E5839AC6D575}" destId="{33CC7A95-3649-40C9-82A9-3A595031FF88}" srcOrd="0" destOrd="0" presId="urn:microsoft.com/office/officeart/2011/layout/TabList"/>
    <dgm:cxn modelId="{1B819213-9F8A-4EAA-90B5-9EE7FFA0B4CC}" type="presOf" srcId="{CB4EEE2C-2ADF-4428-A326-37F7918B2993}" destId="{38B8DEC9-ABED-4204-946D-9495FD091479}" srcOrd="0" destOrd="0" presId="urn:microsoft.com/office/officeart/2011/layout/TabList"/>
    <dgm:cxn modelId="{84F93E1D-B376-453A-A201-21C9C26E398A}" type="presOf" srcId="{65B7F60E-2B73-4712-A162-EF95915EEE6F}" destId="{2CA4498C-E583-4388-AE32-57EAFA9A8C88}" srcOrd="0" destOrd="0" presId="urn:microsoft.com/office/officeart/2011/layout/TabList"/>
    <dgm:cxn modelId="{AC02FF1D-C952-454A-B304-DED7A0B5D38E}" type="presOf" srcId="{AE0291FC-64BE-49D0-A57E-208FDBD77878}" destId="{1CD0392C-E5F7-45AE-AF9E-207FED2EA0B9}" srcOrd="0" destOrd="0" presId="urn:microsoft.com/office/officeart/2011/layout/TabList"/>
    <dgm:cxn modelId="{DAD2CA22-4EAE-4329-A2FC-45C43DB0AF8C}" srcId="{F7922A19-A736-4DBB-B250-8B45C1D1D1FD}" destId="{5CBC0AF0-0702-4271-AB51-150327100A1C}" srcOrd="0" destOrd="0" parTransId="{CA6F2D76-9F67-4E5D-B760-D6D5278A7F45}" sibTransId="{61555BCB-3406-4FDA-8F8D-B2FF56BE0333}"/>
    <dgm:cxn modelId="{6B5C4727-04EC-4A50-A8E2-C2F294B8E490}" srcId="{7D37621B-8CD7-49A5-B7EC-C4342FF196CC}" destId="{1F7FA496-5EED-48C5-B731-9334992F5472}" srcOrd="0" destOrd="0" parTransId="{083E37C7-5023-4442-A714-AE7FBA5ACBFB}" sibTransId="{F440D1B0-4923-419E-A215-6590E98FB0A2}"/>
    <dgm:cxn modelId="{8DB6802F-D215-4277-8AF7-5219E8B26F7A}" srcId="{34D10F8F-276E-40A5-8ACB-A2943EA0AA31}" destId="{658E9366-55C3-4DF9-8388-E5839AC6D575}" srcOrd="6" destOrd="0" parTransId="{F9D669E3-A124-4845-AC43-5CD916AA0C20}" sibTransId="{77D2D26A-902F-4CD6-AC50-B251EF7FC8AE}"/>
    <dgm:cxn modelId="{E29C063B-86E8-4FE2-BC9A-4277B61DDB2A}" type="presOf" srcId="{8FC23168-8A76-4575-93C2-C3E3A5783BAB}" destId="{5358DE9E-7524-462E-880E-C87A720B35CF}" srcOrd="0" destOrd="0" presId="urn:microsoft.com/office/officeart/2011/layout/TabList"/>
    <dgm:cxn modelId="{89EB515B-03B4-4866-AD1E-ADE4608F90E3}" srcId="{34D10F8F-276E-40A5-8ACB-A2943EA0AA31}" destId="{AE0291FC-64BE-49D0-A57E-208FDBD77878}" srcOrd="4" destOrd="0" parTransId="{FB1F96EF-FBB5-4BAE-B54E-D5195F05C9D1}" sibTransId="{BCC5B87A-F94F-404B-B1F5-0FD602737C71}"/>
    <dgm:cxn modelId="{EE86E15E-0F40-40D5-9707-7C23DB026E07}" srcId="{34D10F8F-276E-40A5-8ACB-A2943EA0AA31}" destId="{5593DBC4-0B8C-45CA-8CFD-D8839BACEC92}" srcOrd="1" destOrd="0" parTransId="{935B2352-AB64-4E5F-8526-AF9979F781AC}" sibTransId="{88A2C927-2847-45B0-AF8F-9BB55B5DF2AD}"/>
    <dgm:cxn modelId="{57C8B062-BB75-4BE5-9269-CDD42093D06D}" type="presOf" srcId="{A30E710D-4F48-4C3A-8173-485FFDDF4E19}" destId="{54EF624B-7143-452E-A9FF-67D1CB4857FA}" srcOrd="0" destOrd="0" presId="urn:microsoft.com/office/officeart/2011/layout/TabList"/>
    <dgm:cxn modelId="{51FED064-0488-46B4-A057-BD61E8E4AFC0}" type="presOf" srcId="{18376D8F-D292-483C-9640-27732BF88BAF}" destId="{49C24B65-0C16-4F54-B5F3-9F9CD4A915B5}" srcOrd="0" destOrd="0" presId="urn:microsoft.com/office/officeart/2011/layout/TabList"/>
    <dgm:cxn modelId="{F9CE4E48-6744-4D71-B59C-B4D42736F539}" srcId="{34D10F8F-276E-40A5-8ACB-A2943EA0AA31}" destId="{A78C86E8-4A1B-4E08-91A6-9211AF5EBBDB}" srcOrd="0" destOrd="0" parTransId="{CDE1007E-551B-48A3-951E-DDAAA6543F5F}" sibTransId="{4B722084-56BC-4CE5-9416-AF3EBCAF9321}"/>
    <dgm:cxn modelId="{3C93A26B-B91E-47F6-BB20-3787F39A168C}" srcId="{9347D2BD-36A7-44B3-99DC-A2C5D7CE84B4}" destId="{65B7F60E-2B73-4712-A162-EF95915EEE6F}" srcOrd="0" destOrd="0" parTransId="{03C885F0-71BD-4520-B21A-294C3FFB8145}" sibTransId="{12DF2031-F123-487A-8B5C-A4A53A282378}"/>
    <dgm:cxn modelId="{CC9B5C6C-35F3-4672-9CE4-605E00DDE977}" srcId="{5593DBC4-0B8C-45CA-8CFD-D8839BACEC92}" destId="{E2865082-4805-4188-BD37-EE3A91DA84B4}" srcOrd="0" destOrd="0" parTransId="{7E1A60CC-9144-4D32-8390-7114D4C1E5B9}" sibTransId="{9DE32C86-32D3-4DDC-AF84-710393E78CEA}"/>
    <dgm:cxn modelId="{7383FF4D-D8D3-447A-9D3A-DB315EEAFB40}" srcId="{34D10F8F-276E-40A5-8ACB-A2943EA0AA31}" destId="{CF216FA5-3A18-46F3-A3F2-E1092A4B1066}" srcOrd="8" destOrd="0" parTransId="{3DAA2530-E8B4-4ABB-929A-D37526EB1BA3}" sibTransId="{DEB40FF3-8543-4D89-923A-1F27F9F87AA1}"/>
    <dgm:cxn modelId="{474A0E52-F003-4150-9F64-34F4031FCF94}" type="presOf" srcId="{F7922A19-A736-4DBB-B250-8B45C1D1D1FD}" destId="{EC4E44F0-FEBE-4CCF-9828-FFFCC3972C87}" srcOrd="0" destOrd="0" presId="urn:microsoft.com/office/officeart/2011/layout/TabList"/>
    <dgm:cxn modelId="{CA637C72-6AE4-41AC-8838-07ED556B8C15}" srcId="{34D10F8F-276E-40A5-8ACB-A2943EA0AA31}" destId="{1DDA575C-9F38-4C1C-8A89-CE1DD159079B}" srcOrd="2" destOrd="0" parTransId="{E114984C-8CE3-426E-A826-284745DE1A8D}" sibTransId="{EC2E8BB4-409F-4D56-BFFE-84CBF5A0721D}"/>
    <dgm:cxn modelId="{FBD4B173-FAB6-41EE-9A17-8C31C648452B}" srcId="{34D10F8F-276E-40A5-8ACB-A2943EA0AA31}" destId="{18376D8F-D292-483C-9640-27732BF88BAF}" srcOrd="10" destOrd="0" parTransId="{E91FEFB6-6553-46FE-BAAA-99208AC98171}" sibTransId="{DC11BD93-AF19-4764-9DE5-8D9DD37669B5}"/>
    <dgm:cxn modelId="{DD8B197B-7E0D-4BAB-A55B-186E9D11D311}" type="presOf" srcId="{520709A8-A1E8-4F0C-9817-5CD4541F4309}" destId="{4A56E6F6-DB52-48EA-BD31-EC52C7EAB12A}" srcOrd="0" destOrd="0" presId="urn:microsoft.com/office/officeart/2011/layout/TabList"/>
    <dgm:cxn modelId="{6046DE85-E824-44E9-B134-C656DD464567}" type="presOf" srcId="{782BA3AB-4C28-457D-A770-A6BF42113F9D}" destId="{8CB0CCC1-E86B-4469-AAAD-93B661CD7D53}" srcOrd="0" destOrd="0" presId="urn:microsoft.com/office/officeart/2011/layout/TabList"/>
    <dgm:cxn modelId="{AEF3FD88-20CD-447B-872C-9043F6F0E2C6}" type="presOf" srcId="{E2865082-4805-4188-BD37-EE3A91DA84B4}" destId="{EE8F170A-C207-45A8-B1B2-13B1E949A2E5}" srcOrd="0" destOrd="0" presId="urn:microsoft.com/office/officeart/2011/layout/TabList"/>
    <dgm:cxn modelId="{0F75EB8B-9C6E-4578-9376-717004692722}" srcId="{18376D8F-D292-483C-9640-27732BF88BAF}" destId="{520709A8-A1E8-4F0C-9817-5CD4541F4309}" srcOrd="0" destOrd="0" parTransId="{F9CD7868-13E7-4905-BBC5-1426315E9F80}" sibTransId="{0E22A08F-4E2C-44E3-866A-31FBB0954EBA}"/>
    <dgm:cxn modelId="{C1493F8E-C6A2-4791-9E05-C90DBADF9E43}" srcId="{CF216FA5-3A18-46F3-A3F2-E1092A4B1066}" destId="{8FC23168-8A76-4575-93C2-C3E3A5783BAB}" srcOrd="0" destOrd="0" parTransId="{A6801F39-1B29-4FE9-A23F-08190CAC3971}" sibTransId="{291A2A35-9DAB-4525-B43E-23C23E23B6D7}"/>
    <dgm:cxn modelId="{361B6A91-934D-42B6-8F83-7CC965E7A87A}" srcId="{CB4EEE2C-2ADF-4428-A326-37F7918B2993}" destId="{3945004D-8DCC-4B84-B68C-B90A77559DED}" srcOrd="0" destOrd="0" parTransId="{C83ABFDE-A3C3-49E5-A968-BB051064173B}" sibTransId="{0CAEAB27-AE2B-4046-B6B1-0E82DDC1EFD1}"/>
    <dgm:cxn modelId="{46B001B3-029C-4046-8189-855C64831C56}" type="presOf" srcId="{1F7FA496-5EED-48C5-B731-9334992F5472}" destId="{2E12CE43-8B7D-491C-93B1-31A3A9A8A493}" srcOrd="0" destOrd="0" presId="urn:microsoft.com/office/officeart/2011/layout/TabList"/>
    <dgm:cxn modelId="{D41335B9-9F47-4305-A48B-88F5A264C87D}" type="presOf" srcId="{7D37621B-8CD7-49A5-B7EC-C4342FF196CC}" destId="{7CF0F094-63BE-4952-9DC8-9432E806BE2F}" srcOrd="0" destOrd="0" presId="urn:microsoft.com/office/officeart/2011/layout/TabList"/>
    <dgm:cxn modelId="{9C5610BD-10D0-4F38-AD8A-158EDC485F18}" type="presOf" srcId="{5CBC0AF0-0702-4271-AB51-150327100A1C}" destId="{F2BE1272-F28B-4179-9523-EE2B04B3D509}" srcOrd="0" destOrd="0" presId="urn:microsoft.com/office/officeart/2011/layout/TabList"/>
    <dgm:cxn modelId="{DDA26BC1-7BE1-45CD-A710-8BEB52D2EE3F}" srcId="{34D10F8F-276E-40A5-8ACB-A2943EA0AA31}" destId="{9347D2BD-36A7-44B3-99DC-A2C5D7CE84B4}" srcOrd="9" destOrd="0" parTransId="{47E8CCCD-638F-4077-9D7C-30481FBE4917}" sibTransId="{1ABA57B9-50FA-4914-826C-252DAF968937}"/>
    <dgm:cxn modelId="{3A6644C3-BD45-426F-A50A-2181CF84C283}" type="presOf" srcId="{A78C86E8-4A1B-4E08-91A6-9211AF5EBBDB}" destId="{7579D22B-0E31-4ECF-AE33-215D38E6FBD2}" srcOrd="0" destOrd="0" presId="urn:microsoft.com/office/officeart/2011/layout/TabList"/>
    <dgm:cxn modelId="{BC0F2AC4-1523-4AEC-BF36-5CA8C7496061}" srcId="{AE0291FC-64BE-49D0-A57E-208FDBD77878}" destId="{AC7E6A83-02A4-48D2-961F-9BB11606F9BC}" srcOrd="0" destOrd="0" parTransId="{C4DFD173-04B6-4D5B-80D7-482B1666D502}" sibTransId="{6B624CF5-698B-4072-8629-54B4BA7812F6}"/>
    <dgm:cxn modelId="{5C199DC5-1125-4E6C-8117-FCD61F9B5A0D}" type="presOf" srcId="{5593DBC4-0B8C-45CA-8CFD-D8839BACEC92}" destId="{95E064AE-033D-433E-A25E-C26ACCB85EFB}" srcOrd="0" destOrd="0" presId="urn:microsoft.com/office/officeart/2011/layout/TabList"/>
    <dgm:cxn modelId="{8DAEC3CB-22F1-41B8-823C-23FCD5143226}" srcId="{658E9366-55C3-4DF9-8388-E5839AC6D575}" destId="{782BA3AB-4C28-457D-A770-A6BF42113F9D}" srcOrd="0" destOrd="0" parTransId="{46A390EC-1EB9-4AF1-8593-1DFD2B113959}" sibTransId="{F759D9CD-0BA6-4653-986C-E55F7AFF5F8F}"/>
    <dgm:cxn modelId="{0525A7D1-4431-4634-9CE1-4905E45E8211}" type="presOf" srcId="{9347D2BD-36A7-44B3-99DC-A2C5D7CE84B4}" destId="{9ADBDE50-2B34-42E4-8248-6AB485673CF0}" srcOrd="0" destOrd="0" presId="urn:microsoft.com/office/officeart/2011/layout/TabList"/>
    <dgm:cxn modelId="{9558AAD5-606F-45EE-99B6-36F50213E672}" srcId="{1DDA575C-9F38-4C1C-8A89-CE1DD159079B}" destId="{716ABE27-14C4-4EC3-9832-D33B3EB28419}" srcOrd="0" destOrd="0" parTransId="{86781D91-A8E3-4469-B985-6622A94A0FC2}" sibTransId="{07B6AF36-5537-45F6-BF76-EB1C08DC9845}"/>
    <dgm:cxn modelId="{78D214F8-EE72-4F33-B071-B6305EC3A2E9}" srcId="{34D10F8F-276E-40A5-8ACB-A2943EA0AA31}" destId="{F7922A19-A736-4DBB-B250-8B45C1D1D1FD}" srcOrd="5" destOrd="0" parTransId="{67940FC0-A813-4DB7-931A-D857B62CA77D}" sibTransId="{36CA131E-BCA8-4259-BF63-74690A8381DB}"/>
    <dgm:cxn modelId="{67ACBCF9-16E2-4AED-A0D6-6DF7BDBD9EEB}" srcId="{A78C86E8-4A1B-4E08-91A6-9211AF5EBBDB}" destId="{A30E710D-4F48-4C3A-8173-485FFDDF4E19}" srcOrd="0" destOrd="0" parTransId="{C890B865-F5A6-4965-883C-6C389CE208DC}" sibTransId="{DD9D2A47-8A00-4F29-AB0E-89C6845C97AB}"/>
    <dgm:cxn modelId="{CF5360FF-050E-4B8B-BB36-B7BC9BC2524B}" type="presOf" srcId="{CF216FA5-3A18-46F3-A3F2-E1092A4B1066}" destId="{D86ABEB8-012E-4453-843B-8F08C3C58A29}" srcOrd="0" destOrd="0" presId="urn:microsoft.com/office/officeart/2011/layout/TabList"/>
    <dgm:cxn modelId="{FF20805B-BE5B-4746-9EF5-4409702ABDD3}" type="presParOf" srcId="{CEA07AA8-FFBA-48E6-A4C7-41122F7B60E3}" destId="{574E0809-8C7D-4A43-86A3-CB606D076DE2}" srcOrd="0" destOrd="0" presId="urn:microsoft.com/office/officeart/2011/layout/TabList"/>
    <dgm:cxn modelId="{02022FBB-CB46-4432-9820-B6614B5DC8A4}" type="presParOf" srcId="{574E0809-8C7D-4A43-86A3-CB606D076DE2}" destId="{54EF624B-7143-452E-A9FF-67D1CB4857FA}" srcOrd="0" destOrd="0" presId="urn:microsoft.com/office/officeart/2011/layout/TabList"/>
    <dgm:cxn modelId="{6EBC232B-6292-466C-BDD2-4B9256EF8B61}" type="presParOf" srcId="{574E0809-8C7D-4A43-86A3-CB606D076DE2}" destId="{7579D22B-0E31-4ECF-AE33-215D38E6FBD2}" srcOrd="1" destOrd="0" presId="urn:microsoft.com/office/officeart/2011/layout/TabList"/>
    <dgm:cxn modelId="{2C93FE24-6DE7-45D4-965E-7D41E57AE487}" type="presParOf" srcId="{574E0809-8C7D-4A43-86A3-CB606D076DE2}" destId="{A9755440-3F6C-499C-A869-C76A64CA1C16}" srcOrd="2" destOrd="0" presId="urn:microsoft.com/office/officeart/2011/layout/TabList"/>
    <dgm:cxn modelId="{061AAA2B-0D43-4B0D-8E17-E18B20EBFDE3}" type="presParOf" srcId="{CEA07AA8-FFBA-48E6-A4C7-41122F7B60E3}" destId="{9B729A09-5BAD-4FE5-89BE-0EB084FE7A0C}" srcOrd="1" destOrd="0" presId="urn:microsoft.com/office/officeart/2011/layout/TabList"/>
    <dgm:cxn modelId="{AEB382D0-BFB8-4A5A-A0BB-335DAF459822}" type="presParOf" srcId="{CEA07AA8-FFBA-48E6-A4C7-41122F7B60E3}" destId="{BC1EA200-2B1C-47DA-8504-840AC9E1FFAF}" srcOrd="2" destOrd="0" presId="urn:microsoft.com/office/officeart/2011/layout/TabList"/>
    <dgm:cxn modelId="{617D7D7C-C2EC-4921-965C-D498E43B2A32}" type="presParOf" srcId="{BC1EA200-2B1C-47DA-8504-840AC9E1FFAF}" destId="{EE8F170A-C207-45A8-B1B2-13B1E949A2E5}" srcOrd="0" destOrd="0" presId="urn:microsoft.com/office/officeart/2011/layout/TabList"/>
    <dgm:cxn modelId="{809BB57E-ED34-4C78-9C76-B958282317E2}" type="presParOf" srcId="{BC1EA200-2B1C-47DA-8504-840AC9E1FFAF}" destId="{95E064AE-033D-433E-A25E-C26ACCB85EFB}" srcOrd="1" destOrd="0" presId="urn:microsoft.com/office/officeart/2011/layout/TabList"/>
    <dgm:cxn modelId="{5F66D2EC-7924-47B9-88E4-B090B46CEA45}" type="presParOf" srcId="{BC1EA200-2B1C-47DA-8504-840AC9E1FFAF}" destId="{23173CE8-C030-4989-A0F6-46084A8A436A}" srcOrd="2" destOrd="0" presId="urn:microsoft.com/office/officeart/2011/layout/TabList"/>
    <dgm:cxn modelId="{72161CB0-F0C1-4A8A-AC12-FA2EBAE719F9}" type="presParOf" srcId="{CEA07AA8-FFBA-48E6-A4C7-41122F7B60E3}" destId="{8DED7CAF-3F63-4364-A54E-1D88EDE69E49}" srcOrd="3" destOrd="0" presId="urn:microsoft.com/office/officeart/2011/layout/TabList"/>
    <dgm:cxn modelId="{9FE44153-DEB9-4EE1-A163-69E809CE583D}" type="presParOf" srcId="{CEA07AA8-FFBA-48E6-A4C7-41122F7B60E3}" destId="{0BB994E1-8F04-42C8-A608-E24F206D73DA}" srcOrd="4" destOrd="0" presId="urn:microsoft.com/office/officeart/2011/layout/TabList"/>
    <dgm:cxn modelId="{C7CFDE41-A562-4C03-B912-2B670103F2F5}" type="presParOf" srcId="{0BB994E1-8F04-42C8-A608-E24F206D73DA}" destId="{86B984CE-D480-4662-96CA-AA0E208B668C}" srcOrd="0" destOrd="0" presId="urn:microsoft.com/office/officeart/2011/layout/TabList"/>
    <dgm:cxn modelId="{DDBEE254-0D0D-424A-8C08-EE3A340AF7C3}" type="presParOf" srcId="{0BB994E1-8F04-42C8-A608-E24F206D73DA}" destId="{FDD06E82-76B5-4942-B6D1-F3B702DEE564}" srcOrd="1" destOrd="0" presId="urn:microsoft.com/office/officeart/2011/layout/TabList"/>
    <dgm:cxn modelId="{BC40EAFB-278F-4034-8F7C-804614EAA84D}" type="presParOf" srcId="{0BB994E1-8F04-42C8-A608-E24F206D73DA}" destId="{074C8C1F-0C51-43CA-A9F3-5833FC8FD1A9}" srcOrd="2" destOrd="0" presId="urn:microsoft.com/office/officeart/2011/layout/TabList"/>
    <dgm:cxn modelId="{66FA2E61-4742-4FC7-8770-508FB62E8043}" type="presParOf" srcId="{CEA07AA8-FFBA-48E6-A4C7-41122F7B60E3}" destId="{520461C5-369F-4CF3-BAFA-564421285F3B}" srcOrd="5" destOrd="0" presId="urn:microsoft.com/office/officeart/2011/layout/TabList"/>
    <dgm:cxn modelId="{A1047980-31C1-407F-9A29-3AA222DFBCB3}" type="presParOf" srcId="{CEA07AA8-FFBA-48E6-A4C7-41122F7B60E3}" destId="{5D006E4F-B9B8-452B-BEEE-A61202EE7BAB}" srcOrd="6" destOrd="0" presId="urn:microsoft.com/office/officeart/2011/layout/TabList"/>
    <dgm:cxn modelId="{2BFF470F-C451-44AE-9BF2-719FF71B88E5}" type="presParOf" srcId="{5D006E4F-B9B8-452B-BEEE-A61202EE7BAB}" destId="{3CBFC77B-6CAB-46C5-871A-F09BCE4F0A9C}" srcOrd="0" destOrd="0" presId="urn:microsoft.com/office/officeart/2011/layout/TabList"/>
    <dgm:cxn modelId="{B2F99ACF-7A88-47EE-9C9D-9BE67914749F}" type="presParOf" srcId="{5D006E4F-B9B8-452B-BEEE-A61202EE7BAB}" destId="{38B8DEC9-ABED-4204-946D-9495FD091479}" srcOrd="1" destOrd="0" presId="urn:microsoft.com/office/officeart/2011/layout/TabList"/>
    <dgm:cxn modelId="{734F8F8B-3046-496E-AE69-EB44CFD139BA}" type="presParOf" srcId="{5D006E4F-B9B8-452B-BEEE-A61202EE7BAB}" destId="{DF306611-07E8-4148-BAC9-9746829EA872}" srcOrd="2" destOrd="0" presId="urn:microsoft.com/office/officeart/2011/layout/TabList"/>
    <dgm:cxn modelId="{A72D18C9-2E62-4FD6-B43B-559E0FA9DF87}" type="presParOf" srcId="{CEA07AA8-FFBA-48E6-A4C7-41122F7B60E3}" destId="{A9F8CF0F-E89D-412E-BB4A-3611E31929C7}" srcOrd="7" destOrd="0" presId="urn:microsoft.com/office/officeart/2011/layout/TabList"/>
    <dgm:cxn modelId="{1C83919E-0A63-4EB7-84F5-91BC6A2A6A0B}" type="presParOf" srcId="{CEA07AA8-FFBA-48E6-A4C7-41122F7B60E3}" destId="{445D9423-3186-4A89-AF64-9C5F03A2EF99}" srcOrd="8" destOrd="0" presId="urn:microsoft.com/office/officeart/2011/layout/TabList"/>
    <dgm:cxn modelId="{070F70D8-B770-4937-952B-6575523D5757}" type="presParOf" srcId="{445D9423-3186-4A89-AF64-9C5F03A2EF99}" destId="{FF476620-FBDD-47EB-B6B5-D9BD75FD636D}" srcOrd="0" destOrd="0" presId="urn:microsoft.com/office/officeart/2011/layout/TabList"/>
    <dgm:cxn modelId="{2024C606-59B4-4554-9D7B-35FA8E8E517B}" type="presParOf" srcId="{445D9423-3186-4A89-AF64-9C5F03A2EF99}" destId="{1CD0392C-E5F7-45AE-AF9E-207FED2EA0B9}" srcOrd="1" destOrd="0" presId="urn:microsoft.com/office/officeart/2011/layout/TabList"/>
    <dgm:cxn modelId="{4CB178C9-25B9-45E7-B1D2-2987E4BE1889}" type="presParOf" srcId="{445D9423-3186-4A89-AF64-9C5F03A2EF99}" destId="{85337B56-F7EC-4492-8EEA-D85F038D5602}" srcOrd="2" destOrd="0" presId="urn:microsoft.com/office/officeart/2011/layout/TabList"/>
    <dgm:cxn modelId="{B4520BD7-669C-421D-8D1E-F88DDB009CD8}" type="presParOf" srcId="{CEA07AA8-FFBA-48E6-A4C7-41122F7B60E3}" destId="{7BCAEF01-3094-4D06-A100-84A548260D79}" srcOrd="9" destOrd="0" presId="urn:microsoft.com/office/officeart/2011/layout/TabList"/>
    <dgm:cxn modelId="{FB3D85D0-3FAD-423A-9F91-BDBFD5098AF0}" type="presParOf" srcId="{CEA07AA8-FFBA-48E6-A4C7-41122F7B60E3}" destId="{8312D46C-2ECE-4350-BBB5-0EC6900F99BF}" srcOrd="10" destOrd="0" presId="urn:microsoft.com/office/officeart/2011/layout/TabList"/>
    <dgm:cxn modelId="{76C5C273-CE57-42B4-A860-E5298546955A}" type="presParOf" srcId="{8312D46C-2ECE-4350-BBB5-0EC6900F99BF}" destId="{F2BE1272-F28B-4179-9523-EE2B04B3D509}" srcOrd="0" destOrd="0" presId="urn:microsoft.com/office/officeart/2011/layout/TabList"/>
    <dgm:cxn modelId="{E90EB8EE-19D2-472A-9A54-C26B35ECB4E3}" type="presParOf" srcId="{8312D46C-2ECE-4350-BBB5-0EC6900F99BF}" destId="{EC4E44F0-FEBE-4CCF-9828-FFFCC3972C87}" srcOrd="1" destOrd="0" presId="urn:microsoft.com/office/officeart/2011/layout/TabList"/>
    <dgm:cxn modelId="{7593F288-E5F2-4434-A9CF-DE027A9F5CD5}" type="presParOf" srcId="{8312D46C-2ECE-4350-BBB5-0EC6900F99BF}" destId="{3F55A7B5-A7F9-4C55-9E74-77B99952D292}" srcOrd="2" destOrd="0" presId="urn:microsoft.com/office/officeart/2011/layout/TabList"/>
    <dgm:cxn modelId="{EB573958-6B8B-402E-BB6A-B6593E5C168D}" type="presParOf" srcId="{CEA07AA8-FFBA-48E6-A4C7-41122F7B60E3}" destId="{F1219DAB-AB3D-484E-B7C1-BF0BA81963F9}" srcOrd="11" destOrd="0" presId="urn:microsoft.com/office/officeart/2011/layout/TabList"/>
    <dgm:cxn modelId="{8E56DC23-6AC8-49B3-BFCE-C1AB3ADCCA7F}" type="presParOf" srcId="{CEA07AA8-FFBA-48E6-A4C7-41122F7B60E3}" destId="{AB57030C-4382-4CE3-93A1-22658F05D5BE}" srcOrd="12" destOrd="0" presId="urn:microsoft.com/office/officeart/2011/layout/TabList"/>
    <dgm:cxn modelId="{2FA4AE06-FC24-4884-A0F5-BF480E54CE93}" type="presParOf" srcId="{AB57030C-4382-4CE3-93A1-22658F05D5BE}" destId="{8CB0CCC1-E86B-4469-AAAD-93B661CD7D53}" srcOrd="0" destOrd="0" presId="urn:microsoft.com/office/officeart/2011/layout/TabList"/>
    <dgm:cxn modelId="{06120F90-FF68-4F2C-9916-42B8BFCD2A8B}" type="presParOf" srcId="{AB57030C-4382-4CE3-93A1-22658F05D5BE}" destId="{33CC7A95-3649-40C9-82A9-3A595031FF88}" srcOrd="1" destOrd="0" presId="urn:microsoft.com/office/officeart/2011/layout/TabList"/>
    <dgm:cxn modelId="{BA8E12FD-675D-4715-8B52-16EC9A6CEB1A}" type="presParOf" srcId="{AB57030C-4382-4CE3-93A1-22658F05D5BE}" destId="{517156BD-7CDB-4E10-980F-EFDC91BB39EA}" srcOrd="2" destOrd="0" presId="urn:microsoft.com/office/officeart/2011/layout/TabList"/>
    <dgm:cxn modelId="{B78574F8-4046-4F97-B109-FDF7A73AFC03}" type="presParOf" srcId="{CEA07AA8-FFBA-48E6-A4C7-41122F7B60E3}" destId="{F188F55F-FC96-49BD-A3C2-DE5376AD463B}" srcOrd="13" destOrd="0" presId="urn:microsoft.com/office/officeart/2011/layout/TabList"/>
    <dgm:cxn modelId="{48911064-BD89-45E8-A10F-9996BB16BE45}" type="presParOf" srcId="{CEA07AA8-FFBA-48E6-A4C7-41122F7B60E3}" destId="{FC230532-79FE-496C-AEE3-0E4C67E0F0EF}" srcOrd="14" destOrd="0" presId="urn:microsoft.com/office/officeart/2011/layout/TabList"/>
    <dgm:cxn modelId="{2EB6F186-0173-4E73-95D4-11F6DE719D83}" type="presParOf" srcId="{FC230532-79FE-496C-AEE3-0E4C67E0F0EF}" destId="{2E12CE43-8B7D-491C-93B1-31A3A9A8A493}" srcOrd="0" destOrd="0" presId="urn:microsoft.com/office/officeart/2011/layout/TabList"/>
    <dgm:cxn modelId="{0636E0A8-D918-4DBD-BB7C-62BE7F797CD9}" type="presParOf" srcId="{FC230532-79FE-496C-AEE3-0E4C67E0F0EF}" destId="{7CF0F094-63BE-4952-9DC8-9432E806BE2F}" srcOrd="1" destOrd="0" presId="urn:microsoft.com/office/officeart/2011/layout/TabList"/>
    <dgm:cxn modelId="{0874118E-993F-49A2-AA52-744B975161F6}" type="presParOf" srcId="{FC230532-79FE-496C-AEE3-0E4C67E0F0EF}" destId="{1F7C41D4-BBDF-4CFD-BA57-2514E69D3BDF}" srcOrd="2" destOrd="0" presId="urn:microsoft.com/office/officeart/2011/layout/TabList"/>
    <dgm:cxn modelId="{6349D662-040C-41F4-823A-3EF45A6FC36B}" type="presParOf" srcId="{CEA07AA8-FFBA-48E6-A4C7-41122F7B60E3}" destId="{DB6BB62C-931B-44C8-9987-0E212138A3EA}" srcOrd="15" destOrd="0" presId="urn:microsoft.com/office/officeart/2011/layout/TabList"/>
    <dgm:cxn modelId="{FA5C1D88-8E63-4246-9A1F-1FFB15500624}" type="presParOf" srcId="{CEA07AA8-FFBA-48E6-A4C7-41122F7B60E3}" destId="{473D68BF-FE88-4071-A41B-D9EC9D6E6F71}" srcOrd="16" destOrd="0" presId="urn:microsoft.com/office/officeart/2011/layout/TabList"/>
    <dgm:cxn modelId="{ED9996F5-9A85-4A03-B8C7-A1B8AE780A10}" type="presParOf" srcId="{473D68BF-FE88-4071-A41B-D9EC9D6E6F71}" destId="{5358DE9E-7524-462E-880E-C87A720B35CF}" srcOrd="0" destOrd="0" presId="urn:microsoft.com/office/officeart/2011/layout/TabList"/>
    <dgm:cxn modelId="{9920C055-969D-4739-8F02-75732EA1CEC7}" type="presParOf" srcId="{473D68BF-FE88-4071-A41B-D9EC9D6E6F71}" destId="{D86ABEB8-012E-4453-843B-8F08C3C58A29}" srcOrd="1" destOrd="0" presId="urn:microsoft.com/office/officeart/2011/layout/TabList"/>
    <dgm:cxn modelId="{6941E903-4D23-40EA-8F94-0D166C80DC72}" type="presParOf" srcId="{473D68BF-FE88-4071-A41B-D9EC9D6E6F71}" destId="{6AEC23F4-F1C8-4E96-B95C-EAD7E3C761C4}" srcOrd="2" destOrd="0" presId="urn:microsoft.com/office/officeart/2011/layout/TabList"/>
    <dgm:cxn modelId="{33BCA408-0689-4ADD-A33F-ECDB0132BB9E}" type="presParOf" srcId="{CEA07AA8-FFBA-48E6-A4C7-41122F7B60E3}" destId="{DD178CB8-027D-40EA-A39C-5AC207D31B37}" srcOrd="17" destOrd="0" presId="urn:microsoft.com/office/officeart/2011/layout/TabList"/>
    <dgm:cxn modelId="{72D2DCE4-E6C5-4DDD-ADDB-A1D89ABA3061}" type="presParOf" srcId="{CEA07AA8-FFBA-48E6-A4C7-41122F7B60E3}" destId="{AEAD45B1-7657-4791-9E40-AB887C3F431F}" srcOrd="18" destOrd="0" presId="urn:microsoft.com/office/officeart/2011/layout/TabList"/>
    <dgm:cxn modelId="{45798EAD-DEA3-4E64-8577-020FB55F9A15}" type="presParOf" srcId="{AEAD45B1-7657-4791-9E40-AB887C3F431F}" destId="{2CA4498C-E583-4388-AE32-57EAFA9A8C88}" srcOrd="0" destOrd="0" presId="urn:microsoft.com/office/officeart/2011/layout/TabList"/>
    <dgm:cxn modelId="{D7F3537D-2933-42CB-B1B9-ABB88B9D5B80}" type="presParOf" srcId="{AEAD45B1-7657-4791-9E40-AB887C3F431F}" destId="{9ADBDE50-2B34-42E4-8248-6AB485673CF0}" srcOrd="1" destOrd="0" presId="urn:microsoft.com/office/officeart/2011/layout/TabList"/>
    <dgm:cxn modelId="{B4450815-19F0-41E0-9276-EC730DDCB11B}" type="presParOf" srcId="{AEAD45B1-7657-4791-9E40-AB887C3F431F}" destId="{5B23D628-5EC7-4FE8-B0D0-90FC19F7206A}" srcOrd="2" destOrd="0" presId="urn:microsoft.com/office/officeart/2011/layout/TabList"/>
    <dgm:cxn modelId="{4708B5C0-3E8D-4640-BB61-A74AF531325B}" type="presParOf" srcId="{CEA07AA8-FFBA-48E6-A4C7-41122F7B60E3}" destId="{C29FCC57-288A-46E3-8216-9F22939D20A6}" srcOrd="19" destOrd="0" presId="urn:microsoft.com/office/officeart/2011/layout/TabList"/>
    <dgm:cxn modelId="{3222EB24-3EC0-4347-B7A1-1354318F948C}" type="presParOf" srcId="{CEA07AA8-FFBA-48E6-A4C7-41122F7B60E3}" destId="{5A9DE8E2-B425-462D-973E-9C58CD147AC0}" srcOrd="20" destOrd="0" presId="urn:microsoft.com/office/officeart/2011/layout/TabList"/>
    <dgm:cxn modelId="{D6FD7137-DF18-4209-A56A-C6CC57615B09}" type="presParOf" srcId="{5A9DE8E2-B425-462D-973E-9C58CD147AC0}" destId="{4A56E6F6-DB52-48EA-BD31-EC52C7EAB12A}" srcOrd="0" destOrd="0" presId="urn:microsoft.com/office/officeart/2011/layout/TabList"/>
    <dgm:cxn modelId="{EEE4FF7B-3332-47C5-9863-DD8F6800877C}" type="presParOf" srcId="{5A9DE8E2-B425-462D-973E-9C58CD147AC0}" destId="{49C24B65-0C16-4F54-B5F3-9F9CD4A915B5}" srcOrd="1" destOrd="0" presId="urn:microsoft.com/office/officeart/2011/layout/TabList"/>
    <dgm:cxn modelId="{3622146C-996C-470C-ADAF-273A2DBEB685}" type="presParOf" srcId="{5A9DE8E2-B425-462D-973E-9C58CD147AC0}" destId="{1A5C9A63-19CA-41C4-9325-0EA42D85F8F3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C9A63-19CA-41C4-9325-0EA42D85F8F3}">
      <dsp:nvSpPr>
        <dsp:cNvPr id="0" name=""/>
        <dsp:cNvSpPr/>
      </dsp:nvSpPr>
      <dsp:spPr>
        <a:xfrm>
          <a:off x="0" y="6232072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23D628-5EC7-4FE8-B0D0-90FC19F7206A}">
      <dsp:nvSpPr>
        <dsp:cNvPr id="0" name=""/>
        <dsp:cNvSpPr/>
      </dsp:nvSpPr>
      <dsp:spPr>
        <a:xfrm>
          <a:off x="0" y="5663224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EC23F4-F1C8-4E96-B95C-EAD7E3C761C4}">
      <dsp:nvSpPr>
        <dsp:cNvPr id="0" name=""/>
        <dsp:cNvSpPr/>
      </dsp:nvSpPr>
      <dsp:spPr>
        <a:xfrm>
          <a:off x="0" y="5094376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7C41D4-BBDF-4CFD-BA57-2514E69D3BDF}">
      <dsp:nvSpPr>
        <dsp:cNvPr id="0" name=""/>
        <dsp:cNvSpPr/>
      </dsp:nvSpPr>
      <dsp:spPr>
        <a:xfrm>
          <a:off x="0" y="4525528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7156BD-7CDB-4E10-980F-EFDC91BB39EA}">
      <dsp:nvSpPr>
        <dsp:cNvPr id="0" name=""/>
        <dsp:cNvSpPr/>
      </dsp:nvSpPr>
      <dsp:spPr>
        <a:xfrm>
          <a:off x="0" y="3956680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55A7B5-A7F9-4C55-9E74-77B99952D292}">
      <dsp:nvSpPr>
        <dsp:cNvPr id="0" name=""/>
        <dsp:cNvSpPr/>
      </dsp:nvSpPr>
      <dsp:spPr>
        <a:xfrm>
          <a:off x="0" y="3387832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337B56-F7EC-4492-8EEA-D85F038D5602}">
      <dsp:nvSpPr>
        <dsp:cNvPr id="0" name=""/>
        <dsp:cNvSpPr/>
      </dsp:nvSpPr>
      <dsp:spPr>
        <a:xfrm>
          <a:off x="0" y="2818985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306611-07E8-4148-BAC9-9746829EA872}">
      <dsp:nvSpPr>
        <dsp:cNvPr id="0" name=""/>
        <dsp:cNvSpPr/>
      </dsp:nvSpPr>
      <dsp:spPr>
        <a:xfrm>
          <a:off x="0" y="2250137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4C8C1F-0C51-43CA-A9F3-5833FC8FD1A9}">
      <dsp:nvSpPr>
        <dsp:cNvPr id="0" name=""/>
        <dsp:cNvSpPr/>
      </dsp:nvSpPr>
      <dsp:spPr>
        <a:xfrm>
          <a:off x="0" y="1681289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173CE8-C030-4989-A0F6-46084A8A436A}">
      <dsp:nvSpPr>
        <dsp:cNvPr id="0" name=""/>
        <dsp:cNvSpPr/>
      </dsp:nvSpPr>
      <dsp:spPr>
        <a:xfrm>
          <a:off x="0" y="1112441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755440-3F6C-499C-A869-C76A64CA1C16}">
      <dsp:nvSpPr>
        <dsp:cNvPr id="0" name=""/>
        <dsp:cNvSpPr/>
      </dsp:nvSpPr>
      <dsp:spPr>
        <a:xfrm>
          <a:off x="0" y="543593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EF624B-7143-452E-A9FF-67D1CB4857FA}">
      <dsp:nvSpPr>
        <dsp:cNvPr id="0" name=""/>
        <dsp:cNvSpPr/>
      </dsp:nvSpPr>
      <dsp:spPr>
        <a:xfrm>
          <a:off x="2335276" y="1833"/>
          <a:ext cx="6646554" cy="541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President Foster</a:t>
          </a:r>
        </a:p>
      </dsp:txBody>
      <dsp:txXfrm>
        <a:off x="2335276" y="1833"/>
        <a:ext cx="6646554" cy="541759"/>
      </dsp:txXfrm>
    </dsp:sp>
    <dsp:sp modelId="{7579D22B-0E31-4ECF-AE33-215D38E6FBD2}">
      <dsp:nvSpPr>
        <dsp:cNvPr id="0" name=""/>
        <dsp:cNvSpPr/>
      </dsp:nvSpPr>
      <dsp:spPr>
        <a:xfrm>
          <a:off x="0" y="1833"/>
          <a:ext cx="2335276" cy="541759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Welcome </a:t>
          </a:r>
        </a:p>
      </dsp:txBody>
      <dsp:txXfrm>
        <a:off x="26451" y="28284"/>
        <a:ext cx="2282374" cy="515308"/>
      </dsp:txXfrm>
    </dsp:sp>
    <dsp:sp modelId="{EE8F170A-C207-45A8-B1B2-13B1E949A2E5}">
      <dsp:nvSpPr>
        <dsp:cNvPr id="0" name=""/>
        <dsp:cNvSpPr/>
      </dsp:nvSpPr>
      <dsp:spPr>
        <a:xfrm>
          <a:off x="2335276" y="570681"/>
          <a:ext cx="6646554" cy="541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President Foster</a:t>
          </a:r>
        </a:p>
      </dsp:txBody>
      <dsp:txXfrm>
        <a:off x="2335276" y="570681"/>
        <a:ext cx="6646554" cy="541759"/>
      </dsp:txXfrm>
    </dsp:sp>
    <dsp:sp modelId="{95E064AE-033D-433E-A25E-C26ACCB85EFB}">
      <dsp:nvSpPr>
        <dsp:cNvPr id="0" name=""/>
        <dsp:cNvSpPr/>
      </dsp:nvSpPr>
      <dsp:spPr>
        <a:xfrm>
          <a:off x="0" y="570681"/>
          <a:ext cx="2335276" cy="541759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State of the College</a:t>
          </a:r>
        </a:p>
      </dsp:txBody>
      <dsp:txXfrm>
        <a:off x="26451" y="597132"/>
        <a:ext cx="2282374" cy="515308"/>
      </dsp:txXfrm>
    </dsp:sp>
    <dsp:sp modelId="{86B984CE-D480-4662-96CA-AA0E208B668C}">
      <dsp:nvSpPr>
        <dsp:cNvPr id="0" name=""/>
        <dsp:cNvSpPr/>
      </dsp:nvSpPr>
      <dsp:spPr>
        <a:xfrm>
          <a:off x="2335276" y="1139529"/>
          <a:ext cx="6646554" cy="541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Director Samra</a:t>
          </a:r>
        </a:p>
      </dsp:txBody>
      <dsp:txXfrm>
        <a:off x="2335276" y="1139529"/>
        <a:ext cx="6646554" cy="541759"/>
      </dsp:txXfrm>
    </dsp:sp>
    <dsp:sp modelId="{FDD06E82-76B5-4942-B6D1-F3B702DEE564}">
      <dsp:nvSpPr>
        <dsp:cNvPr id="0" name=""/>
        <dsp:cNvSpPr/>
      </dsp:nvSpPr>
      <dsp:spPr>
        <a:xfrm>
          <a:off x="0" y="1139529"/>
          <a:ext cx="2335276" cy="541759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Enrollment Update</a:t>
          </a:r>
        </a:p>
      </dsp:txBody>
      <dsp:txXfrm>
        <a:off x="26451" y="1165980"/>
        <a:ext cx="2282374" cy="515308"/>
      </dsp:txXfrm>
    </dsp:sp>
    <dsp:sp modelId="{3CBFC77B-6CAB-46C5-871A-F09BCE4F0A9C}">
      <dsp:nvSpPr>
        <dsp:cNvPr id="0" name=""/>
        <dsp:cNvSpPr/>
      </dsp:nvSpPr>
      <dsp:spPr>
        <a:xfrm>
          <a:off x="2335276" y="1708377"/>
          <a:ext cx="6646554" cy="541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President Foster </a:t>
          </a:r>
        </a:p>
      </dsp:txBody>
      <dsp:txXfrm>
        <a:off x="2335276" y="1708377"/>
        <a:ext cx="6646554" cy="541759"/>
      </dsp:txXfrm>
    </dsp:sp>
    <dsp:sp modelId="{38B8DEC9-ABED-4204-946D-9495FD091479}">
      <dsp:nvSpPr>
        <dsp:cNvPr id="0" name=""/>
        <dsp:cNvSpPr/>
      </dsp:nvSpPr>
      <dsp:spPr>
        <a:xfrm>
          <a:off x="0" y="1708377"/>
          <a:ext cx="2335276" cy="541759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College Priorities</a:t>
          </a:r>
        </a:p>
      </dsp:txBody>
      <dsp:txXfrm>
        <a:off x="26451" y="1734828"/>
        <a:ext cx="2282374" cy="515308"/>
      </dsp:txXfrm>
    </dsp:sp>
    <dsp:sp modelId="{FF476620-FBDD-47EB-B6B5-D9BD75FD636D}">
      <dsp:nvSpPr>
        <dsp:cNvPr id="0" name=""/>
        <dsp:cNvSpPr/>
      </dsp:nvSpPr>
      <dsp:spPr>
        <a:xfrm>
          <a:off x="2335276" y="2277225"/>
          <a:ext cx="6646554" cy="541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VP Whalen </a:t>
          </a:r>
        </a:p>
      </dsp:txBody>
      <dsp:txXfrm>
        <a:off x="2335276" y="2277225"/>
        <a:ext cx="6646554" cy="541759"/>
      </dsp:txXfrm>
    </dsp:sp>
    <dsp:sp modelId="{1CD0392C-E5F7-45AE-AF9E-207FED2EA0B9}">
      <dsp:nvSpPr>
        <dsp:cNvPr id="0" name=""/>
        <dsp:cNvSpPr/>
      </dsp:nvSpPr>
      <dsp:spPr>
        <a:xfrm>
          <a:off x="0" y="2277225"/>
          <a:ext cx="2335276" cy="541759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Accreditation Update </a:t>
          </a:r>
        </a:p>
      </dsp:txBody>
      <dsp:txXfrm>
        <a:off x="26451" y="2303676"/>
        <a:ext cx="2282374" cy="515308"/>
      </dsp:txXfrm>
    </dsp:sp>
    <dsp:sp modelId="{F2BE1272-F28B-4179-9523-EE2B04B3D509}">
      <dsp:nvSpPr>
        <dsp:cNvPr id="0" name=""/>
        <dsp:cNvSpPr/>
      </dsp:nvSpPr>
      <dsp:spPr>
        <a:xfrm>
          <a:off x="2335276" y="2846073"/>
          <a:ext cx="6646554" cy="541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VP Raichbart</a:t>
          </a:r>
        </a:p>
      </dsp:txBody>
      <dsp:txXfrm>
        <a:off x="2335276" y="2846073"/>
        <a:ext cx="6646554" cy="541759"/>
      </dsp:txXfrm>
    </dsp:sp>
    <dsp:sp modelId="{EC4E44F0-FEBE-4CCF-9828-FFFCC3972C87}">
      <dsp:nvSpPr>
        <dsp:cNvPr id="0" name=""/>
        <dsp:cNvSpPr/>
      </dsp:nvSpPr>
      <dsp:spPr>
        <a:xfrm>
          <a:off x="0" y="2846073"/>
          <a:ext cx="2335276" cy="541759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Budget Update </a:t>
          </a:r>
        </a:p>
      </dsp:txBody>
      <dsp:txXfrm>
        <a:off x="26451" y="2872524"/>
        <a:ext cx="2282374" cy="515308"/>
      </dsp:txXfrm>
    </dsp:sp>
    <dsp:sp modelId="{8CB0CCC1-E86B-4469-AAAD-93B661CD7D53}">
      <dsp:nvSpPr>
        <dsp:cNvPr id="0" name=""/>
        <dsp:cNvSpPr/>
      </dsp:nvSpPr>
      <dsp:spPr>
        <a:xfrm>
          <a:off x="2335276" y="3414920"/>
          <a:ext cx="6646554" cy="541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Jean O’Neil Opipari</a:t>
          </a:r>
        </a:p>
      </dsp:txBody>
      <dsp:txXfrm>
        <a:off x="2335276" y="3414920"/>
        <a:ext cx="6646554" cy="541759"/>
      </dsp:txXfrm>
    </dsp:sp>
    <dsp:sp modelId="{33CC7A95-3649-40C9-82A9-3A595031FF88}">
      <dsp:nvSpPr>
        <dsp:cNvPr id="0" name=""/>
        <dsp:cNvSpPr/>
      </dsp:nvSpPr>
      <dsp:spPr>
        <a:xfrm>
          <a:off x="0" y="3414920"/>
          <a:ext cx="2335276" cy="541759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Caring Campus </a:t>
          </a:r>
        </a:p>
      </dsp:txBody>
      <dsp:txXfrm>
        <a:off x="26451" y="3441371"/>
        <a:ext cx="2282374" cy="515308"/>
      </dsp:txXfrm>
    </dsp:sp>
    <dsp:sp modelId="{2E12CE43-8B7D-491C-93B1-31A3A9A8A493}">
      <dsp:nvSpPr>
        <dsp:cNvPr id="0" name=""/>
        <dsp:cNvSpPr/>
      </dsp:nvSpPr>
      <dsp:spPr>
        <a:xfrm>
          <a:off x="2335276" y="3983768"/>
          <a:ext cx="6646554" cy="541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VP Whalen </a:t>
          </a:r>
        </a:p>
      </dsp:txBody>
      <dsp:txXfrm>
        <a:off x="2335276" y="3983768"/>
        <a:ext cx="6646554" cy="541759"/>
      </dsp:txXfrm>
    </dsp:sp>
    <dsp:sp modelId="{7CF0F094-63BE-4952-9DC8-9432E806BE2F}">
      <dsp:nvSpPr>
        <dsp:cNvPr id="0" name=""/>
        <dsp:cNvSpPr/>
      </dsp:nvSpPr>
      <dsp:spPr>
        <a:xfrm>
          <a:off x="0" y="3983768"/>
          <a:ext cx="2335276" cy="541759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Academic Services Update</a:t>
          </a:r>
        </a:p>
      </dsp:txBody>
      <dsp:txXfrm>
        <a:off x="26451" y="4010219"/>
        <a:ext cx="2282374" cy="515308"/>
      </dsp:txXfrm>
    </dsp:sp>
    <dsp:sp modelId="{5358DE9E-7524-462E-880E-C87A720B35CF}">
      <dsp:nvSpPr>
        <dsp:cNvPr id="0" name=""/>
        <dsp:cNvSpPr/>
      </dsp:nvSpPr>
      <dsp:spPr>
        <a:xfrm>
          <a:off x="2335276" y="4552616"/>
          <a:ext cx="6646554" cy="541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VP Wilson </a:t>
          </a:r>
        </a:p>
      </dsp:txBody>
      <dsp:txXfrm>
        <a:off x="2335276" y="4552616"/>
        <a:ext cx="6646554" cy="541759"/>
      </dsp:txXfrm>
    </dsp:sp>
    <dsp:sp modelId="{D86ABEB8-012E-4453-843B-8F08C3C58A29}">
      <dsp:nvSpPr>
        <dsp:cNvPr id="0" name=""/>
        <dsp:cNvSpPr/>
      </dsp:nvSpPr>
      <dsp:spPr>
        <a:xfrm>
          <a:off x="0" y="4552616"/>
          <a:ext cx="2335276" cy="541759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Student Services Update </a:t>
          </a:r>
        </a:p>
      </dsp:txBody>
      <dsp:txXfrm>
        <a:off x="26451" y="4579067"/>
        <a:ext cx="2282374" cy="515308"/>
      </dsp:txXfrm>
    </dsp:sp>
    <dsp:sp modelId="{2CA4498C-E583-4388-AE32-57EAFA9A8C88}">
      <dsp:nvSpPr>
        <dsp:cNvPr id="0" name=""/>
        <dsp:cNvSpPr/>
      </dsp:nvSpPr>
      <dsp:spPr>
        <a:xfrm>
          <a:off x="2335276" y="5121464"/>
          <a:ext cx="6646554" cy="541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VP Raichbart </a:t>
          </a:r>
        </a:p>
      </dsp:txBody>
      <dsp:txXfrm>
        <a:off x="2335276" y="5121464"/>
        <a:ext cx="6646554" cy="541759"/>
      </dsp:txXfrm>
    </dsp:sp>
    <dsp:sp modelId="{9ADBDE50-2B34-42E4-8248-6AB485673CF0}">
      <dsp:nvSpPr>
        <dsp:cNvPr id="0" name=""/>
        <dsp:cNvSpPr/>
      </dsp:nvSpPr>
      <dsp:spPr>
        <a:xfrm>
          <a:off x="0" y="5121464"/>
          <a:ext cx="2335276" cy="541759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Administrative Services Update </a:t>
          </a:r>
        </a:p>
      </dsp:txBody>
      <dsp:txXfrm>
        <a:off x="26451" y="5147915"/>
        <a:ext cx="2282374" cy="515308"/>
      </dsp:txXfrm>
    </dsp:sp>
    <dsp:sp modelId="{4A56E6F6-DB52-48EA-BD31-EC52C7EAB12A}">
      <dsp:nvSpPr>
        <dsp:cNvPr id="0" name=""/>
        <dsp:cNvSpPr/>
      </dsp:nvSpPr>
      <dsp:spPr>
        <a:xfrm>
          <a:off x="2335276" y="5690312"/>
          <a:ext cx="6646554" cy="541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President Foster</a:t>
          </a:r>
        </a:p>
      </dsp:txBody>
      <dsp:txXfrm>
        <a:off x="2335276" y="5690312"/>
        <a:ext cx="6646554" cy="541759"/>
      </dsp:txXfrm>
    </dsp:sp>
    <dsp:sp modelId="{49C24B65-0C16-4F54-B5F3-9F9CD4A915B5}">
      <dsp:nvSpPr>
        <dsp:cNvPr id="0" name=""/>
        <dsp:cNvSpPr/>
      </dsp:nvSpPr>
      <dsp:spPr>
        <a:xfrm>
          <a:off x="0" y="5690312"/>
          <a:ext cx="2335276" cy="541759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 panose="020B0502020202020204" pitchFamily="34" charset="0"/>
            </a:rPr>
            <a:t>On the Horizon</a:t>
          </a:r>
        </a:p>
      </dsp:txBody>
      <dsp:txXfrm>
        <a:off x="26451" y="5716763"/>
        <a:ext cx="2282374" cy="5153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1AA7B-1755-4EAE-BD36-F219450FB86A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4451-AF1A-4BEA-BCD0-0A015D37C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19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0B99698C-79A4-452E-9FEA-364BC88E1579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6888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8"/>
            <a:ext cx="3037840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8EFED726-5BFC-4DE5-A7B9-E7065DE93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8877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C86BD-69A3-46F5-BFBC-CF05E5CF18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21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C86BD-69A3-46F5-BFBC-CF05E5CF18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356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A9DB1-C172-4FFF-AF4A-36C136B4B7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744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/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229"/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67365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C86BD-69A3-46F5-BFBC-CF05E5CF18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221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C86BD-69A3-46F5-BFBC-CF05E5CF18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196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C86BD-69A3-46F5-BFBC-CF05E5CF18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503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C86BD-69A3-46F5-BFBC-CF05E5CF18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274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C86BD-69A3-46F5-BFBC-CF05E5CF18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428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C86BD-69A3-46F5-BFBC-CF05E5CF18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722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C86BD-69A3-46F5-BFBC-CF05E5CF18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565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50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95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92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840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97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34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22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1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8/16/2022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26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064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50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158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7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29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09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22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75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3650" y="731520"/>
            <a:ext cx="6679191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286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89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74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9"/>
            <a:ext cx="7734300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94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964E-5D08-41C1-BE14-55C0DFEB89C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1665E-F403-4A36-AF3B-46A8BEB5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51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98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964E-5D08-41C1-BE14-55C0DFEB89C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1665E-F403-4A36-AF3B-46A8BEB5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4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964E-5D08-41C1-BE14-55C0DFEB89C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1665E-F403-4A36-AF3B-46A8BEB5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285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964E-5D08-41C1-BE14-55C0DFEB89C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1665E-F403-4A36-AF3B-46A8BEB5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421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964E-5D08-41C1-BE14-55C0DFEB89C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1665E-F403-4A36-AF3B-46A8BEB5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453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964E-5D08-41C1-BE14-55C0DFEB89C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1665E-F403-4A36-AF3B-46A8BEB5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340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964E-5D08-41C1-BE14-55C0DFEB89C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1665E-F403-4A36-AF3B-46A8BEB5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5569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964E-5D08-41C1-BE14-55C0DFEB89C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1665E-F403-4A36-AF3B-46A8BEB5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993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964E-5D08-41C1-BE14-55C0DFEB89C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1665E-F403-4A36-AF3B-46A8BEB5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994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964E-5D08-41C1-BE14-55C0DFEB89C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1665E-F403-4A36-AF3B-46A8BEB5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364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964E-5D08-41C1-BE14-55C0DFEB89C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1665E-F403-4A36-AF3B-46A8BEB5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18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9551" y="4854468"/>
            <a:ext cx="11139008" cy="9273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9552" y="5916077"/>
            <a:ext cx="11139008" cy="516412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01920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63084" y="473681"/>
            <a:ext cx="10363200" cy="1362076"/>
          </a:xfrm>
        </p:spPr>
        <p:txBody>
          <a:bodyPr anchor="t"/>
          <a:lstStyle>
            <a:lvl1pPr algn="ctr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58575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63084" y="473681"/>
            <a:ext cx="10363200" cy="1362076"/>
          </a:xfrm>
        </p:spPr>
        <p:txBody>
          <a:bodyPr anchor="t"/>
          <a:lstStyle>
            <a:lvl1pPr algn="ctr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29284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5734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550136"/>
            <a:ext cx="10972800" cy="391759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61493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ntent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5091" y="294371"/>
            <a:ext cx="5717309" cy="145897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091" y="1568772"/>
            <a:ext cx="5717309" cy="500059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87068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865091" y="294371"/>
            <a:ext cx="5717309" cy="145897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865091" y="1568772"/>
            <a:ext cx="5717309" cy="500059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1450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303276"/>
            <a:ext cx="9787467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686536"/>
            <a:ext cx="10972800" cy="35966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34441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626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1DB98-FF47-4328-B701-7CE8D0CC35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372A8C-DDEA-4283-92E8-AEEF7F7EC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B0838-DD5F-45F0-BD26-7DE2578AF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2EEE-A0B0-4BE3-95C2-ECCFFB98BBE7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C5183-51FC-49C0-921D-2310F0E15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04ABC-25C1-4562-9489-CD615AA00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4BCE-6E3A-42E4-9643-95B600530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12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7E380-E200-445F-A549-8026B78A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266F3-04D6-483D-BF45-78003AB25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BB2EA-6ABB-4232-90A9-5826688C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2EEE-A0B0-4BE3-95C2-ECCFFB98BBE7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15D62-DEB5-4E6A-8B84-F6AB77DEA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6274A-34E1-46D8-A6C4-06E5D8A1A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4BCE-6E3A-42E4-9643-95B600530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22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719C8-E659-4B91-8519-A5FD49BA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95D70-2B45-4D1D-8794-2C9AF780F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F6739-E927-4BAD-BFEC-616EFE8E9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2EEE-A0B0-4BE3-95C2-ECCFFB98BBE7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D8556-95EC-489E-8C3B-CC7AB660D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A9F5E-4DEA-4865-9E6B-3BAE4BBB7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4BCE-6E3A-42E4-9643-95B600530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495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E76EC-CD61-41A4-809B-CE9B379A4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5BD7C-28F6-43BA-A725-8C2CB28F4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D03FCD-E345-4A18-85B7-E0589F26E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C9899F-582E-420E-89F1-2083A3370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2EEE-A0B0-4BE3-95C2-ECCFFB98BBE7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6EF8E3-D932-4C9C-994B-6B8BFD000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D32468-015C-43BB-911F-F5D8F214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4BCE-6E3A-42E4-9643-95B600530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992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48A15-2126-43DB-960A-BAD315D82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D2606-41CA-4BEE-8DC2-8FD152C1B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5A0F51-1F7F-4291-A4D8-CE206A03CA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DDEAC6-AF0D-4232-A798-45EA39BC12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5F54D6-D5AB-4C36-8E72-38488A5899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F42F19-84EB-4284-8994-079525DCA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2EEE-A0B0-4BE3-95C2-ECCFFB98BBE7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56F03D-DF40-4576-8EBE-D4F9137FA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FF87E4-7410-4994-8BD0-F3221558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4BCE-6E3A-42E4-9643-95B600530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621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7F21E-6DE6-4EC8-BE96-2AF49743C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4CDAA6-7E4C-42D2-9AC4-ADC756871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2EEE-A0B0-4BE3-95C2-ECCFFB98BBE7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EF5EB-E7AB-45B7-BDA4-45792694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C0A96-9E12-4795-BA51-06874D052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4BCE-6E3A-42E4-9643-95B600530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40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A11793-B0DC-4307-A269-D4F6D12EC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2EEE-A0B0-4BE3-95C2-ECCFFB98BBE7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EC6689-44B2-4688-9C91-DC723C5E9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412E8-8043-4757-92E1-F7874FC2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4BCE-6E3A-42E4-9643-95B600530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804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D7008-04D8-443C-8174-11AD37628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FA7B6-44A6-4517-92DD-BC0BF6B52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841E52-A4A7-4664-A5EB-971A16E89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76016-7AD9-44DB-B907-826A9FDC8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2EEE-A0B0-4BE3-95C2-ECCFFB98BBE7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0C2E8F-0B9B-4C7E-9BAF-43522283D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81B913-50B9-44C8-9499-6D176CC2E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4BCE-6E3A-42E4-9643-95B600530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750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14D15-A898-488F-AF25-A97F40073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66934B-908D-4B97-8A0F-E9DEC1AAE7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EB2889-0483-48BF-9D29-708B06FB7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942E3-4510-4E33-9CAE-F660AA4F7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2EEE-A0B0-4BE3-95C2-ECCFFB98BBE7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77F7A0-088F-48C9-BFD8-39836D58B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37176C-4108-4FC1-B9C3-11E5AFF34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4BCE-6E3A-42E4-9643-95B600530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196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E26AF-106A-47C2-9A2C-FDEE08874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7C6A36-6EF5-402D-994C-14AC0AD673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C007E-07E9-458B-81D6-31910EA1E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2EEE-A0B0-4BE3-95C2-ECCFFB98BBE7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9E69D-E9D2-4909-A500-371F38E00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CAC3-6220-4677-A71E-474AEE4F0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4BCE-6E3A-42E4-9643-95B600530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228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5034CA-4414-4DDC-A73D-340FCD39D2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F6945C-5F63-441E-8A05-654B021864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8FB6B-B3AF-4BE3-84BF-8AEA04E1D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12EEE-A0B0-4BE3-95C2-ECCFFB98BBE7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E64C0-22C5-4D2D-86F0-01D70F24F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F7436-CA13-4946-A8FA-01DAB9AA1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4BCE-6E3A-42E4-9643-95B600530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006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A68C6-D39A-4855-977B-A0BE6706BEB6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B023-E0ED-4BA0-97D9-2158253C7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0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28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A68C6-D39A-4855-977B-A0BE6706BEB6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B023-E0ED-4BA0-97D9-2158253C7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360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A68C6-D39A-4855-977B-A0BE6706BEB6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B023-E0ED-4BA0-97D9-2158253C7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484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A68C6-D39A-4855-977B-A0BE6706BEB6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B023-E0ED-4BA0-97D9-2158253C7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464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A68C6-D39A-4855-977B-A0BE6706BEB6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B023-E0ED-4BA0-97D9-2158253C7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947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A68C6-D39A-4855-977B-A0BE6706BEB6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B023-E0ED-4BA0-97D9-2158253C7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728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A68C6-D39A-4855-977B-A0BE6706BEB6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B023-E0ED-4BA0-97D9-2158253C7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493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A68C6-D39A-4855-977B-A0BE6706BEB6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B023-E0ED-4BA0-97D9-2158253C7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485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A68C6-D39A-4855-977B-A0BE6706BEB6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B023-E0ED-4BA0-97D9-2158253C7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813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A68C6-D39A-4855-977B-A0BE6706BEB6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B023-E0ED-4BA0-97D9-2158253C7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34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A68C6-D39A-4855-977B-A0BE6706BEB6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B023-E0ED-4BA0-97D9-2158253C7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79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68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21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58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7381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10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8964E-5D08-41C1-BE14-55C0DFEB89C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1665E-F403-4A36-AF3B-46A8BEB5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29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2147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1947"/>
            <a:ext cx="10972800" cy="4215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730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genda-Ligh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genda-Ligh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genda-Ligh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genda-Ligh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genda-Ligh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genda-Ligh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55E955-E2A7-4B16-B93D-C81DD5AC9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C3788-12D3-44B7-99FA-5C58AD565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D2AC2-5008-42A1-9A7A-5926DAAF25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12EEE-A0B0-4BE3-95C2-ECCFFB98BBE7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B2C0C-334E-492C-8CD5-19CA3708C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12804-29D0-480B-BB19-3B69DA9D9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A4BCE-6E3A-42E4-9643-95B600530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3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A68C6-D39A-4855-977B-A0BE6706BEB6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9B023-E0ED-4BA0-97D9-2158253C7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3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jpg"/><Relationship Id="rId11" Type="http://schemas.openxmlformats.org/officeDocument/2006/relationships/image" Target="../media/image41.png"/><Relationship Id="rId5" Type="http://schemas.openxmlformats.org/officeDocument/2006/relationships/image" Target="../media/image35.jfif"/><Relationship Id="rId10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4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8800" dirty="0">
                <a:latin typeface="Century Gothic" panose="020B0502020202020204" pitchFamily="34" charset="0"/>
              </a:rPr>
              <a:t>College Day </a:t>
            </a:r>
            <a:endParaRPr lang="en-US" sz="8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1157584"/>
            <a:ext cx="12192000" cy="58859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Rebuilding Community &amp; Re-establishing Connections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0451" y="2874402"/>
            <a:ext cx="1139234" cy="10916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82785F-E227-4F56-A3F8-4C5FE0825890}"/>
              </a:ext>
            </a:extLst>
          </p:cNvPr>
          <p:cNvSpPr/>
          <p:nvPr/>
        </p:nvSpPr>
        <p:spPr>
          <a:xfrm>
            <a:off x="5750805" y="4445306"/>
            <a:ext cx="32025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000" dirty="0">
                <a:latin typeface="Century Gothic" panose="020B0502020202020204" pitchFamily="34" charset="0"/>
              </a:rPr>
              <a:t>2022 - 2023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6821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hart&#10;&#10;Description automatically generated">
            <a:extLst>
              <a:ext uri="{FF2B5EF4-FFF2-40B4-BE49-F238E27FC236}">
                <a16:creationId xmlns:a16="http://schemas.microsoft.com/office/drawing/2014/main" id="{91B2B609-518F-B260-CB1B-823C306A9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25" r="158" b="-229"/>
          <a:stretch/>
        </p:blipFill>
        <p:spPr>
          <a:xfrm>
            <a:off x="1981200" y="1650683"/>
            <a:ext cx="8305800" cy="4621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EEFBC-5FB8-17C5-F3F9-7499E71CA8A0}"/>
              </a:ext>
            </a:extLst>
          </p:cNvPr>
          <p:cNvSpPr txBox="1"/>
          <p:nvPr/>
        </p:nvSpPr>
        <p:spPr>
          <a:xfrm>
            <a:off x="2454475" y="228603"/>
            <a:ext cx="7664383" cy="11772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Las Positas College </a:t>
            </a:r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Population Changes by Race/Ethnicity</a:t>
            </a:r>
          </a:p>
          <a:p>
            <a:r>
              <a:rPr lang="en-US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Fall 2021 Compared to Fall 2019</a:t>
            </a:r>
          </a:p>
        </p:txBody>
      </p:sp>
    </p:spTree>
    <p:extLst>
      <p:ext uri="{BB962C8B-B14F-4D97-AF65-F5344CB8AC3E}">
        <p14:creationId xmlns:p14="http://schemas.microsoft.com/office/powerpoint/2010/main" val="1109199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77EEFBC-5FB8-17C5-F3F9-7499E71CA8A0}"/>
              </a:ext>
            </a:extLst>
          </p:cNvPr>
          <p:cNvSpPr txBox="1"/>
          <p:nvPr/>
        </p:nvSpPr>
        <p:spPr>
          <a:xfrm>
            <a:off x="2454475" y="228603"/>
            <a:ext cx="7664383" cy="11772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Las Positas College </a:t>
            </a:r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Population Changes by </a:t>
            </a:r>
            <a:r>
              <a:rPr lang="en-US" sz="2400" b="1" u="sng" dirty="0">
                <a:solidFill>
                  <a:prstClr val="black"/>
                </a:solidFill>
                <a:latin typeface="Times New Roman"/>
                <a:cs typeface="Times New Roman"/>
              </a:rPr>
              <a:t>Detailed Asian Categories</a:t>
            </a:r>
          </a:p>
          <a:p>
            <a:r>
              <a:rPr lang="en-US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Fall 2021 Compared to Fall 2019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600201"/>
            <a:ext cx="7848600" cy="453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91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State of the College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490" y="2143111"/>
            <a:ext cx="10479521" cy="46533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We have always worked hard to:</a:t>
            </a:r>
          </a:p>
          <a:p>
            <a:pPr marL="0" indent="0" algn="just">
              <a:buNone/>
            </a:pPr>
            <a:endParaRPr lang="en-US" sz="3200" dirty="0"/>
          </a:p>
          <a:p>
            <a:pPr marL="0" indent="0" algn="just">
              <a:buNone/>
            </a:pPr>
            <a:r>
              <a:rPr lang="en-US" sz="3200" dirty="0"/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302" y="742887"/>
            <a:ext cx="1133954" cy="10912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DB114E4-DC55-4A7E-AE1E-F6B276751881}"/>
              </a:ext>
            </a:extLst>
          </p:cNvPr>
          <p:cNvGrpSpPr/>
          <p:nvPr/>
        </p:nvGrpSpPr>
        <p:grpSpPr>
          <a:xfrm>
            <a:off x="2052320" y="2976880"/>
            <a:ext cx="7353514" cy="3406240"/>
            <a:chOff x="3072327" y="2760158"/>
            <a:chExt cx="6033200" cy="3113645"/>
          </a:xfrm>
        </p:grpSpPr>
        <p:pic>
          <p:nvPicPr>
            <p:cNvPr id="6" name="Picture 2" descr="Graduate, mortarboard, Cap, education icon">
              <a:extLst>
                <a:ext uri="{FF2B5EF4-FFF2-40B4-BE49-F238E27FC236}">
                  <a16:creationId xmlns:a16="http://schemas.microsoft.com/office/drawing/2014/main" id="{E9A1E8CA-34B6-4306-BFF0-EA2335F358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7921" y="2760158"/>
              <a:ext cx="2105131" cy="2105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4E66AB-7BF4-402A-87E6-1A323435228D}"/>
                </a:ext>
              </a:extLst>
            </p:cNvPr>
            <p:cNvSpPr txBox="1"/>
            <p:nvPr/>
          </p:nvSpPr>
          <p:spPr>
            <a:xfrm>
              <a:off x="6977921" y="4865289"/>
              <a:ext cx="2127606" cy="923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RETAIN AND GRADUATE STUDENTS</a:t>
              </a:r>
            </a:p>
          </p:txBody>
        </p:sp>
        <p:pic>
          <p:nvPicPr>
            <p:cNvPr id="8" name="Picture 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36449F8D-31C2-415B-9AC2-31112F055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8234" y="2962247"/>
              <a:ext cx="2114683" cy="21617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3641C4-6E4F-4157-82FA-C1496AC59450}"/>
                </a:ext>
              </a:extLst>
            </p:cNvPr>
            <p:cNvSpPr txBox="1"/>
            <p:nvPr/>
          </p:nvSpPr>
          <p:spPr>
            <a:xfrm>
              <a:off x="3072327" y="5234621"/>
              <a:ext cx="2220590" cy="639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GROW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ENROLLMENT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742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College Priorities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2022-23 Academic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2710" y="2874604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6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College Priorities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490" y="2143111"/>
            <a:ext cx="10479521" cy="46533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Grow Enrollment</a:t>
            </a:r>
          </a:p>
          <a:p>
            <a:pPr marL="0" indent="0" algn="just">
              <a:buNone/>
            </a:pPr>
            <a:endParaRPr lang="en-US" sz="3200" dirty="0"/>
          </a:p>
          <a:p>
            <a:pPr marL="0" indent="0" algn="just">
              <a:buNone/>
            </a:pPr>
            <a:r>
              <a:rPr lang="en-US" sz="3200" dirty="0"/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302" y="742887"/>
            <a:ext cx="1133954" cy="10912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DB114E4-DC55-4A7E-AE1E-F6B276751881}"/>
              </a:ext>
            </a:extLst>
          </p:cNvPr>
          <p:cNvGrpSpPr/>
          <p:nvPr/>
        </p:nvGrpSpPr>
        <p:grpSpPr>
          <a:xfrm>
            <a:off x="2052320" y="3072442"/>
            <a:ext cx="7542298" cy="3442428"/>
            <a:chOff x="3072327" y="2847512"/>
            <a:chExt cx="6188088" cy="3146724"/>
          </a:xfrm>
        </p:grpSpPr>
        <p:pic>
          <p:nvPicPr>
            <p:cNvPr id="6" name="Picture 2" descr="Graduate, mortarboard, Cap, education icon">
              <a:extLst>
                <a:ext uri="{FF2B5EF4-FFF2-40B4-BE49-F238E27FC236}">
                  <a16:creationId xmlns:a16="http://schemas.microsoft.com/office/drawing/2014/main" id="{E9A1E8CA-34B6-4306-BFF0-EA2335F358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809" y="2847512"/>
              <a:ext cx="2554606" cy="2554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4E66AB-7BF4-402A-87E6-1A323435228D}"/>
                </a:ext>
              </a:extLst>
            </p:cNvPr>
            <p:cNvSpPr txBox="1"/>
            <p:nvPr/>
          </p:nvSpPr>
          <p:spPr>
            <a:xfrm>
              <a:off x="6977921" y="5234621"/>
              <a:ext cx="2127606" cy="75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Retention &amp; Persistence</a:t>
              </a:r>
            </a:p>
          </p:txBody>
        </p:sp>
        <p:pic>
          <p:nvPicPr>
            <p:cNvPr id="8" name="Picture 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36449F8D-31C2-415B-9AC2-31112F055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8234" y="2962247"/>
              <a:ext cx="2114683" cy="21617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3641C4-6E4F-4157-82FA-C1496AC59450}"/>
                </a:ext>
              </a:extLst>
            </p:cNvPr>
            <p:cNvSpPr txBox="1"/>
            <p:nvPr/>
          </p:nvSpPr>
          <p:spPr>
            <a:xfrm>
              <a:off x="3072327" y="5234621"/>
              <a:ext cx="2220590" cy="759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Outreach &amp; Recruitment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398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College Priorities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302" y="742887"/>
            <a:ext cx="1133954" cy="1091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8E3D28-4822-4DA4-9BE5-46C92BF69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351" y="2265918"/>
            <a:ext cx="7568102" cy="29704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7039481-CECF-4F28-9ABC-54040581EE85}"/>
              </a:ext>
            </a:extLst>
          </p:cNvPr>
          <p:cNvSpPr/>
          <p:nvPr/>
        </p:nvSpPr>
        <p:spPr>
          <a:xfrm>
            <a:off x="306380" y="5513914"/>
            <a:ext cx="113935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Every interaction is a moment of truth </a:t>
            </a:r>
          </a:p>
          <a:p>
            <a:r>
              <a:rPr lang="en-US" sz="2800" b="1" dirty="0"/>
              <a:t>Students evaluate the value proposition every day, every term.</a:t>
            </a:r>
          </a:p>
        </p:txBody>
      </p:sp>
    </p:spTree>
    <p:extLst>
      <p:ext uri="{BB962C8B-B14F-4D97-AF65-F5344CB8AC3E}">
        <p14:creationId xmlns:p14="http://schemas.microsoft.com/office/powerpoint/2010/main" val="116352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College Priorities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302" y="742887"/>
            <a:ext cx="1133954" cy="10912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7039481-CECF-4F28-9ABC-54040581EE85}"/>
              </a:ext>
            </a:extLst>
          </p:cNvPr>
          <p:cNvSpPr/>
          <p:nvPr/>
        </p:nvSpPr>
        <p:spPr>
          <a:xfrm>
            <a:off x="306380" y="5513914"/>
            <a:ext cx="113935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Every interaction is a moment of truth </a:t>
            </a:r>
          </a:p>
          <a:p>
            <a:r>
              <a:rPr lang="en-US" sz="2800" b="1" dirty="0"/>
              <a:t>Students evaluate our value proposition every day, every term.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F8EE3D-646F-4ADD-9DE7-EBDDA73F2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46" y="2134134"/>
            <a:ext cx="5916976" cy="3096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097626-A7DA-4E68-AD1D-2E1EE23FE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047" y="2134134"/>
            <a:ext cx="5069435" cy="315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College Priorities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302" y="742887"/>
            <a:ext cx="1133954" cy="10912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7039481-CECF-4F28-9ABC-54040581EE85}"/>
              </a:ext>
            </a:extLst>
          </p:cNvPr>
          <p:cNvSpPr/>
          <p:nvPr/>
        </p:nvSpPr>
        <p:spPr>
          <a:xfrm>
            <a:off x="306380" y="5513914"/>
            <a:ext cx="113935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Every interaction is a moment of truth </a:t>
            </a:r>
          </a:p>
          <a:p>
            <a:r>
              <a:rPr lang="en-US" sz="2800" b="1" dirty="0"/>
              <a:t>Students evaluate our value proposition every day, every term.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058EC-7455-4ECC-B459-899DAB00B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732" y="1933193"/>
            <a:ext cx="7618829" cy="35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1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College Priorities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71" y="2149585"/>
            <a:ext cx="10479521" cy="46533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What is our Value Proposition?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What is our commitment to our students?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302" y="742887"/>
            <a:ext cx="1133954" cy="1091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E277E7-F0E4-4505-A4D6-6475A9DE7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59" y="5626284"/>
            <a:ext cx="1122370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0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747" y="959307"/>
            <a:ext cx="8886519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Reasons Why LPC is the Best Choice</a:t>
            </a:r>
            <a:br>
              <a:rPr lang="en-US" sz="3600" b="1" spc="-5" dirty="0">
                <a:solidFill>
                  <a:srgbClr val="FFFFFF"/>
                </a:solidFill>
                <a:latin typeface="Century Gothic"/>
                <a:cs typeface="Century Gothic"/>
              </a:rPr>
            </a:br>
            <a:endParaRPr sz="3600" b="1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10000" y="2438400"/>
            <a:ext cx="7696200" cy="35650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300" algn="l"/>
              </a:tabLst>
              <a:defRPr/>
            </a:pPr>
            <a:r>
              <a:rPr kumimoji="0" lang="en-US" sz="250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 #1 Community College in the Bay Area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300" algn="l"/>
              </a:tabLst>
              <a:defRPr/>
            </a:pPr>
            <a:endParaRPr kumimoji="0" lang="en-US" sz="250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300" algn="l"/>
              </a:tabLst>
              <a:defRPr/>
            </a:pPr>
            <a:r>
              <a:rPr kumimoji="0" lang="en-US" sz="250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The 3rd Best Community College in California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300" algn="l"/>
              </a:tabLst>
              <a:defRPr/>
            </a:pPr>
            <a:endParaRPr kumimoji="0" lang="en-US" sz="250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300" algn="l"/>
              </a:tabLst>
              <a:defRPr/>
            </a:pPr>
            <a:r>
              <a:rPr kumimoji="0" lang="en-US" sz="250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Among the highest transfer rates among all CA Community Colleges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300" algn="l"/>
              </a:tabLst>
              <a:defRPr/>
            </a:pPr>
            <a:endParaRPr kumimoji="0" lang="en-US" sz="25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300" algn="l"/>
              </a:tabLst>
              <a:defRPr/>
            </a:pPr>
            <a:endParaRPr kumimoji="0" lang="en-US" sz="25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241300" algn="l"/>
              </a:tabLst>
              <a:defRPr/>
            </a:pPr>
            <a:endParaRPr kumimoji="0" lang="en-US" sz="25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762000"/>
            <a:ext cx="1133954" cy="1091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918643-A55D-434B-93AB-96797CB64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438400"/>
            <a:ext cx="3031807" cy="302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0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4525091"/>
              </p:ext>
            </p:extLst>
          </p:nvPr>
        </p:nvGraphicFramePr>
        <p:xfrm>
          <a:off x="888023" y="272562"/>
          <a:ext cx="8981831" cy="6233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2543" y="713738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3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762000"/>
            <a:ext cx="1133954" cy="1091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90EFE5-322E-4578-886A-B7995149E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56" y="89554"/>
            <a:ext cx="9125146" cy="684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9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762000"/>
            <a:ext cx="1133954" cy="10912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49BAD7-54A4-4DF7-91BD-B6893A1BF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991" y="281477"/>
            <a:ext cx="8633579" cy="647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3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College Priorities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71" y="2149585"/>
            <a:ext cx="11774002" cy="465332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3200" b="1" dirty="0"/>
              <a:t>Prioritize Enrollment: Recruitment &amp; Retention</a:t>
            </a:r>
          </a:p>
          <a:p>
            <a:pPr lvl="2"/>
            <a:r>
              <a:rPr lang="en-US" sz="2600" dirty="0"/>
              <a:t>In-person events (sense of belonging)</a:t>
            </a:r>
          </a:p>
          <a:p>
            <a:pPr lvl="2"/>
            <a:r>
              <a:rPr lang="en-US" sz="2600" dirty="0"/>
              <a:t>Persistence Project</a:t>
            </a:r>
          </a:p>
          <a:p>
            <a:pPr lvl="2"/>
            <a:r>
              <a:rPr lang="en-US" sz="2600" dirty="0"/>
              <a:t>Every interaction is a moment of truth</a:t>
            </a:r>
          </a:p>
          <a:p>
            <a:pPr marL="514350" indent="-514350">
              <a:buAutoNum type="arabicPeriod"/>
            </a:pPr>
            <a:endParaRPr lang="en-US" sz="2000" dirty="0"/>
          </a:p>
          <a:p>
            <a:pPr marL="514350" indent="-514350">
              <a:buAutoNum type="arabicPeriod"/>
            </a:pPr>
            <a:r>
              <a:rPr lang="en-US" sz="3200" b="1" dirty="0"/>
              <a:t>Continue to advance Guided Pathways </a:t>
            </a:r>
            <a:r>
              <a:rPr lang="en-US" sz="3200" dirty="0"/>
              <a:t>	</a:t>
            </a:r>
          </a:p>
          <a:p>
            <a:pPr lvl="2"/>
            <a:r>
              <a:rPr lang="en-US" sz="2600" dirty="0"/>
              <a:t>Implementation of Student Success Teams</a:t>
            </a:r>
          </a:p>
          <a:p>
            <a:pPr marL="514350" indent="-514350">
              <a:buAutoNum type="arabicPeriod"/>
            </a:pPr>
            <a:endParaRPr lang="en-US" sz="2000" dirty="0"/>
          </a:p>
          <a:p>
            <a:pPr marL="514350" indent="-514350">
              <a:buAutoNum type="arabicPeriod"/>
            </a:pPr>
            <a:r>
              <a:rPr lang="en-US" sz="3200" b="1" dirty="0"/>
              <a:t>Implement the Caring Campus Initiative</a:t>
            </a:r>
          </a:p>
          <a:p>
            <a:pPr marL="0" indent="0" algn="just">
              <a:buNone/>
            </a:pPr>
            <a:endParaRPr lang="en-US" sz="3200" dirty="0"/>
          </a:p>
          <a:p>
            <a:pPr marL="0" indent="0" algn="just">
              <a:buNone/>
            </a:pP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302" y="742887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7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College Priorities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21" y="2336871"/>
            <a:ext cx="12135079" cy="46533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4. </a:t>
            </a:r>
            <a:r>
              <a:rPr lang="en-US" sz="3200" b="1" dirty="0"/>
              <a:t>Identify &amp; remove institutional barriers to student success</a:t>
            </a:r>
          </a:p>
          <a:p>
            <a:pPr lvl="2"/>
            <a:r>
              <a:rPr lang="en-US" sz="2600" dirty="0"/>
              <a:t>Initial list of barriers and work collaboratively to find solutions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5. </a:t>
            </a:r>
            <a:r>
              <a:rPr lang="en-US" sz="3200" b="1" dirty="0"/>
              <a:t>Begin conversations regarding institutional re-alignment</a:t>
            </a:r>
          </a:p>
          <a:p>
            <a:pPr lvl="2"/>
            <a:r>
              <a:rPr lang="en-US" sz="2600" dirty="0"/>
              <a:t>Assess and align organizational structure with strategic goals</a:t>
            </a:r>
          </a:p>
          <a:p>
            <a:pPr lvl="2"/>
            <a:r>
              <a:rPr lang="en-US" sz="2600" dirty="0"/>
              <a:t>Institutional effectiveness, stability and long-term institutional health</a:t>
            </a:r>
          </a:p>
          <a:p>
            <a:pPr marL="0" indent="0" algn="just">
              <a:buNone/>
            </a:pP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302" y="742887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1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State of the College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302" y="742887"/>
            <a:ext cx="1133954" cy="109127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A76453-D2E2-4FEB-AAA9-A3194E22A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37600" y="2164509"/>
            <a:ext cx="5090399" cy="424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9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College Priorities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320" y="2630518"/>
            <a:ext cx="11982680" cy="46533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ea typeface="Calibri" panose="020F0502020204030204" pitchFamily="34" charset="0"/>
                <a:cs typeface="Calibri" panose="020F0502020204030204" pitchFamily="34" charset="0"/>
              </a:rPr>
              <a:t>Continue to enhance our campus culture to ensure that every student feels a sense of belonging and connectedness                   to Las Positas College</a:t>
            </a:r>
          </a:p>
          <a:p>
            <a:pPr marL="0" indent="0" algn="ctr">
              <a:buNone/>
            </a:pPr>
            <a:endParaRPr lang="en-US" sz="44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ea typeface="Calibri" panose="020F0502020204030204" pitchFamily="34" charset="0"/>
                <a:cs typeface="Calibri" panose="020F0502020204030204" pitchFamily="34" charset="0"/>
              </a:rPr>
              <a:t>Professional Development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302" y="742887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1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Accreditation Update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Dr. Kristina Whalen </a:t>
            </a:r>
          </a:p>
          <a:p>
            <a:r>
              <a:rPr lang="en-US" dirty="0"/>
              <a:t>Vice President of Academic Services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2710" y="2874604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3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C47790BD-4EC0-4743-B2EB-B8D5A4299DE5}"/>
              </a:ext>
            </a:extLst>
          </p:cNvPr>
          <p:cNvCxnSpPr>
            <a:cxnSpLocks/>
          </p:cNvCxnSpPr>
          <p:nvPr/>
        </p:nvCxnSpPr>
        <p:spPr>
          <a:xfrm>
            <a:off x="11008028" y="3978533"/>
            <a:ext cx="1183972" cy="94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133F1B3-A386-4213-BCCA-1CF3946A7715}"/>
              </a:ext>
            </a:extLst>
          </p:cNvPr>
          <p:cNvCxnSpPr>
            <a:cxnSpLocks/>
          </p:cNvCxnSpPr>
          <p:nvPr/>
        </p:nvCxnSpPr>
        <p:spPr>
          <a:xfrm>
            <a:off x="4114937" y="3978533"/>
            <a:ext cx="7680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5AC8684-EF41-47FF-B19D-747658F78928}"/>
              </a:ext>
            </a:extLst>
          </p:cNvPr>
          <p:cNvCxnSpPr>
            <a:cxnSpLocks/>
          </p:cNvCxnSpPr>
          <p:nvPr/>
        </p:nvCxnSpPr>
        <p:spPr>
          <a:xfrm>
            <a:off x="2757827" y="3978533"/>
            <a:ext cx="7112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75E1CE-AE9A-4320-A533-1C8BCEE5E700}"/>
              </a:ext>
            </a:extLst>
          </p:cNvPr>
          <p:cNvCxnSpPr>
            <a:cxnSpLocks/>
            <a:endCxn id="39" idx="2"/>
          </p:cNvCxnSpPr>
          <p:nvPr/>
        </p:nvCxnSpPr>
        <p:spPr>
          <a:xfrm>
            <a:off x="1379502" y="3978533"/>
            <a:ext cx="749722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2F393F-5052-4156-A64D-BEF39C14AA42}"/>
              </a:ext>
            </a:extLst>
          </p:cNvPr>
          <p:cNvCxnSpPr>
            <a:cxnSpLocks/>
          </p:cNvCxnSpPr>
          <p:nvPr/>
        </p:nvCxnSpPr>
        <p:spPr>
          <a:xfrm>
            <a:off x="0" y="3978535"/>
            <a:ext cx="7918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9360CD8D-4027-4597-B0CE-5D5E799B9369}"/>
              </a:ext>
            </a:extLst>
          </p:cNvPr>
          <p:cNvSpPr/>
          <p:nvPr/>
        </p:nvSpPr>
        <p:spPr>
          <a:xfrm>
            <a:off x="817783" y="3842917"/>
            <a:ext cx="270972" cy="27123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ircle: Hollow 7">
            <a:extLst>
              <a:ext uri="{FF2B5EF4-FFF2-40B4-BE49-F238E27FC236}">
                <a16:creationId xmlns:a16="http://schemas.microsoft.com/office/drawing/2014/main" id="{0C8C327D-4653-422C-8F5E-18239935E0B7}"/>
              </a:ext>
            </a:extLst>
          </p:cNvPr>
          <p:cNvSpPr/>
          <p:nvPr/>
        </p:nvSpPr>
        <p:spPr>
          <a:xfrm>
            <a:off x="543905" y="3655447"/>
            <a:ext cx="684959" cy="658153"/>
          </a:xfrm>
          <a:prstGeom prst="donut">
            <a:avLst>
              <a:gd name="adj" fmla="val 6788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10762A01-7D19-49EF-ABE9-E4EF74146F6F}"/>
              </a:ext>
            </a:extLst>
          </p:cNvPr>
          <p:cNvSpPr/>
          <p:nvPr/>
        </p:nvSpPr>
        <p:spPr>
          <a:xfrm>
            <a:off x="393266" y="3486568"/>
            <a:ext cx="986236" cy="983931"/>
          </a:xfrm>
          <a:prstGeom prst="donut">
            <a:avLst>
              <a:gd name="adj" fmla="val 6788"/>
            </a:avLst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F1C311-D9D6-4C49-9754-F4EC946E8E90}"/>
              </a:ext>
            </a:extLst>
          </p:cNvPr>
          <p:cNvCxnSpPr>
            <a:cxnSpLocks/>
          </p:cNvCxnSpPr>
          <p:nvPr/>
        </p:nvCxnSpPr>
        <p:spPr>
          <a:xfrm flipV="1">
            <a:off x="886384" y="4470499"/>
            <a:ext cx="0" cy="1222916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3E392696-A584-4B51-91E7-4411DDA61F3D}"/>
              </a:ext>
            </a:extLst>
          </p:cNvPr>
          <p:cNvSpPr/>
          <p:nvPr/>
        </p:nvSpPr>
        <p:spPr>
          <a:xfrm>
            <a:off x="791852" y="5693415"/>
            <a:ext cx="179110" cy="17654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A47494B0-010C-4E74-AEF9-0DB04F0AE7EC}"/>
              </a:ext>
            </a:extLst>
          </p:cNvPr>
          <p:cNvSpPr/>
          <p:nvPr/>
        </p:nvSpPr>
        <p:spPr>
          <a:xfrm>
            <a:off x="246985" y="3367075"/>
            <a:ext cx="1319754" cy="1222916"/>
          </a:xfrm>
          <a:prstGeom prst="arc">
            <a:avLst>
              <a:gd name="adj1" fmla="val 5651819"/>
              <a:gd name="adj2" fmla="val 10705826"/>
            </a:avLst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5FDC22-46A9-434F-97A4-468151D21985}"/>
              </a:ext>
            </a:extLst>
          </p:cNvPr>
          <p:cNvSpPr txBox="1"/>
          <p:nvPr/>
        </p:nvSpPr>
        <p:spPr>
          <a:xfrm>
            <a:off x="227445" y="2960274"/>
            <a:ext cx="12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 2020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0B09DF-25FC-44BB-86F3-A4347D6DFDFC}"/>
              </a:ext>
            </a:extLst>
          </p:cNvPr>
          <p:cNvSpPr txBox="1"/>
          <p:nvPr/>
        </p:nvSpPr>
        <p:spPr>
          <a:xfrm>
            <a:off x="63084" y="5885080"/>
            <a:ext cx="1646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ACCJC Training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1B28F4-DFEC-491E-A8FB-ED7289E5D426}"/>
              </a:ext>
            </a:extLst>
          </p:cNvPr>
          <p:cNvCxnSpPr>
            <a:cxnSpLocks/>
          </p:cNvCxnSpPr>
          <p:nvPr/>
        </p:nvCxnSpPr>
        <p:spPr>
          <a:xfrm>
            <a:off x="182230" y="6275746"/>
            <a:ext cx="138450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9A6410AC-EC72-4A68-A4CA-70E12D67ADE6}"/>
              </a:ext>
            </a:extLst>
          </p:cNvPr>
          <p:cNvSpPr/>
          <p:nvPr/>
        </p:nvSpPr>
        <p:spPr>
          <a:xfrm>
            <a:off x="2129224" y="3842917"/>
            <a:ext cx="270972" cy="27123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Circle: Hollow 39">
            <a:extLst>
              <a:ext uri="{FF2B5EF4-FFF2-40B4-BE49-F238E27FC236}">
                <a16:creationId xmlns:a16="http://schemas.microsoft.com/office/drawing/2014/main" id="{325240AA-EF5C-4695-AEF4-6B0DE0A06553}"/>
              </a:ext>
            </a:extLst>
          </p:cNvPr>
          <p:cNvSpPr/>
          <p:nvPr/>
        </p:nvSpPr>
        <p:spPr>
          <a:xfrm>
            <a:off x="1922230" y="3655447"/>
            <a:ext cx="684959" cy="658153"/>
          </a:xfrm>
          <a:prstGeom prst="donut">
            <a:avLst>
              <a:gd name="adj" fmla="val 6788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Circle: Hollow 40">
            <a:extLst>
              <a:ext uri="{FF2B5EF4-FFF2-40B4-BE49-F238E27FC236}">
                <a16:creationId xmlns:a16="http://schemas.microsoft.com/office/drawing/2014/main" id="{20132738-DEEA-4E05-849A-6CDD3936E03E}"/>
              </a:ext>
            </a:extLst>
          </p:cNvPr>
          <p:cNvSpPr/>
          <p:nvPr/>
        </p:nvSpPr>
        <p:spPr>
          <a:xfrm>
            <a:off x="1771591" y="3486568"/>
            <a:ext cx="986236" cy="983931"/>
          </a:xfrm>
          <a:prstGeom prst="donut">
            <a:avLst>
              <a:gd name="adj" fmla="val 6788"/>
            </a:avLst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0D60523-473E-4551-A5CB-3CD19ED8633C}"/>
              </a:ext>
            </a:extLst>
          </p:cNvPr>
          <p:cNvCxnSpPr>
            <a:cxnSpLocks/>
          </p:cNvCxnSpPr>
          <p:nvPr/>
        </p:nvCxnSpPr>
        <p:spPr>
          <a:xfrm flipV="1">
            <a:off x="2271232" y="2263652"/>
            <a:ext cx="0" cy="1222916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B9497880-D7A7-4948-8BFA-A0A50D637E6F}"/>
              </a:ext>
            </a:extLst>
          </p:cNvPr>
          <p:cNvSpPr/>
          <p:nvPr/>
        </p:nvSpPr>
        <p:spPr>
          <a:xfrm>
            <a:off x="2181677" y="2106753"/>
            <a:ext cx="179110" cy="17654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82F671AF-017D-478B-A2E6-8504D63AC296}"/>
              </a:ext>
            </a:extLst>
          </p:cNvPr>
          <p:cNvSpPr/>
          <p:nvPr/>
        </p:nvSpPr>
        <p:spPr>
          <a:xfrm rot="5400000">
            <a:off x="1604830" y="3330563"/>
            <a:ext cx="1319755" cy="1295940"/>
          </a:xfrm>
          <a:prstGeom prst="arc">
            <a:avLst>
              <a:gd name="adj1" fmla="val 5651819"/>
              <a:gd name="adj2" fmla="val 10705826"/>
            </a:avLst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B9F2559-9DD8-4EB3-BF0C-27EFACBA6AEB}"/>
              </a:ext>
            </a:extLst>
          </p:cNvPr>
          <p:cNvSpPr txBox="1"/>
          <p:nvPr/>
        </p:nvSpPr>
        <p:spPr>
          <a:xfrm>
            <a:off x="1616737" y="4683537"/>
            <a:ext cx="1360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August 2020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2761F7E-98BC-4F52-A911-F1B56E12B2B2}"/>
              </a:ext>
            </a:extLst>
          </p:cNvPr>
          <p:cNvSpPr txBox="1"/>
          <p:nvPr/>
        </p:nvSpPr>
        <p:spPr>
          <a:xfrm>
            <a:off x="881407" y="1475525"/>
            <a:ext cx="2920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Kick off to ISER process; writing begins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1A57796-FDF7-49C2-8FBC-EFAFAE285650}"/>
              </a:ext>
            </a:extLst>
          </p:cNvPr>
          <p:cNvCxnSpPr>
            <a:cxnSpLocks/>
          </p:cNvCxnSpPr>
          <p:nvPr/>
        </p:nvCxnSpPr>
        <p:spPr>
          <a:xfrm>
            <a:off x="1578977" y="1460402"/>
            <a:ext cx="138450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93033E56-F7EB-4797-9C8F-B9E848675110}"/>
              </a:ext>
            </a:extLst>
          </p:cNvPr>
          <p:cNvSpPr/>
          <p:nvPr/>
        </p:nvSpPr>
        <p:spPr>
          <a:xfrm>
            <a:off x="3486334" y="3842917"/>
            <a:ext cx="270972" cy="27123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Circle: Hollow 48">
            <a:extLst>
              <a:ext uri="{FF2B5EF4-FFF2-40B4-BE49-F238E27FC236}">
                <a16:creationId xmlns:a16="http://schemas.microsoft.com/office/drawing/2014/main" id="{5F245017-AC47-4F43-8718-024D83B85D2B}"/>
              </a:ext>
            </a:extLst>
          </p:cNvPr>
          <p:cNvSpPr/>
          <p:nvPr/>
        </p:nvSpPr>
        <p:spPr>
          <a:xfrm>
            <a:off x="3279340" y="3655447"/>
            <a:ext cx="684959" cy="658153"/>
          </a:xfrm>
          <a:prstGeom prst="donut">
            <a:avLst>
              <a:gd name="adj" fmla="val 6788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Circle: Hollow 49">
            <a:extLst>
              <a:ext uri="{FF2B5EF4-FFF2-40B4-BE49-F238E27FC236}">
                <a16:creationId xmlns:a16="http://schemas.microsoft.com/office/drawing/2014/main" id="{2A7EF3ED-2E11-4E59-99BF-C030E2FD9263}"/>
              </a:ext>
            </a:extLst>
          </p:cNvPr>
          <p:cNvSpPr/>
          <p:nvPr/>
        </p:nvSpPr>
        <p:spPr>
          <a:xfrm>
            <a:off x="3128701" y="3486568"/>
            <a:ext cx="986236" cy="983931"/>
          </a:xfrm>
          <a:prstGeom prst="donut">
            <a:avLst>
              <a:gd name="adj" fmla="val 6788"/>
            </a:avLst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D66E897-2F29-4DC2-BF23-7E27D7B4A16E}"/>
              </a:ext>
            </a:extLst>
          </p:cNvPr>
          <p:cNvCxnSpPr>
            <a:cxnSpLocks/>
          </p:cNvCxnSpPr>
          <p:nvPr/>
        </p:nvCxnSpPr>
        <p:spPr>
          <a:xfrm flipV="1">
            <a:off x="3621819" y="4470499"/>
            <a:ext cx="0" cy="1222916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9CCBA592-CB89-4608-958E-8D691E63CBE6}"/>
              </a:ext>
            </a:extLst>
          </p:cNvPr>
          <p:cNvSpPr/>
          <p:nvPr/>
        </p:nvSpPr>
        <p:spPr>
          <a:xfrm>
            <a:off x="3527287" y="5693415"/>
            <a:ext cx="179110" cy="17654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89964BBB-79D5-4C30-A557-66B6A4D458D9}"/>
              </a:ext>
            </a:extLst>
          </p:cNvPr>
          <p:cNvSpPr/>
          <p:nvPr/>
        </p:nvSpPr>
        <p:spPr>
          <a:xfrm>
            <a:off x="2982420" y="3367075"/>
            <a:ext cx="1319754" cy="1222916"/>
          </a:xfrm>
          <a:prstGeom prst="arc">
            <a:avLst>
              <a:gd name="adj1" fmla="val 5651819"/>
              <a:gd name="adj2" fmla="val 10705826"/>
            </a:avLst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CCA527-D560-45A8-AD37-74441CE15505}"/>
              </a:ext>
            </a:extLst>
          </p:cNvPr>
          <p:cNvSpPr txBox="1"/>
          <p:nvPr/>
        </p:nvSpPr>
        <p:spPr>
          <a:xfrm>
            <a:off x="2867160" y="3013889"/>
            <a:ext cx="1460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January 2021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15F3961-F391-4DCF-A3A1-C81BE9FB3B45}"/>
              </a:ext>
            </a:extLst>
          </p:cNvPr>
          <p:cNvSpPr/>
          <p:nvPr/>
        </p:nvSpPr>
        <p:spPr>
          <a:xfrm>
            <a:off x="4887958" y="3842917"/>
            <a:ext cx="270972" cy="271234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Circle: Hollow 60">
            <a:extLst>
              <a:ext uri="{FF2B5EF4-FFF2-40B4-BE49-F238E27FC236}">
                <a16:creationId xmlns:a16="http://schemas.microsoft.com/office/drawing/2014/main" id="{66F1DA5D-A190-436A-AA4A-46A08DF99FAD}"/>
              </a:ext>
            </a:extLst>
          </p:cNvPr>
          <p:cNvSpPr/>
          <p:nvPr/>
        </p:nvSpPr>
        <p:spPr>
          <a:xfrm>
            <a:off x="4680964" y="3655447"/>
            <a:ext cx="684959" cy="658153"/>
          </a:xfrm>
          <a:prstGeom prst="donut">
            <a:avLst>
              <a:gd name="adj" fmla="val 6788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Circle: Hollow 61">
            <a:extLst>
              <a:ext uri="{FF2B5EF4-FFF2-40B4-BE49-F238E27FC236}">
                <a16:creationId xmlns:a16="http://schemas.microsoft.com/office/drawing/2014/main" id="{AEE40921-1CD6-46DA-A97F-0B920D1CFB24}"/>
              </a:ext>
            </a:extLst>
          </p:cNvPr>
          <p:cNvSpPr/>
          <p:nvPr/>
        </p:nvSpPr>
        <p:spPr>
          <a:xfrm>
            <a:off x="4530325" y="3486568"/>
            <a:ext cx="986236" cy="983931"/>
          </a:xfrm>
          <a:prstGeom prst="donut">
            <a:avLst>
              <a:gd name="adj" fmla="val 6788"/>
            </a:avLst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E4DE116-DE06-4AFD-B961-17F5E7FAA8C0}"/>
              </a:ext>
            </a:extLst>
          </p:cNvPr>
          <p:cNvCxnSpPr>
            <a:cxnSpLocks/>
          </p:cNvCxnSpPr>
          <p:nvPr/>
        </p:nvCxnSpPr>
        <p:spPr>
          <a:xfrm flipV="1">
            <a:off x="5029966" y="2263652"/>
            <a:ext cx="0" cy="1222916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3E407BB9-25B9-4205-871C-4EAA402476C1}"/>
              </a:ext>
            </a:extLst>
          </p:cNvPr>
          <p:cNvSpPr/>
          <p:nvPr/>
        </p:nvSpPr>
        <p:spPr>
          <a:xfrm>
            <a:off x="4940411" y="2106753"/>
            <a:ext cx="179110" cy="17654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Arc 64">
            <a:extLst>
              <a:ext uri="{FF2B5EF4-FFF2-40B4-BE49-F238E27FC236}">
                <a16:creationId xmlns:a16="http://schemas.microsoft.com/office/drawing/2014/main" id="{AF24D255-2DF5-488D-8BDC-68C3794D01F5}"/>
              </a:ext>
            </a:extLst>
          </p:cNvPr>
          <p:cNvSpPr/>
          <p:nvPr/>
        </p:nvSpPr>
        <p:spPr>
          <a:xfrm rot="5400000">
            <a:off x="4363564" y="3330563"/>
            <a:ext cx="1319755" cy="1295940"/>
          </a:xfrm>
          <a:prstGeom prst="arc">
            <a:avLst>
              <a:gd name="adj1" fmla="val 5651819"/>
              <a:gd name="adj2" fmla="val 10705826"/>
            </a:avLst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708BA14-070B-4DD2-97F5-C9630667ADE9}"/>
              </a:ext>
            </a:extLst>
          </p:cNvPr>
          <p:cNvSpPr txBox="1"/>
          <p:nvPr/>
        </p:nvSpPr>
        <p:spPr>
          <a:xfrm>
            <a:off x="4375471" y="4683537"/>
            <a:ext cx="1360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 2021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AD7C303-6A95-45B7-B576-531F69B13FAE}"/>
              </a:ext>
            </a:extLst>
          </p:cNvPr>
          <p:cNvCxnSpPr>
            <a:cxnSpLocks/>
          </p:cNvCxnSpPr>
          <p:nvPr/>
        </p:nvCxnSpPr>
        <p:spPr>
          <a:xfrm>
            <a:off x="4364966" y="1460402"/>
            <a:ext cx="138450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31B0F2C3-0E2A-4BFD-8495-E53291FD88B4}"/>
              </a:ext>
            </a:extLst>
          </p:cNvPr>
          <p:cNvSpPr txBox="1"/>
          <p:nvPr/>
        </p:nvSpPr>
        <p:spPr>
          <a:xfrm>
            <a:off x="2671868" y="5883630"/>
            <a:ext cx="1889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Writing continues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2A9EADE-8162-42E2-BD10-799E37CAEF56}"/>
              </a:ext>
            </a:extLst>
          </p:cNvPr>
          <p:cNvCxnSpPr>
            <a:cxnSpLocks/>
          </p:cNvCxnSpPr>
          <p:nvPr/>
        </p:nvCxnSpPr>
        <p:spPr>
          <a:xfrm>
            <a:off x="2950042" y="6275746"/>
            <a:ext cx="138450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A241EDDE-AA54-459D-84D8-64EDD4EE9039}"/>
              </a:ext>
            </a:extLst>
          </p:cNvPr>
          <p:cNvSpPr txBox="1"/>
          <p:nvPr/>
        </p:nvSpPr>
        <p:spPr>
          <a:xfrm>
            <a:off x="3686849" y="1466097"/>
            <a:ext cx="2920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District Standards Incorporated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09843039-A5DD-4204-AA6A-CA943FD4919D}"/>
              </a:ext>
            </a:extLst>
          </p:cNvPr>
          <p:cNvCxnSpPr>
            <a:cxnSpLocks/>
          </p:cNvCxnSpPr>
          <p:nvPr/>
        </p:nvCxnSpPr>
        <p:spPr>
          <a:xfrm>
            <a:off x="5516561" y="3988018"/>
            <a:ext cx="7680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Oval 104">
            <a:extLst>
              <a:ext uri="{FF2B5EF4-FFF2-40B4-BE49-F238E27FC236}">
                <a16:creationId xmlns:a16="http://schemas.microsoft.com/office/drawing/2014/main" id="{502BAAE8-3AD5-45D4-A76F-F0608EFE5A00}"/>
              </a:ext>
            </a:extLst>
          </p:cNvPr>
          <p:cNvSpPr/>
          <p:nvPr/>
        </p:nvSpPr>
        <p:spPr>
          <a:xfrm>
            <a:off x="6285767" y="3842917"/>
            <a:ext cx="270972" cy="27123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Circle: Hollow 105">
            <a:extLst>
              <a:ext uri="{FF2B5EF4-FFF2-40B4-BE49-F238E27FC236}">
                <a16:creationId xmlns:a16="http://schemas.microsoft.com/office/drawing/2014/main" id="{4D1A2A5C-A23C-4374-93DA-4176740F2025}"/>
              </a:ext>
            </a:extLst>
          </p:cNvPr>
          <p:cNvSpPr/>
          <p:nvPr/>
        </p:nvSpPr>
        <p:spPr>
          <a:xfrm>
            <a:off x="6078773" y="3655447"/>
            <a:ext cx="684959" cy="658153"/>
          </a:xfrm>
          <a:prstGeom prst="donut">
            <a:avLst>
              <a:gd name="adj" fmla="val 6788"/>
            </a:avLst>
          </a:prstGeom>
          <a:solidFill>
            <a:srgbClr val="FF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Circle: Hollow 106">
            <a:extLst>
              <a:ext uri="{FF2B5EF4-FFF2-40B4-BE49-F238E27FC236}">
                <a16:creationId xmlns:a16="http://schemas.microsoft.com/office/drawing/2014/main" id="{41D95CEA-39D4-4A93-A4B7-202E623757B4}"/>
              </a:ext>
            </a:extLst>
          </p:cNvPr>
          <p:cNvSpPr/>
          <p:nvPr/>
        </p:nvSpPr>
        <p:spPr>
          <a:xfrm>
            <a:off x="5928134" y="3486568"/>
            <a:ext cx="986236" cy="983931"/>
          </a:xfrm>
          <a:prstGeom prst="donut">
            <a:avLst>
              <a:gd name="adj" fmla="val 6788"/>
            </a:avLst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4A92F603-77A6-4A9B-A600-1599E301B37F}"/>
              </a:ext>
            </a:extLst>
          </p:cNvPr>
          <p:cNvCxnSpPr>
            <a:cxnSpLocks/>
          </p:cNvCxnSpPr>
          <p:nvPr/>
        </p:nvCxnSpPr>
        <p:spPr>
          <a:xfrm flipV="1">
            <a:off x="6421252" y="4470499"/>
            <a:ext cx="0" cy="1222916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9" name="Oval 108">
            <a:extLst>
              <a:ext uri="{FF2B5EF4-FFF2-40B4-BE49-F238E27FC236}">
                <a16:creationId xmlns:a16="http://schemas.microsoft.com/office/drawing/2014/main" id="{FD560808-F34A-40C3-9BD8-F5954362CF88}"/>
              </a:ext>
            </a:extLst>
          </p:cNvPr>
          <p:cNvSpPr/>
          <p:nvPr/>
        </p:nvSpPr>
        <p:spPr>
          <a:xfrm>
            <a:off x="6326720" y="5693415"/>
            <a:ext cx="179110" cy="17654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Arc 109">
            <a:extLst>
              <a:ext uri="{FF2B5EF4-FFF2-40B4-BE49-F238E27FC236}">
                <a16:creationId xmlns:a16="http://schemas.microsoft.com/office/drawing/2014/main" id="{E757C92A-4776-4E39-B268-311E5A606177}"/>
              </a:ext>
            </a:extLst>
          </p:cNvPr>
          <p:cNvSpPr/>
          <p:nvPr/>
        </p:nvSpPr>
        <p:spPr>
          <a:xfrm>
            <a:off x="5781853" y="3367075"/>
            <a:ext cx="1319754" cy="1222916"/>
          </a:xfrm>
          <a:prstGeom prst="arc">
            <a:avLst>
              <a:gd name="adj1" fmla="val 5651819"/>
              <a:gd name="adj2" fmla="val 10705826"/>
            </a:avLst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948AB1AE-FA95-4CFF-BE67-400236A2977C}"/>
              </a:ext>
            </a:extLst>
          </p:cNvPr>
          <p:cNvSpPr txBox="1"/>
          <p:nvPr/>
        </p:nvSpPr>
        <p:spPr>
          <a:xfrm>
            <a:off x="5666593" y="3013889"/>
            <a:ext cx="1460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October 2021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30FEA1CB-D299-4D3A-963D-942BAA01DFC9}"/>
              </a:ext>
            </a:extLst>
          </p:cNvPr>
          <p:cNvCxnSpPr>
            <a:cxnSpLocks/>
          </p:cNvCxnSpPr>
          <p:nvPr/>
        </p:nvCxnSpPr>
        <p:spPr>
          <a:xfrm>
            <a:off x="5749475" y="6275746"/>
            <a:ext cx="138450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F641B7FB-1447-4A5A-9E42-4E2CC109D75F}"/>
              </a:ext>
            </a:extLst>
          </p:cNvPr>
          <p:cNvSpPr txBox="1"/>
          <p:nvPr/>
        </p:nvSpPr>
        <p:spPr>
          <a:xfrm>
            <a:off x="5238352" y="5879386"/>
            <a:ext cx="235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College Review of ISER</a:t>
            </a: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B804D85B-5B7B-4D6E-8C47-33F259570E5E}"/>
              </a:ext>
            </a:extLst>
          </p:cNvPr>
          <p:cNvCxnSpPr>
            <a:cxnSpLocks/>
          </p:cNvCxnSpPr>
          <p:nvPr/>
        </p:nvCxnSpPr>
        <p:spPr>
          <a:xfrm>
            <a:off x="6914370" y="3999496"/>
            <a:ext cx="7680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Oval 121">
            <a:extLst>
              <a:ext uri="{FF2B5EF4-FFF2-40B4-BE49-F238E27FC236}">
                <a16:creationId xmlns:a16="http://schemas.microsoft.com/office/drawing/2014/main" id="{0100ED12-793F-4E7B-A49F-AAD0573314DA}"/>
              </a:ext>
            </a:extLst>
          </p:cNvPr>
          <p:cNvSpPr/>
          <p:nvPr/>
        </p:nvSpPr>
        <p:spPr>
          <a:xfrm>
            <a:off x="7665900" y="3842917"/>
            <a:ext cx="270972" cy="27123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Circle: Hollow 122">
            <a:extLst>
              <a:ext uri="{FF2B5EF4-FFF2-40B4-BE49-F238E27FC236}">
                <a16:creationId xmlns:a16="http://schemas.microsoft.com/office/drawing/2014/main" id="{29DC5CCA-6EA8-4FE6-8BFA-22C475CD3025}"/>
              </a:ext>
            </a:extLst>
          </p:cNvPr>
          <p:cNvSpPr/>
          <p:nvPr/>
        </p:nvSpPr>
        <p:spPr>
          <a:xfrm>
            <a:off x="7458906" y="3655447"/>
            <a:ext cx="684959" cy="658153"/>
          </a:xfrm>
          <a:prstGeom prst="donut">
            <a:avLst>
              <a:gd name="adj" fmla="val 6788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Circle: Hollow 123">
            <a:extLst>
              <a:ext uri="{FF2B5EF4-FFF2-40B4-BE49-F238E27FC236}">
                <a16:creationId xmlns:a16="http://schemas.microsoft.com/office/drawing/2014/main" id="{367C6F56-780A-4467-B408-7E88BF121DBD}"/>
              </a:ext>
            </a:extLst>
          </p:cNvPr>
          <p:cNvSpPr/>
          <p:nvPr/>
        </p:nvSpPr>
        <p:spPr>
          <a:xfrm>
            <a:off x="7308267" y="3486568"/>
            <a:ext cx="986236" cy="983931"/>
          </a:xfrm>
          <a:prstGeom prst="donut">
            <a:avLst>
              <a:gd name="adj" fmla="val 6788"/>
            </a:avLst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0C306D31-886B-403F-AF2F-642EF4CBB8B6}"/>
              </a:ext>
            </a:extLst>
          </p:cNvPr>
          <p:cNvCxnSpPr>
            <a:cxnSpLocks/>
          </p:cNvCxnSpPr>
          <p:nvPr/>
        </p:nvCxnSpPr>
        <p:spPr>
          <a:xfrm flipV="1">
            <a:off x="7807908" y="2263652"/>
            <a:ext cx="0" cy="12229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>
            <a:extLst>
              <a:ext uri="{FF2B5EF4-FFF2-40B4-BE49-F238E27FC236}">
                <a16:creationId xmlns:a16="http://schemas.microsoft.com/office/drawing/2014/main" id="{5B71BE91-7B45-4AF9-8368-BFD926FAAD7A}"/>
              </a:ext>
            </a:extLst>
          </p:cNvPr>
          <p:cNvSpPr/>
          <p:nvPr/>
        </p:nvSpPr>
        <p:spPr>
          <a:xfrm>
            <a:off x="7718353" y="2106753"/>
            <a:ext cx="179110" cy="17654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Arc 126">
            <a:extLst>
              <a:ext uri="{FF2B5EF4-FFF2-40B4-BE49-F238E27FC236}">
                <a16:creationId xmlns:a16="http://schemas.microsoft.com/office/drawing/2014/main" id="{A896B480-E6E9-4F88-99BF-001AB79C0918}"/>
              </a:ext>
            </a:extLst>
          </p:cNvPr>
          <p:cNvSpPr/>
          <p:nvPr/>
        </p:nvSpPr>
        <p:spPr>
          <a:xfrm rot="5400000">
            <a:off x="7141506" y="3330563"/>
            <a:ext cx="1319755" cy="1295940"/>
          </a:xfrm>
          <a:prstGeom prst="arc">
            <a:avLst>
              <a:gd name="adj1" fmla="val 5651819"/>
              <a:gd name="adj2" fmla="val 10705826"/>
            </a:avLst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2196522-769C-4363-AE7D-C34D6E3692B3}"/>
              </a:ext>
            </a:extLst>
          </p:cNvPr>
          <p:cNvSpPr txBox="1"/>
          <p:nvPr/>
        </p:nvSpPr>
        <p:spPr>
          <a:xfrm>
            <a:off x="6890206" y="4695174"/>
            <a:ext cx="1889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December 2021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60267213-F587-4DA6-B0F9-DDD8DADA866D}"/>
              </a:ext>
            </a:extLst>
          </p:cNvPr>
          <p:cNvCxnSpPr>
            <a:cxnSpLocks/>
          </p:cNvCxnSpPr>
          <p:nvPr/>
        </p:nvCxnSpPr>
        <p:spPr>
          <a:xfrm>
            <a:off x="7165445" y="1460402"/>
            <a:ext cx="138450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215076F5-FA72-451F-A002-1569002BA4A1}"/>
              </a:ext>
            </a:extLst>
          </p:cNvPr>
          <p:cNvSpPr txBox="1"/>
          <p:nvPr/>
        </p:nvSpPr>
        <p:spPr>
          <a:xfrm>
            <a:off x="6374989" y="1468586"/>
            <a:ext cx="292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ISER Submitted to ACCJC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FDD58178-21F5-4887-9C6A-BA899609B342}"/>
              </a:ext>
            </a:extLst>
          </p:cNvPr>
          <p:cNvCxnSpPr>
            <a:cxnSpLocks/>
          </p:cNvCxnSpPr>
          <p:nvPr/>
        </p:nvCxnSpPr>
        <p:spPr>
          <a:xfrm>
            <a:off x="8288414" y="3978533"/>
            <a:ext cx="7680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Oval 141">
            <a:extLst>
              <a:ext uri="{FF2B5EF4-FFF2-40B4-BE49-F238E27FC236}">
                <a16:creationId xmlns:a16="http://schemas.microsoft.com/office/drawing/2014/main" id="{0F6D8E7C-61D0-4DF9-AE24-2BBF4C642054}"/>
              </a:ext>
            </a:extLst>
          </p:cNvPr>
          <p:cNvSpPr/>
          <p:nvPr/>
        </p:nvSpPr>
        <p:spPr>
          <a:xfrm>
            <a:off x="9053868" y="3842917"/>
            <a:ext cx="270972" cy="27123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Circle: Hollow 142">
            <a:extLst>
              <a:ext uri="{FF2B5EF4-FFF2-40B4-BE49-F238E27FC236}">
                <a16:creationId xmlns:a16="http://schemas.microsoft.com/office/drawing/2014/main" id="{751A1D90-0314-435F-A7AD-28F5C189886C}"/>
              </a:ext>
            </a:extLst>
          </p:cNvPr>
          <p:cNvSpPr/>
          <p:nvPr/>
        </p:nvSpPr>
        <p:spPr>
          <a:xfrm>
            <a:off x="8846874" y="3655447"/>
            <a:ext cx="684959" cy="658153"/>
          </a:xfrm>
          <a:prstGeom prst="donut">
            <a:avLst>
              <a:gd name="adj" fmla="val 6788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Circle: Hollow 143">
            <a:extLst>
              <a:ext uri="{FF2B5EF4-FFF2-40B4-BE49-F238E27FC236}">
                <a16:creationId xmlns:a16="http://schemas.microsoft.com/office/drawing/2014/main" id="{E7178FEA-9859-4F52-AEDE-320539886672}"/>
              </a:ext>
            </a:extLst>
          </p:cNvPr>
          <p:cNvSpPr/>
          <p:nvPr/>
        </p:nvSpPr>
        <p:spPr>
          <a:xfrm>
            <a:off x="8696235" y="3486568"/>
            <a:ext cx="986236" cy="983931"/>
          </a:xfrm>
          <a:prstGeom prst="donut">
            <a:avLst>
              <a:gd name="adj" fmla="val 6788"/>
            </a:avLst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FEF55DFF-BEA3-4D50-8391-C5250F16A25A}"/>
              </a:ext>
            </a:extLst>
          </p:cNvPr>
          <p:cNvCxnSpPr>
            <a:cxnSpLocks/>
          </p:cNvCxnSpPr>
          <p:nvPr/>
        </p:nvCxnSpPr>
        <p:spPr>
          <a:xfrm flipV="1">
            <a:off x="9189353" y="4470499"/>
            <a:ext cx="0" cy="1222916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6" name="Oval 145">
            <a:extLst>
              <a:ext uri="{FF2B5EF4-FFF2-40B4-BE49-F238E27FC236}">
                <a16:creationId xmlns:a16="http://schemas.microsoft.com/office/drawing/2014/main" id="{FAB7EE74-F1A0-4E40-A706-555FD0F0C60F}"/>
              </a:ext>
            </a:extLst>
          </p:cNvPr>
          <p:cNvSpPr/>
          <p:nvPr/>
        </p:nvSpPr>
        <p:spPr>
          <a:xfrm>
            <a:off x="9094821" y="5693415"/>
            <a:ext cx="179110" cy="17654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Arc 146">
            <a:extLst>
              <a:ext uri="{FF2B5EF4-FFF2-40B4-BE49-F238E27FC236}">
                <a16:creationId xmlns:a16="http://schemas.microsoft.com/office/drawing/2014/main" id="{121659F4-574B-48ED-AB84-2E0DD76FC520}"/>
              </a:ext>
            </a:extLst>
          </p:cNvPr>
          <p:cNvSpPr/>
          <p:nvPr/>
        </p:nvSpPr>
        <p:spPr>
          <a:xfrm>
            <a:off x="8549954" y="3367075"/>
            <a:ext cx="1319754" cy="1222916"/>
          </a:xfrm>
          <a:prstGeom prst="arc">
            <a:avLst>
              <a:gd name="adj1" fmla="val 5651819"/>
              <a:gd name="adj2" fmla="val 10705826"/>
            </a:avLst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E840853A-07CC-4977-9020-4C070A89C027}"/>
              </a:ext>
            </a:extLst>
          </p:cNvPr>
          <p:cNvCxnSpPr>
            <a:cxnSpLocks/>
          </p:cNvCxnSpPr>
          <p:nvPr/>
        </p:nvCxnSpPr>
        <p:spPr>
          <a:xfrm>
            <a:off x="7835160" y="6248718"/>
            <a:ext cx="3463956" cy="270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4E0D624F-9AB3-4169-834E-B32E83D710E6}"/>
              </a:ext>
            </a:extLst>
          </p:cNvPr>
          <p:cNvSpPr txBox="1"/>
          <p:nvPr/>
        </p:nvSpPr>
        <p:spPr>
          <a:xfrm>
            <a:off x="8321292" y="3052631"/>
            <a:ext cx="159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February 2022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71CB8C3D-B8AA-401B-980F-FCE700E2C0F9}"/>
              </a:ext>
            </a:extLst>
          </p:cNvPr>
          <p:cNvSpPr txBox="1"/>
          <p:nvPr/>
        </p:nvSpPr>
        <p:spPr>
          <a:xfrm>
            <a:off x="7680644" y="5890943"/>
            <a:ext cx="380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Comprehensive Review by Peer Team</a:t>
            </a: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5B6A8C70-411D-4887-9CBD-A93C9E5583F5}"/>
              </a:ext>
            </a:extLst>
          </p:cNvPr>
          <p:cNvCxnSpPr>
            <a:cxnSpLocks/>
          </p:cNvCxnSpPr>
          <p:nvPr/>
        </p:nvCxnSpPr>
        <p:spPr>
          <a:xfrm>
            <a:off x="9682471" y="3978533"/>
            <a:ext cx="7680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Oval 151">
            <a:extLst>
              <a:ext uri="{FF2B5EF4-FFF2-40B4-BE49-F238E27FC236}">
                <a16:creationId xmlns:a16="http://schemas.microsoft.com/office/drawing/2014/main" id="{3C36FB67-3C11-484C-9C96-DE1EC129065F}"/>
              </a:ext>
            </a:extLst>
          </p:cNvPr>
          <p:cNvSpPr/>
          <p:nvPr/>
        </p:nvSpPr>
        <p:spPr>
          <a:xfrm>
            <a:off x="10437599" y="3842917"/>
            <a:ext cx="270972" cy="27123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Circle: Hollow 152">
            <a:extLst>
              <a:ext uri="{FF2B5EF4-FFF2-40B4-BE49-F238E27FC236}">
                <a16:creationId xmlns:a16="http://schemas.microsoft.com/office/drawing/2014/main" id="{1B700F45-3AFF-4375-A7CA-D58244C8D311}"/>
              </a:ext>
            </a:extLst>
          </p:cNvPr>
          <p:cNvSpPr/>
          <p:nvPr/>
        </p:nvSpPr>
        <p:spPr>
          <a:xfrm>
            <a:off x="10230605" y="3655447"/>
            <a:ext cx="684959" cy="658153"/>
          </a:xfrm>
          <a:prstGeom prst="donut">
            <a:avLst>
              <a:gd name="adj" fmla="val 6788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Circle: Hollow 153">
            <a:extLst>
              <a:ext uri="{FF2B5EF4-FFF2-40B4-BE49-F238E27FC236}">
                <a16:creationId xmlns:a16="http://schemas.microsoft.com/office/drawing/2014/main" id="{85E14F70-A46A-4383-8F6C-DAF71AC82885}"/>
              </a:ext>
            </a:extLst>
          </p:cNvPr>
          <p:cNvSpPr/>
          <p:nvPr/>
        </p:nvSpPr>
        <p:spPr>
          <a:xfrm>
            <a:off x="10079966" y="3486568"/>
            <a:ext cx="986236" cy="983931"/>
          </a:xfrm>
          <a:prstGeom prst="donut">
            <a:avLst>
              <a:gd name="adj" fmla="val 6788"/>
            </a:avLst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CDD052B7-9493-4663-A19E-E63B05F67A51}"/>
              </a:ext>
            </a:extLst>
          </p:cNvPr>
          <p:cNvCxnSpPr>
            <a:cxnSpLocks/>
          </p:cNvCxnSpPr>
          <p:nvPr/>
        </p:nvCxnSpPr>
        <p:spPr>
          <a:xfrm flipV="1">
            <a:off x="10579607" y="2263652"/>
            <a:ext cx="0" cy="1222916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6" name="Oval 155">
            <a:extLst>
              <a:ext uri="{FF2B5EF4-FFF2-40B4-BE49-F238E27FC236}">
                <a16:creationId xmlns:a16="http://schemas.microsoft.com/office/drawing/2014/main" id="{92F30B6F-3C7C-4EEE-B635-45C7A5C70808}"/>
              </a:ext>
            </a:extLst>
          </p:cNvPr>
          <p:cNvSpPr/>
          <p:nvPr/>
        </p:nvSpPr>
        <p:spPr>
          <a:xfrm>
            <a:off x="10490052" y="2106753"/>
            <a:ext cx="179110" cy="17654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Arc 156">
            <a:extLst>
              <a:ext uri="{FF2B5EF4-FFF2-40B4-BE49-F238E27FC236}">
                <a16:creationId xmlns:a16="http://schemas.microsoft.com/office/drawing/2014/main" id="{C5DC3115-7468-4CC4-BAB9-3BC0F04BD38D}"/>
              </a:ext>
            </a:extLst>
          </p:cNvPr>
          <p:cNvSpPr/>
          <p:nvPr/>
        </p:nvSpPr>
        <p:spPr>
          <a:xfrm rot="5400000">
            <a:off x="9913205" y="3330563"/>
            <a:ext cx="1319755" cy="1295940"/>
          </a:xfrm>
          <a:prstGeom prst="arc">
            <a:avLst>
              <a:gd name="adj1" fmla="val 5651819"/>
              <a:gd name="adj2" fmla="val 10705826"/>
            </a:avLst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A14F70D5-968D-45D1-B576-8D930219FDBB}"/>
              </a:ext>
            </a:extLst>
          </p:cNvPr>
          <p:cNvCxnSpPr>
            <a:cxnSpLocks/>
          </p:cNvCxnSpPr>
          <p:nvPr/>
        </p:nvCxnSpPr>
        <p:spPr>
          <a:xfrm>
            <a:off x="9914607" y="1460402"/>
            <a:ext cx="138450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8F122211-6294-4845-BD7E-96C24F383CC6}"/>
              </a:ext>
            </a:extLst>
          </p:cNvPr>
          <p:cNvSpPr txBox="1"/>
          <p:nvPr/>
        </p:nvSpPr>
        <p:spPr>
          <a:xfrm>
            <a:off x="9598590" y="4686207"/>
            <a:ext cx="1889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 2022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A0F00553-64B0-4733-8021-6B1AD8449BD9}"/>
              </a:ext>
            </a:extLst>
          </p:cNvPr>
          <p:cNvSpPr txBox="1"/>
          <p:nvPr/>
        </p:nvSpPr>
        <p:spPr>
          <a:xfrm>
            <a:off x="9063602" y="1463077"/>
            <a:ext cx="292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Core Inquiry Report Rec’d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97E9BEA6-3C6C-48E2-8A8A-F39CFFDFCA1A}"/>
              </a:ext>
            </a:extLst>
          </p:cNvPr>
          <p:cNvSpPr txBox="1"/>
          <p:nvPr/>
        </p:nvSpPr>
        <p:spPr>
          <a:xfrm>
            <a:off x="2062467" y="131326"/>
            <a:ext cx="7469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LPC’s ACCREDITATION TIMELINE</a:t>
            </a: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8F70C942-A6C2-46E7-A487-186A3C78A601}"/>
              </a:ext>
            </a:extLst>
          </p:cNvPr>
          <p:cNvSpPr/>
          <p:nvPr/>
        </p:nvSpPr>
        <p:spPr>
          <a:xfrm>
            <a:off x="4793462" y="711375"/>
            <a:ext cx="179110" cy="1765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243A6476-B964-410A-A3EE-44EA30EE31B2}"/>
              </a:ext>
            </a:extLst>
          </p:cNvPr>
          <p:cNvSpPr/>
          <p:nvPr/>
        </p:nvSpPr>
        <p:spPr>
          <a:xfrm>
            <a:off x="5019615" y="711375"/>
            <a:ext cx="179110" cy="1765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0272F5FC-5541-468D-819D-6A454EF95C13}"/>
              </a:ext>
            </a:extLst>
          </p:cNvPr>
          <p:cNvSpPr/>
          <p:nvPr/>
        </p:nvSpPr>
        <p:spPr>
          <a:xfrm>
            <a:off x="5240648" y="713137"/>
            <a:ext cx="179110" cy="17654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7998FFE-6433-4C8B-9B24-13C88E34717A}"/>
              </a:ext>
            </a:extLst>
          </p:cNvPr>
          <p:cNvSpPr/>
          <p:nvPr/>
        </p:nvSpPr>
        <p:spPr>
          <a:xfrm>
            <a:off x="5483963" y="712027"/>
            <a:ext cx="179110" cy="17654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43D99F1E-1947-4F60-B4A8-7E12C434BB78}"/>
              </a:ext>
            </a:extLst>
          </p:cNvPr>
          <p:cNvSpPr/>
          <p:nvPr/>
        </p:nvSpPr>
        <p:spPr>
          <a:xfrm>
            <a:off x="5727278" y="713274"/>
            <a:ext cx="179110" cy="17654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8B5D85DF-D036-4C93-A520-BC59CBDCCFDA}"/>
              </a:ext>
            </a:extLst>
          </p:cNvPr>
          <p:cNvSpPr/>
          <p:nvPr/>
        </p:nvSpPr>
        <p:spPr>
          <a:xfrm>
            <a:off x="5943393" y="711375"/>
            <a:ext cx="179110" cy="17654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76716FD9-D394-4AA1-AF42-86C0A8D43AE2}"/>
              </a:ext>
            </a:extLst>
          </p:cNvPr>
          <p:cNvSpPr/>
          <p:nvPr/>
        </p:nvSpPr>
        <p:spPr>
          <a:xfrm>
            <a:off x="6159508" y="719215"/>
            <a:ext cx="179110" cy="17654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D309691A-8567-46C1-919F-B25FD6FA0980}"/>
              </a:ext>
            </a:extLst>
          </p:cNvPr>
          <p:cNvSpPr/>
          <p:nvPr/>
        </p:nvSpPr>
        <p:spPr>
          <a:xfrm>
            <a:off x="6388683" y="707250"/>
            <a:ext cx="179110" cy="17654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25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0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5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7000"/>
                            </p:stCondLst>
                            <p:childTnLst>
                              <p:par>
                                <p:cTn id="2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7500"/>
                            </p:stCondLst>
                            <p:childTnLst>
                              <p:par>
                                <p:cTn id="2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8500"/>
                            </p:stCondLst>
                            <p:childTnLst>
                              <p:par>
                                <p:cTn id="2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2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9500"/>
                            </p:stCondLst>
                            <p:childTnLst>
                              <p:par>
                                <p:cTn id="2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500"/>
                            </p:stCondLst>
                            <p:childTnLst>
                              <p:par>
                                <p:cTn id="2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21000"/>
                            </p:stCondLst>
                            <p:childTnLst>
                              <p:par>
                                <p:cTn id="2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1500"/>
                            </p:stCondLst>
                            <p:childTnLst>
                              <p:par>
                                <p:cTn id="2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22000"/>
                            </p:stCondLst>
                            <p:childTnLst>
                              <p:par>
                                <p:cTn id="2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2500"/>
                            </p:stCondLst>
                            <p:childTnLst>
                              <p:par>
                                <p:cTn id="2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23000"/>
                            </p:stCondLst>
                            <p:childTnLst>
                              <p:par>
                                <p:cTn id="2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3500"/>
                            </p:stCondLst>
                            <p:childTnLst>
                              <p:par>
                                <p:cTn id="3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24000"/>
                            </p:stCondLst>
                            <p:childTnLst>
                              <p:par>
                                <p:cTn id="3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4500"/>
                            </p:stCondLst>
                            <p:childTnLst>
                              <p:par>
                                <p:cTn id="3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3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5500"/>
                            </p:stCondLst>
                            <p:childTnLst>
                              <p:par>
                                <p:cTn id="3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6000"/>
                            </p:stCondLst>
                            <p:childTnLst>
                              <p:par>
                                <p:cTn id="3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26500"/>
                            </p:stCondLst>
                            <p:childTnLst>
                              <p:par>
                                <p:cTn id="34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27000"/>
                            </p:stCondLst>
                            <p:childTnLst>
                              <p:par>
                                <p:cTn id="3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27500"/>
                            </p:stCondLst>
                            <p:childTnLst>
                              <p:par>
                                <p:cTn id="35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28000"/>
                            </p:stCondLst>
                            <p:childTnLst>
                              <p:par>
                                <p:cTn id="35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8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28500"/>
                            </p:stCondLst>
                            <p:childTnLst>
                              <p:par>
                                <p:cTn id="3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29500"/>
                            </p:stCondLst>
                            <p:childTnLst>
                              <p:par>
                                <p:cTn id="38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30000"/>
                            </p:stCondLst>
                            <p:childTnLst>
                              <p:par>
                                <p:cTn id="38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30500"/>
                            </p:stCondLst>
                            <p:childTnLst>
                              <p:par>
                                <p:cTn id="3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31000"/>
                            </p:stCondLst>
                            <p:childTnLst>
                              <p:par>
                                <p:cTn id="4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31500"/>
                            </p:stCondLst>
                            <p:childTnLst>
                              <p:par>
                                <p:cTn id="4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32000"/>
                            </p:stCondLst>
                            <p:childTnLst>
                              <p:par>
                                <p:cTn id="4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32500"/>
                            </p:stCondLst>
                            <p:childTnLst>
                              <p:par>
                                <p:cTn id="4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33000"/>
                            </p:stCondLst>
                            <p:childTnLst>
                              <p:par>
                                <p:cTn id="4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33500"/>
                            </p:stCondLst>
                            <p:childTnLst>
                              <p:par>
                                <p:cTn id="4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34000"/>
                            </p:stCondLst>
                            <p:childTnLst>
                              <p:par>
                                <p:cTn id="4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34500"/>
                            </p:stCondLst>
                            <p:childTnLst>
                              <p:par>
                                <p:cTn id="4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35000"/>
                            </p:stCondLst>
                            <p:childTnLst>
                              <p:par>
                                <p:cTn id="4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35500"/>
                            </p:stCondLst>
                            <p:childTnLst>
                              <p:par>
                                <p:cTn id="4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36000"/>
                            </p:stCondLst>
                            <p:childTnLst>
                              <p:par>
                                <p:cTn id="4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36500"/>
                            </p:stCondLst>
                            <p:childTnLst>
                              <p:par>
                                <p:cTn id="4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37000"/>
                            </p:stCondLst>
                            <p:childTnLst>
                              <p:par>
                                <p:cTn id="4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4" grpId="0" animBg="1"/>
      <p:bldP spid="18" grpId="0" animBg="1"/>
      <p:bldP spid="19" grpId="0"/>
      <p:bldP spid="20" grpId="0"/>
      <p:bldP spid="39" grpId="0" animBg="1"/>
      <p:bldP spid="40" grpId="0" animBg="1"/>
      <p:bldP spid="41" grpId="0" animBg="1"/>
      <p:bldP spid="43" grpId="0" animBg="1"/>
      <p:bldP spid="44" grpId="0" animBg="1"/>
      <p:bldP spid="45" grpId="0"/>
      <p:bldP spid="46" grpId="0"/>
      <p:bldP spid="48" grpId="0" animBg="1"/>
      <p:bldP spid="49" grpId="0" animBg="1"/>
      <p:bldP spid="50" grpId="0" animBg="1"/>
      <p:bldP spid="52" grpId="0" animBg="1"/>
      <p:bldP spid="53" grpId="0" animBg="1"/>
      <p:bldP spid="54" grpId="0"/>
      <p:bldP spid="60" grpId="0" animBg="1"/>
      <p:bldP spid="61" grpId="0" animBg="1"/>
      <p:bldP spid="62" grpId="0" animBg="1"/>
      <p:bldP spid="64" grpId="0" animBg="1"/>
      <p:bldP spid="65" grpId="0" animBg="1"/>
      <p:bldP spid="66" grpId="0"/>
      <p:bldP spid="68" grpId="0"/>
      <p:bldP spid="72" grpId="0"/>
      <p:bldP spid="105" grpId="0" animBg="1"/>
      <p:bldP spid="106" grpId="0" animBg="1"/>
      <p:bldP spid="107" grpId="0" animBg="1"/>
      <p:bldP spid="109" grpId="0" animBg="1"/>
      <p:bldP spid="110" grpId="0" animBg="1"/>
      <p:bldP spid="111" grpId="0"/>
      <p:bldP spid="114" grpId="0"/>
      <p:bldP spid="122" grpId="0" animBg="1"/>
      <p:bldP spid="123" grpId="0" animBg="1"/>
      <p:bldP spid="124" grpId="0" animBg="1"/>
      <p:bldP spid="124" grpId="1" animBg="1"/>
      <p:bldP spid="126" grpId="0" animBg="1"/>
      <p:bldP spid="126" grpId="1" animBg="1"/>
      <p:bldP spid="127" grpId="0" animBg="1"/>
      <p:bldP spid="127" grpId="1" animBg="1"/>
      <p:bldP spid="128" grpId="0"/>
      <p:bldP spid="128" grpId="1"/>
      <p:bldP spid="130" grpId="0"/>
      <p:bldP spid="130" grpId="1"/>
      <p:bldP spid="142" grpId="0" animBg="1"/>
      <p:bldP spid="142" grpId="1" animBg="1"/>
      <p:bldP spid="143" grpId="0" animBg="1"/>
      <p:bldP spid="143" grpId="1" animBg="1"/>
      <p:bldP spid="144" grpId="0" animBg="1"/>
      <p:bldP spid="146" grpId="0" animBg="1"/>
      <p:bldP spid="147" grpId="0" animBg="1"/>
      <p:bldP spid="149" grpId="0"/>
      <p:bldP spid="150" grpId="0"/>
      <p:bldP spid="152" grpId="0" animBg="1"/>
      <p:bldP spid="153" grpId="0" animBg="1"/>
      <p:bldP spid="154" grpId="0" animBg="1"/>
      <p:bldP spid="156" grpId="0" animBg="1"/>
      <p:bldP spid="157" grpId="0" animBg="1"/>
      <p:bldP spid="160" grpId="0"/>
      <p:bldP spid="16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9" r="17919"/>
          <a:stretch>
            <a:fillRect/>
          </a:stretch>
        </p:blipFill>
        <p:spPr>
          <a:xfrm>
            <a:off x="855273" y="1804136"/>
            <a:ext cx="1401399" cy="2184149"/>
          </a:xfrm>
          <a:prstGeom prst="roundRect">
            <a:avLst>
              <a:gd name="adj" fmla="val 0"/>
            </a:avLst>
          </a:prstGeom>
        </p:spPr>
      </p:pic>
      <p:pic>
        <p:nvPicPr>
          <p:cNvPr id="6" name="Picture Placeholder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19" r="17919"/>
          <a:stretch>
            <a:fillRect/>
          </a:stretch>
        </p:blipFill>
        <p:spPr>
          <a:xfrm>
            <a:off x="2998630" y="2735956"/>
            <a:ext cx="1410107" cy="2197721"/>
          </a:xfrm>
          <a:prstGeom prst="roundRect">
            <a:avLst>
              <a:gd name="adj" fmla="val 0"/>
            </a:avLst>
          </a:prstGeom>
        </p:spPr>
      </p:pic>
      <p:pic>
        <p:nvPicPr>
          <p:cNvPr id="7" name="Picture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9" r="17919"/>
          <a:stretch>
            <a:fillRect/>
          </a:stretch>
        </p:blipFill>
        <p:spPr>
          <a:xfrm>
            <a:off x="7544972" y="2735956"/>
            <a:ext cx="1423095" cy="2217964"/>
          </a:xfrm>
          <a:prstGeom prst="roundRect">
            <a:avLst>
              <a:gd name="adj" fmla="val 0"/>
            </a:avLst>
          </a:prstGeom>
        </p:spPr>
      </p:pic>
      <p:pic>
        <p:nvPicPr>
          <p:cNvPr id="8" name="Picture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9" r="17919"/>
          <a:stretch>
            <a:fillRect/>
          </a:stretch>
        </p:blipFill>
        <p:spPr>
          <a:xfrm>
            <a:off x="9562981" y="1862265"/>
            <a:ext cx="1445446" cy="2252799"/>
          </a:xfrm>
          <a:prstGeom prst="roundRect">
            <a:avLst>
              <a:gd name="adj" fmla="val 0"/>
            </a:avLst>
          </a:prstGeom>
        </p:spPr>
      </p:pic>
      <p:pic>
        <p:nvPicPr>
          <p:cNvPr id="1026" name="Picture 2" descr="Elissa Caruth | Ventura County Community College Distric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/>
          <a:stretch/>
        </p:blipFill>
        <p:spPr bwMode="auto">
          <a:xfrm>
            <a:off x="5035124" y="1862265"/>
            <a:ext cx="1435961" cy="22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48938" y="3988285"/>
            <a:ext cx="2211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Dr. Tim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Karas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Chair Superintendent/President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Mendocino College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74107" y="4962204"/>
            <a:ext cx="2473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Dr. Daniel Walden,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Vice Chair Superintendent/President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Victor Valley College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37762" y="4115064"/>
            <a:ext cx="2473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Ms. Elissa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Caruth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English Professor, Department Chair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Academic Senate Vice President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Oxnard College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46962" y="4962404"/>
            <a:ext cx="2282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Dr. Lan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Director of Institutional Research, Planning, and Effectiveness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Citrus College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10233" y="4120677"/>
            <a:ext cx="2411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Dr. Kevin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Bontenbal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Vice President, ACCJC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1954" y="4686858"/>
            <a:ext cx="776517" cy="776517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2734" y="5885945"/>
            <a:ext cx="681082" cy="6810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0215" y="5637062"/>
            <a:ext cx="926936" cy="9299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4697" y="4692566"/>
            <a:ext cx="894251" cy="894251"/>
          </a:xfrm>
          <a:prstGeom prst="ellipse">
            <a:avLst/>
          </a:prstGeom>
        </p:spPr>
      </p:pic>
      <p:pic>
        <p:nvPicPr>
          <p:cNvPr id="1030" name="Picture 6" descr="Oxnard College - Wikipedi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157" y="5040492"/>
            <a:ext cx="880051" cy="86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91886" y="235131"/>
            <a:ext cx="11390811" cy="15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What’s Ahead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September 20 – Response to Core Inquiries submitted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October 10 – Focused site visit with:</a:t>
            </a:r>
          </a:p>
        </p:txBody>
      </p:sp>
    </p:spTree>
    <p:extLst>
      <p:ext uri="{BB962C8B-B14F-4D97-AF65-F5344CB8AC3E}">
        <p14:creationId xmlns:p14="http://schemas.microsoft.com/office/powerpoint/2010/main" val="1223561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C53F2-E6CC-4C66-99B5-6F04580F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1257300"/>
            <a:ext cx="9613861" cy="57686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WHAT TO EXPECT</a:t>
            </a:r>
            <a:br>
              <a:rPr lang="en-US" sz="4000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AE03D-DD81-462B-AED2-22DFB279CC8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6250" y="3028950"/>
            <a:ext cx="9725025" cy="3743325"/>
          </a:xfrm>
        </p:spPr>
        <p:txBody>
          <a:bodyPr numCol="2"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College President</a:t>
            </a:r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Vice Presidents</a:t>
            </a:r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Director of Institutional Research </a:t>
            </a:r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Deans</a:t>
            </a:r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Faculty and staff engaged in scheduling instruction and services </a:t>
            </a:r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Counselor(s) </a:t>
            </a:r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Evaluator(s)</a:t>
            </a:r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Program Coordinator(s)</a:t>
            </a:r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Discipline faculty  </a:t>
            </a:r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Articulation Officer</a:t>
            </a:r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College Council members</a:t>
            </a:r>
            <a:r>
              <a:rPr lang="en-US" sz="2400" dirty="0">
                <a:latin typeface="Century Gothic" panose="020B0502020202020204" pitchFamily="34" charset="0"/>
              </a:rPr>
              <a:t> </a:t>
            </a:r>
          </a:p>
          <a:p>
            <a:r>
              <a:rPr lang="en-US" dirty="0">
                <a:latin typeface="Century Gothic" panose="020B0502020202020204" pitchFamily="34" charset="0"/>
              </a:rPr>
              <a:t>Academic Senate President.  </a:t>
            </a:r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Associated Student President </a:t>
            </a:r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Classified Senate President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6CF4F7-681E-4B91-A06D-0501C9158CE2}"/>
              </a:ext>
            </a:extLst>
          </p:cNvPr>
          <p:cNvSpPr txBox="1"/>
          <p:nvPr/>
        </p:nvSpPr>
        <p:spPr>
          <a:xfrm>
            <a:off x="1053570" y="1954504"/>
            <a:ext cx="10429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The visiting team will only focus on Core Inquiries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Dialogue with some of the following staff: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892" y="777229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9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State of the College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Dyrell Foster</a:t>
            </a:r>
          </a:p>
          <a:p>
            <a:r>
              <a:rPr lang="en-US" dirty="0"/>
              <a:t>President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2710" y="2874604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3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Budget Update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Anette Raichbart</a:t>
            </a:r>
          </a:p>
          <a:p>
            <a:r>
              <a:rPr lang="en-US" dirty="0"/>
              <a:t>Vice President of Administrative Services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2710" y="2874604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8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Las Positas College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FY 22-23 Budget (State &amp; College)</a:t>
            </a:r>
          </a:p>
          <a:p>
            <a:r>
              <a:rPr lang="en-US" dirty="0"/>
              <a:t>August 16, 2022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2045" y="2733709"/>
            <a:ext cx="1426765" cy="137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9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California FY 2022-23 Budget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671" y="2336873"/>
            <a:ext cx="9879512" cy="4319108"/>
          </a:xfrm>
        </p:spPr>
        <p:txBody>
          <a:bodyPr>
            <a:normAutofit/>
          </a:bodyPr>
          <a:lstStyle/>
          <a:p>
            <a:r>
              <a:rPr lang="en-US" dirty="0">
                <a:cs typeface="Arial" panose="020B0604020202020204" pitchFamily="34" charset="0"/>
              </a:rPr>
              <a:t>State Budget Overview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Total expenditure budget greater than $300 billion, a 17% increase over last year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General fund expenditure budget of $235 billion, a 20% increase over last year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Reserves of $37.2 billion, with the Rainy Day Fund now at the constitutional maximum of 10% and the Public School System Stabilization Reserve making up $9.5 billion of the reserve total</a:t>
            </a:r>
          </a:p>
          <a:p>
            <a:pPr marL="457200" lvl="1" indent="0">
              <a:buNone/>
            </a:pPr>
            <a:endParaRPr lang="en-US" dirty="0">
              <a:cs typeface="Arial" panose="020B0604020202020204" pitchFamily="34" charset="0"/>
            </a:endParaRPr>
          </a:p>
          <a:p>
            <a:r>
              <a:rPr lang="en-US" dirty="0">
                <a:cs typeface="Arial" panose="020B0604020202020204" pitchFamily="34" charset="0"/>
              </a:rPr>
              <a:t>Community Colleges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$4 billion in Proposition 98 augmentations over prior year, the majority of which is provided as one-time funds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567" y="742887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1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Hold Harmless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099" y="2336873"/>
            <a:ext cx="9805084" cy="4351006"/>
          </a:xfrm>
        </p:spPr>
        <p:txBody>
          <a:bodyPr>
            <a:normAutofit/>
          </a:bodyPr>
          <a:lstStyle/>
          <a:p>
            <a:pPr algn="just"/>
            <a:r>
              <a:rPr lang="en-US" sz="2200" dirty="0">
                <a:cs typeface="Arial" panose="020B0604020202020204" pitchFamily="34" charset="0"/>
              </a:rPr>
              <a:t>Revenue protection for districts through FY 2024-25</a:t>
            </a:r>
          </a:p>
          <a:p>
            <a:pPr marL="0" indent="0" algn="just">
              <a:buNone/>
            </a:pP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>
                <a:cs typeface="Arial" panose="020B0604020202020204" pitchFamily="34" charset="0"/>
              </a:rPr>
              <a:t>A district’s FY 2024-25 revenue level would become its new base, or floor, below which it could not drop.</a:t>
            </a:r>
          </a:p>
          <a:p>
            <a:pPr marL="0" indent="0" algn="just">
              <a:buNone/>
            </a:pPr>
            <a:endParaRPr lang="en-US" sz="2200" dirty="0"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US" sz="2200" dirty="0">
                <a:cs typeface="Arial" panose="020B0604020202020204" pitchFamily="34" charset="0"/>
              </a:rPr>
              <a:t>Beginning in FY 2025-26, districts who do not generate funding through the SCFF greater than their FY 2024-25 revenue floor, would no longer be given cumulative COLAs</a:t>
            </a:r>
          </a:p>
          <a:p>
            <a:pPr lvl="1" algn="just"/>
            <a:r>
              <a:rPr lang="en-US" sz="2200" i="1" dirty="0">
                <a:cs typeface="Arial" panose="020B0604020202020204" pitchFamily="34" charset="0"/>
              </a:rPr>
              <a:t>COLA would essentially become one-time money in years in which it was given</a:t>
            </a:r>
          </a:p>
          <a:p>
            <a:pPr algn="just"/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302" y="742887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1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Major Ongoing Items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977" y="2336872"/>
            <a:ext cx="9975205" cy="4372271"/>
          </a:xfrm>
        </p:spPr>
        <p:txBody>
          <a:bodyPr/>
          <a:lstStyle/>
          <a:p>
            <a:pPr marL="342900" indent="-342900" algn="just">
              <a:spcBef>
                <a:spcPct val="20000"/>
              </a:spcBef>
              <a:buFont typeface="Arial"/>
              <a:buChar char="•"/>
            </a:pPr>
            <a:r>
              <a:rPr lang="en-US" sz="2200" dirty="0">
                <a:cs typeface="Arial" panose="020B0604020202020204" pitchFamily="34" charset="0"/>
              </a:rPr>
              <a:t>COLA of 6.56%</a:t>
            </a:r>
          </a:p>
          <a:p>
            <a:pPr marL="742950" lvl="1" indent="-285750" algn="just">
              <a:spcBef>
                <a:spcPct val="20000"/>
              </a:spcBef>
              <a:buFont typeface="Arial"/>
              <a:buChar char="–"/>
            </a:pPr>
            <a:r>
              <a:rPr lang="en-US" sz="2200" dirty="0">
                <a:cs typeface="Arial" panose="020B0604020202020204" pitchFamily="34" charset="0"/>
              </a:rPr>
              <a:t>Nearly $8 million in additional ongoing revenue for the District</a:t>
            </a:r>
          </a:p>
          <a:p>
            <a:pPr marL="742950" lvl="1" indent="-285750" algn="just">
              <a:spcBef>
                <a:spcPct val="20000"/>
              </a:spcBef>
              <a:buFont typeface="Arial"/>
              <a:buChar char="–"/>
            </a:pPr>
            <a:r>
              <a:rPr lang="en-US" sz="2200" dirty="0">
                <a:cs typeface="Arial" panose="020B0604020202020204" pitchFamily="34" charset="0"/>
              </a:rPr>
              <a:t>COLA is also provided to various categorical programs</a:t>
            </a:r>
          </a:p>
          <a:p>
            <a:pPr marL="457200" lvl="1" indent="0" algn="just">
              <a:spcBef>
                <a:spcPct val="20000"/>
              </a:spcBef>
              <a:buNone/>
            </a:pPr>
            <a:endParaRPr lang="en-US" sz="2200" dirty="0"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20000"/>
              </a:spcBef>
              <a:buFont typeface="Arial"/>
              <a:buChar char="•"/>
            </a:pPr>
            <a:r>
              <a:rPr lang="en-US" sz="2200" dirty="0">
                <a:cs typeface="Arial" panose="020B0604020202020204" pitchFamily="34" charset="0"/>
              </a:rPr>
              <a:t>SCFF Metric increases</a:t>
            </a:r>
          </a:p>
          <a:p>
            <a:pPr marL="742950" lvl="1" indent="-285750" algn="just">
              <a:spcBef>
                <a:spcPct val="20000"/>
              </a:spcBef>
              <a:buFont typeface="Arial"/>
              <a:buChar char="–"/>
            </a:pPr>
            <a:r>
              <a:rPr lang="en-US" sz="2200" dirty="0">
                <a:cs typeface="Arial" panose="020B0604020202020204" pitchFamily="34" charset="0"/>
              </a:rPr>
              <a:t>$400 million dedicated to increasing the $ per FTES as well the $ per points in the supplemental and success components of the formula</a:t>
            </a:r>
          </a:p>
          <a:p>
            <a:pPr marL="742950" lvl="1" indent="-285750" algn="just">
              <a:spcBef>
                <a:spcPct val="20000"/>
              </a:spcBef>
              <a:buFont typeface="Arial"/>
              <a:buChar char="–"/>
            </a:pPr>
            <a:r>
              <a:rPr lang="en-US" sz="2200" dirty="0">
                <a:cs typeface="Arial" panose="020B0604020202020204" pitchFamily="34" charset="0"/>
              </a:rPr>
              <a:t>This has the desired effect of some districts moving out of hold harmless and onto the SCFF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139" y="742887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Major One - Time Items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327" y="2222205"/>
            <a:ext cx="10187856" cy="3713984"/>
          </a:xfrm>
        </p:spPr>
        <p:txBody>
          <a:bodyPr>
            <a:noAutofit/>
          </a:bodyPr>
          <a:lstStyle/>
          <a:p>
            <a:pPr algn="just"/>
            <a:r>
              <a:rPr lang="en-US" sz="2200" dirty="0">
                <a:cs typeface="Arial" panose="020B0604020202020204" pitchFamily="34" charset="0"/>
              </a:rPr>
              <a:t>Physical Plant and Instructional Equipment funded at $840 million</a:t>
            </a:r>
          </a:p>
          <a:p>
            <a:pPr lvl="1" algn="just"/>
            <a:r>
              <a:rPr lang="en-US" sz="2200" dirty="0">
                <a:cs typeface="Arial" panose="020B0604020202020204" pitchFamily="34" charset="0"/>
              </a:rPr>
              <a:t>District should receive approximately $12.6 million and have until June 30, 2027 to expend or encumber</a:t>
            </a:r>
          </a:p>
          <a:p>
            <a:pPr marL="457200" lvl="1" indent="0" algn="just">
              <a:buNone/>
            </a:pP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>
                <a:cs typeface="Arial" panose="020B0604020202020204" pitchFamily="34" charset="0"/>
              </a:rPr>
              <a:t>COVID-19 Block Grant funded at $650 million</a:t>
            </a:r>
          </a:p>
          <a:p>
            <a:pPr lvl="1" algn="just"/>
            <a:r>
              <a:rPr lang="en-US" sz="2200" dirty="0">
                <a:cs typeface="Arial" panose="020B0604020202020204" pitchFamily="34" charset="0"/>
              </a:rPr>
              <a:t>District should receive approximately $8.5 million to address issues related to the COVID-19 pandemic, including the mitigation of learning loss.</a:t>
            </a:r>
          </a:p>
          <a:p>
            <a:pPr lvl="1" algn="just"/>
            <a:r>
              <a:rPr lang="en-US" sz="2200" dirty="0">
                <a:cs typeface="Arial" panose="020B0604020202020204" pitchFamily="34" charset="0"/>
              </a:rPr>
              <a:t>Districts can use the funds for student support efforts, reengagement strategies, professional development opportunities, technology investments, and health and safety measures.  Districts have 5 years to expend or encumber.</a:t>
            </a:r>
          </a:p>
          <a:p>
            <a:pPr algn="just"/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35" y="742887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3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Major One - </a:t>
            </a:r>
            <a:r>
              <a:rPr lang="en-US" sz="4000" b="1" dirty="0"/>
              <a:t>Time</a:t>
            </a:r>
            <a:r>
              <a:rPr lang="en-US" b="1" dirty="0"/>
              <a:t> Items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345" y="2105247"/>
            <a:ext cx="9771320" cy="4657060"/>
          </a:xfrm>
        </p:spPr>
        <p:txBody>
          <a:bodyPr>
            <a:normAutofit/>
          </a:bodyPr>
          <a:lstStyle/>
          <a:p>
            <a:pPr algn="just"/>
            <a:r>
              <a:rPr lang="en-US" sz="2200" dirty="0">
                <a:cs typeface="Arial" panose="020B0604020202020204" pitchFamily="34" charset="0"/>
              </a:rPr>
              <a:t>$171.5 million for “local district efforts and initiatives”</a:t>
            </a:r>
          </a:p>
          <a:p>
            <a:pPr lvl="1" algn="just"/>
            <a:r>
              <a:rPr lang="en-US" sz="2200" dirty="0">
                <a:cs typeface="Arial" panose="020B0604020202020204" pitchFamily="34" charset="0"/>
              </a:rPr>
              <a:t>More information needed…could be competitive grants.</a:t>
            </a:r>
          </a:p>
          <a:p>
            <a:pPr marL="457200" lvl="1" indent="0" algn="just">
              <a:buNone/>
            </a:pP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>
                <a:cs typeface="Arial" panose="020B0604020202020204" pitchFamily="34" charset="0"/>
              </a:rPr>
              <a:t>Retention and Enrollment strategies at $150 million</a:t>
            </a:r>
          </a:p>
          <a:p>
            <a:pPr lvl="1" algn="just"/>
            <a:r>
              <a:rPr lang="en-US" sz="2200" dirty="0">
                <a:cs typeface="Arial" panose="020B0604020202020204" pitchFamily="34" charset="0"/>
              </a:rPr>
              <a:t>District should receive approximately $2 million to address declining enrollment</a:t>
            </a:r>
          </a:p>
          <a:p>
            <a:pPr marL="457200" lvl="1" indent="0" algn="just">
              <a:buNone/>
            </a:pP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>
                <a:cs typeface="Arial" panose="020B0604020202020204" pitchFamily="34" charset="0"/>
              </a:rPr>
              <a:t>Technology and Data Security funded at $75 million</a:t>
            </a:r>
          </a:p>
          <a:p>
            <a:pPr lvl="1" algn="just"/>
            <a:r>
              <a:rPr lang="en-US" sz="2200" dirty="0">
                <a:cs typeface="Arial" panose="020B0604020202020204" pitchFamily="34" charset="0"/>
              </a:rPr>
              <a:t>Districts should receive approximately $1 million to be used for modernization of the </a:t>
            </a:r>
            <a:r>
              <a:rPr lang="en-US" sz="2200" dirty="0" err="1">
                <a:cs typeface="Arial" panose="020B0604020202020204" pitchFamily="34" charset="0"/>
              </a:rPr>
              <a:t>CCCApply</a:t>
            </a:r>
            <a:r>
              <a:rPr lang="en-US" sz="2200" dirty="0">
                <a:cs typeface="Arial" panose="020B0604020202020204" pitchFamily="34" charset="0"/>
              </a:rPr>
              <a:t> system, security upgrades for education technology systems, costs for monitoring security risks, and efforts to improve the quality of online and distance education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34" y="753228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3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Other One - Time Items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815" y="2232838"/>
            <a:ext cx="9696893" cy="4476307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en-US" sz="2800" dirty="0">
                <a:cs typeface="Arial" panose="020B0604020202020204" pitchFamily="34" charset="0"/>
              </a:rPr>
              <a:t>Health-care focused vocational pathways in Adult Education at $130 million (over 3 years)</a:t>
            </a:r>
          </a:p>
          <a:p>
            <a:pPr marL="0" indent="0" algn="just">
              <a:buNone/>
            </a:pPr>
            <a:endParaRPr lang="en-US" sz="1800" dirty="0"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cs typeface="Arial" panose="020B0604020202020204" pitchFamily="34" charset="0"/>
              </a:rPr>
              <a:t>Common Course Numbering at $105 million</a:t>
            </a:r>
          </a:p>
          <a:p>
            <a:pPr marL="0" indent="0" algn="just">
              <a:buNone/>
            </a:pPr>
            <a:endParaRPr lang="en-US" sz="2100" dirty="0"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>
                <a:cs typeface="Arial" panose="020B0604020202020204" pitchFamily="34" charset="0"/>
              </a:rPr>
              <a:t>Implement transfer reforms associated with AB 928 at $65 million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en-US" sz="1800" dirty="0"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>
                <a:cs typeface="Arial" panose="020B0604020202020204" pitchFamily="34" charset="0"/>
              </a:rPr>
              <a:t>Implement equitable placement and completion practices at $64 million (competitive grants)</a:t>
            </a:r>
          </a:p>
          <a:p>
            <a:pPr marL="0" indent="0" algn="just">
              <a:buNone/>
            </a:pPr>
            <a:endParaRPr lang="en-US" sz="1800" dirty="0"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cs typeface="Arial" panose="020B0604020202020204" pitchFamily="34" charset="0"/>
              </a:rPr>
              <a:t>The list goes on… </a:t>
            </a:r>
          </a:p>
          <a:p>
            <a:pPr algn="just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34" y="742887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4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Total Ongoing and One-Time Increases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948548-8757-4168-BE2F-5CCBB63657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2083" y="2177502"/>
            <a:ext cx="6677247" cy="4561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037" y="742887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6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Pension Increases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2336872"/>
            <a:ext cx="9836982" cy="4393537"/>
          </a:xfrm>
        </p:spPr>
        <p:txBody>
          <a:bodyPr>
            <a:normAutofit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CalPERS goes from 22.91% to 25.37%, a 10.74% percentage increase</a:t>
            </a:r>
          </a:p>
          <a:p>
            <a:pPr lvl="1"/>
            <a:r>
              <a:rPr lang="en-US" sz="2400" dirty="0">
                <a:cs typeface="Arial" panose="020B0604020202020204" pitchFamily="34" charset="0"/>
              </a:rPr>
              <a:t>Anticipate expenditures to increase by $900,000</a:t>
            </a:r>
          </a:p>
          <a:p>
            <a:pPr marL="457200" lvl="1" indent="0">
              <a:buNone/>
            </a:pPr>
            <a:endParaRPr lang="en-US" sz="2400" dirty="0">
              <a:cs typeface="Arial" panose="020B0604020202020204" pitchFamily="34" charset="0"/>
            </a:endParaRPr>
          </a:p>
          <a:p>
            <a:r>
              <a:rPr lang="en-US" sz="2800" dirty="0" err="1">
                <a:cs typeface="Arial" panose="020B0604020202020204" pitchFamily="34" charset="0"/>
              </a:rPr>
              <a:t>CalSTRS</a:t>
            </a:r>
            <a:r>
              <a:rPr lang="en-US" sz="2800" dirty="0">
                <a:cs typeface="Arial" panose="020B0604020202020204" pitchFamily="34" charset="0"/>
              </a:rPr>
              <a:t> goes from 16.92% to 19.10%, a 12.88% percentage increase</a:t>
            </a:r>
          </a:p>
          <a:p>
            <a:pPr lvl="1"/>
            <a:r>
              <a:rPr lang="en-US" sz="2400" dirty="0">
                <a:cs typeface="Arial" panose="020B0604020202020204" pitchFamily="34" charset="0"/>
              </a:rPr>
              <a:t>Anticipate expenditures to increase by $1 million</a:t>
            </a:r>
          </a:p>
          <a:p>
            <a:pPr marL="457200" lvl="1" indent="0">
              <a:buNone/>
            </a:pPr>
            <a:endParaRPr lang="en-US" sz="2400" dirty="0">
              <a:cs typeface="Arial" panose="020B0604020202020204" pitchFamily="34" charset="0"/>
            </a:endParaRPr>
          </a:p>
          <a:p>
            <a:r>
              <a:rPr lang="en-US" sz="2800" dirty="0">
                <a:cs typeface="Arial" panose="020B0604020202020204" pitchFamily="34" charset="0"/>
              </a:rPr>
              <a:t>Health Care rates at the District remained relatively stable year-over-year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4670" y="742887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State of the College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302" y="742887"/>
            <a:ext cx="1133954" cy="1091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13" y="2607653"/>
            <a:ext cx="3341487" cy="18712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98" y="2607653"/>
            <a:ext cx="2847975" cy="18712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616" y="2607652"/>
            <a:ext cx="3330349" cy="18712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1310645" y="4777128"/>
            <a:ext cx="1548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/>
              <a:t>Covid-19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64428" y="4777128"/>
            <a:ext cx="3626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/>
              <a:t>Quest for Social Justice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93229" y="4739660"/>
            <a:ext cx="3203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/>
              <a:t>Economic Upheaval</a:t>
            </a:r>
          </a:p>
        </p:txBody>
      </p:sp>
    </p:spTree>
    <p:extLst>
      <p:ext uri="{BB962C8B-B14F-4D97-AF65-F5344CB8AC3E}">
        <p14:creationId xmlns:p14="http://schemas.microsoft.com/office/powerpoint/2010/main" val="240859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1" y="920820"/>
            <a:ext cx="10143134" cy="100929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Las Positas College Budget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034937"/>
              </p:ext>
            </p:extLst>
          </p:nvPr>
        </p:nvGraphicFramePr>
        <p:xfrm>
          <a:off x="4791123" y="2122098"/>
          <a:ext cx="4904766" cy="4162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Worksheet" r:id="rId3" imgW="2705028" imgH="2295461" progId="Excel.Sheet.12">
                  <p:embed/>
                </p:oleObj>
              </mc:Choice>
              <mc:Fallback>
                <p:oleObj name="Worksheet" r:id="rId3" imgW="2705028" imgH="2295461" progId="Excel.Shee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91123" y="2122098"/>
                        <a:ext cx="4904766" cy="4162143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128711"/>
              </p:ext>
            </p:extLst>
          </p:nvPr>
        </p:nvGraphicFramePr>
        <p:xfrm>
          <a:off x="317604" y="3094074"/>
          <a:ext cx="4261626" cy="213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Worksheet" r:id="rId5" imgW="2705028" imgH="1352601" progId="Excel.Sheet.12">
                  <p:embed/>
                </p:oleObj>
              </mc:Choice>
              <mc:Fallback>
                <p:oleObj name="Worksheet" r:id="rId5" imgW="2705028" imgH="1352601" progId="Excel.Sheet.12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7604" y="3094074"/>
                        <a:ext cx="4261626" cy="2130813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ight Brace 9"/>
          <p:cNvSpPr/>
          <p:nvPr/>
        </p:nvSpPr>
        <p:spPr>
          <a:xfrm>
            <a:off x="9753365" y="2870791"/>
            <a:ext cx="308833" cy="98862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71981" y="3094074"/>
            <a:ext cx="1181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95% of U/GF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6567" y="714318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9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Caring Campus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Jean O'Neal Opipari</a:t>
            </a:r>
          </a:p>
          <a:p>
            <a:r>
              <a:rPr lang="en-US" dirty="0"/>
              <a:t>Classified Senate President </a:t>
            </a:r>
          </a:p>
          <a:p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2710" y="2874604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9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2890923"/>
            <a:ext cx="9144000" cy="2218068"/>
          </a:xfrm>
          <a:prstGeom prst="rect">
            <a:avLst/>
          </a:prstGeom>
          <a:solidFill>
            <a:srgbClr val="BEA5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11643" y="1800995"/>
            <a:ext cx="7942651" cy="4397924"/>
          </a:xfrm>
          <a:prstGeom prst="roundRect">
            <a:avLst/>
          </a:prstGeom>
          <a:solidFill>
            <a:srgbClr val="2F77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11643" y="2654104"/>
            <a:ext cx="7734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Introducing Caring Campus College Day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238291" y="4056570"/>
            <a:ext cx="371541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15451" y="4386200"/>
            <a:ext cx="8561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Las Positas College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August 16,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Caring Campus Ambassadors</a:t>
            </a:r>
          </a:p>
        </p:txBody>
      </p:sp>
      <p:pic>
        <p:nvPicPr>
          <p:cNvPr id="4" name="Picture 3" descr="IEBCFinal2lh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6193" y="440943"/>
            <a:ext cx="3319614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524000" y="6528548"/>
            <a:ext cx="9144000" cy="329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© all material copyright IEBC, 2021</a:t>
            </a:r>
          </a:p>
        </p:txBody>
      </p:sp>
    </p:spTree>
    <p:extLst>
      <p:ext uri="{BB962C8B-B14F-4D97-AF65-F5344CB8AC3E}">
        <p14:creationId xmlns:p14="http://schemas.microsoft.com/office/powerpoint/2010/main" val="32268939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28750" y="48392"/>
            <a:ext cx="9144000" cy="1053778"/>
          </a:xfrm>
          <a:prstGeom prst="rect">
            <a:avLst/>
          </a:prstGeom>
          <a:solidFill>
            <a:srgbClr val="2F77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53715" y="170015"/>
            <a:ext cx="5494070" cy="810532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+mn-lt"/>
              </a:rPr>
              <a:t>What is Caring Campus?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53143" y="1237797"/>
            <a:ext cx="10515600" cy="5435146"/>
          </a:xfrm>
        </p:spPr>
        <p:txBody>
          <a:bodyPr>
            <a:noAutofit/>
          </a:bodyPr>
          <a:lstStyle/>
          <a:p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An intentional effort to make students feel welcome and a sense of connectedness to your college</a:t>
            </a:r>
          </a:p>
          <a:p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Engages the underutilized classified professionals who are typically missing from student success efforts</a:t>
            </a:r>
          </a:p>
          <a:p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Helps classified professionals connect with one another and with other employee groups to create a positive college environment</a:t>
            </a:r>
          </a:p>
          <a:p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Creates behavior change that influences culture change across campus</a:t>
            </a:r>
          </a:p>
          <a:p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Causes the college to reexamine policy barriers to student success </a:t>
            </a:r>
          </a:p>
          <a:p>
            <a:endParaRPr lang="en-US" sz="320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83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0"/>
            <a:ext cx="9144000" cy="1053778"/>
          </a:xfrm>
          <a:prstGeom prst="rect">
            <a:avLst/>
          </a:prstGeom>
          <a:solidFill>
            <a:srgbClr val="2F77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Caring Campus Process—A Quick Review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9485" y="1677435"/>
            <a:ext cx="81425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LPC classified professionals have identified and developed implementation, monitoring, and communication plans for traditional (face-to-face) and virtual student interactions.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54" y="1797868"/>
            <a:ext cx="3501242" cy="27336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2301" y="3983340"/>
            <a:ext cx="3456699" cy="279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028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0"/>
            <a:ext cx="9144000" cy="1053778"/>
          </a:xfrm>
          <a:prstGeom prst="rect">
            <a:avLst/>
          </a:prstGeom>
          <a:solidFill>
            <a:srgbClr val="2F77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64080" y="121623"/>
            <a:ext cx="7063839" cy="8105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+mn-lt"/>
              </a:rPr>
              <a:t>Your College’s Caring Campus Classified Professional Leaders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717" y="2126293"/>
            <a:ext cx="7792566" cy="4307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72757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0"/>
            <a:ext cx="9144000" cy="1053778"/>
          </a:xfrm>
          <a:prstGeom prst="rect">
            <a:avLst/>
          </a:prstGeom>
          <a:solidFill>
            <a:srgbClr val="2F77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64080" y="121623"/>
            <a:ext cx="7063839" cy="8105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+mn-lt"/>
              </a:rPr>
              <a:t>Your College’s Caring Campus Classified Professional Leaders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1805" y="1563343"/>
            <a:ext cx="11452302" cy="5118410"/>
            <a:chOff x="501805" y="1563343"/>
            <a:chExt cx="11452302" cy="51184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805" y="1563343"/>
              <a:ext cx="11452302" cy="511841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270660" y="1888177"/>
              <a:ext cx="9999023" cy="4500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265207" y="1883433"/>
          <a:ext cx="9998999" cy="4580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8297">
                  <a:extLst>
                    <a:ext uri="{9D8B030D-6E8A-4147-A177-3AD203B41FA5}">
                      <a16:colId xmlns:a16="http://schemas.microsoft.com/office/drawing/2014/main" val="3860228092"/>
                    </a:ext>
                  </a:extLst>
                </a:gridCol>
                <a:gridCol w="1543049">
                  <a:extLst>
                    <a:ext uri="{9D8B030D-6E8A-4147-A177-3AD203B41FA5}">
                      <a16:colId xmlns:a16="http://schemas.microsoft.com/office/drawing/2014/main" val="3879580313"/>
                    </a:ext>
                  </a:extLst>
                </a:gridCol>
                <a:gridCol w="1523998">
                  <a:extLst>
                    <a:ext uri="{9D8B030D-6E8A-4147-A177-3AD203B41FA5}">
                      <a16:colId xmlns:a16="http://schemas.microsoft.com/office/drawing/2014/main" val="288922774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345148113"/>
                    </a:ext>
                  </a:extLst>
                </a:gridCol>
                <a:gridCol w="1657024">
                  <a:extLst>
                    <a:ext uri="{9D8B030D-6E8A-4147-A177-3AD203B41FA5}">
                      <a16:colId xmlns:a16="http://schemas.microsoft.com/office/drawing/2014/main" val="2628977233"/>
                    </a:ext>
                  </a:extLst>
                </a:gridCol>
                <a:gridCol w="1845931">
                  <a:extLst>
                    <a:ext uri="{9D8B030D-6E8A-4147-A177-3AD203B41FA5}">
                      <a16:colId xmlns:a16="http://schemas.microsoft.com/office/drawing/2014/main" val="2890757810"/>
                    </a:ext>
                  </a:extLst>
                </a:gridCol>
              </a:tblGrid>
              <a:tr h="1069177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Adria Anderson-Kelly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Amanda Ingold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Amy Rel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Angelica Cazarez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b="1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</a:rPr>
                        <a:t>Aubrie</a:t>
                      </a:r>
                      <a:r>
                        <a:rPr lang="en-US" b="1" baseline="0">
                          <a:solidFill>
                            <a:schemeClr val="tx1"/>
                          </a:solidFill>
                        </a:rPr>
                        <a:t> Ross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</a:rPr>
                        <a:t>Diana Navarro-Kleinschmidt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0836016"/>
                  </a:ext>
                </a:extLst>
              </a:tr>
              <a:tr h="977005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Frances </a:t>
                      </a:r>
                      <a:endParaRPr lang="en-US" sz="1800" b="1" i="0" u="none" strike="noStrike" noProof="0">
                        <a:latin typeface="Calibri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DeNisco</a:t>
                      </a:r>
                      <a:endParaRPr lang="en-US" sz="1800" b="1" i="0" u="none" strike="noStrike" noProof="0">
                        <a:latin typeface="Calibri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1" i="0" u="none" strike="noStrike" noProof="0"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Henry Smith</a:t>
                      </a:r>
                      <a:endParaRPr lang="en-US" sz="1800" b="0" i="0" u="none" strike="noStrike" noProof="0">
                        <a:latin typeface="Calibri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Hermina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 Sarkis-Kelly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Jean O’Neil-Opipari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Katelyn </a:t>
                      </a:r>
                      <a:endParaRPr lang="en-US"/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Cortez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latin typeface="Calibri"/>
                        </a:rPr>
                        <a:t>Kiley </a:t>
                      </a:r>
                      <a:r>
                        <a:rPr lang="en-US" sz="1800" b="1" i="0" u="none" strike="noStrike" noProof="0" err="1">
                          <a:latin typeface="Calibri"/>
                        </a:rPr>
                        <a:t>Zieker</a:t>
                      </a:r>
                      <a:endParaRPr lang="en-US" err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5475422"/>
                  </a:ext>
                </a:extLst>
              </a:tr>
              <a:tr h="117978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Lucianna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 Caselli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Marissa </a:t>
                      </a:r>
                      <a:endParaRPr lang="en-US" sz="1800" b="0" i="0" u="none" strike="noStrike" noProof="0">
                        <a:latin typeface="Calibri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Ablaza</a:t>
                      </a:r>
                      <a:endParaRPr lang="en-US" sz="18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Miguel 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Alvarez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latin typeface="Calibri"/>
                        </a:rPr>
                        <a:t>Mike Sugi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Ralitsa 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Ivanova-Olsson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Sarah</a:t>
                      </a:r>
                      <a:endParaRPr lang="en-US" sz="1800" b="0" i="0" u="none" strike="noStrike" noProof="0">
                        <a:latin typeface="Calibri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 Bettencourt-Anderson</a:t>
                      </a:r>
                      <a:endParaRPr lang="en-US" sz="18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7889635"/>
                  </a:ext>
                </a:extLst>
              </a:tr>
              <a:tr h="134568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</a:rPr>
                        <a:t>Sherita </a:t>
                      </a:r>
                      <a:endParaRPr lang="en-US" sz="1800" b="0" i="0" u="none" strike="noStrike" noProof="0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</a:rPr>
                        <a:t>Waters</a:t>
                      </a:r>
                      <a:endParaRPr lang="en-US" sz="1800" b="0" i="0" u="none" strike="noStrike" noProof="0"/>
                    </a:p>
                    <a:p>
                      <a:pPr lvl="0" algn="ctr">
                        <a:buNone/>
                      </a:pP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Sharon 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Davidson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Shriya Shah</a:t>
                      </a:r>
                      <a:endParaRPr lang="en-US" sz="18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</a:rPr>
                        <a:t>Stella Del Rosario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Terrance 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Thompson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Theresa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 Mailander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705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77292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0"/>
            <a:ext cx="9144000" cy="1053778"/>
          </a:xfrm>
          <a:prstGeom prst="rect">
            <a:avLst/>
          </a:prstGeom>
          <a:solidFill>
            <a:srgbClr val="2F77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48392"/>
            <a:ext cx="9144000" cy="810532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+mn-lt"/>
              </a:rPr>
              <a:t>How We Got Here and Why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0965" y="1569660"/>
            <a:ext cx="37233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Jean O’Neil-Opipari</a:t>
            </a:r>
            <a:b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STEM Program Coordinator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14292" y="2797771"/>
            <a:ext cx="8753708" cy="22320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Caring Campus means for your college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role of professional classified staff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we hope Caring Campus will do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036" y="5106095"/>
            <a:ext cx="1616990" cy="14609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9" y="1277099"/>
            <a:ext cx="1186893" cy="150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291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0"/>
            <a:ext cx="9144000" cy="1053778"/>
          </a:xfrm>
          <a:prstGeom prst="rect">
            <a:avLst/>
          </a:prstGeom>
          <a:solidFill>
            <a:srgbClr val="2F77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48392"/>
            <a:ext cx="9144000" cy="810532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+mn-lt"/>
              </a:rPr>
              <a:t>Behavioral Commitments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3107" y="2795955"/>
            <a:ext cx="8782462" cy="44480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Traditional (face-to-face) Commitments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Cross-Departmental Awareness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Name Tags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Warm Referrals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Virtual Commitments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Cross-Departmental Awareness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Give Your Information Up Front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Warm Referrals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0965" y="1569660"/>
            <a:ext cx="7889467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Aubrie Ross</a:t>
            </a:r>
            <a:b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Senior Administrative Assistant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Business, Social Science &amp; Learning Resources Division (BSSL)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286" y="5019961"/>
            <a:ext cx="1616990" cy="1460965"/>
          </a:xfrm>
          <a:prstGeom prst="rect">
            <a:avLst/>
          </a:prstGeom>
        </p:spPr>
      </p:pic>
      <p:pic>
        <p:nvPicPr>
          <p:cNvPr id="10" name="Picture 11" descr="A picture containing person, dark&#10;&#10;Description automatically generated">
            <a:extLst>
              <a:ext uri="{FF2B5EF4-FFF2-40B4-BE49-F238E27FC236}">
                <a16:creationId xmlns:a16="http://schemas.microsoft.com/office/drawing/2014/main" id="{44B02016-09E2-9289-2C17-F1AD93786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" y="1595438"/>
            <a:ext cx="149542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141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0"/>
            <a:ext cx="9144000" cy="1053778"/>
          </a:xfrm>
          <a:prstGeom prst="rect">
            <a:avLst/>
          </a:prstGeom>
          <a:solidFill>
            <a:srgbClr val="2F77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48392"/>
            <a:ext cx="9144000" cy="810532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+mn-lt"/>
              </a:rPr>
              <a:t>Implementation &amp; Monitoring Plans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0965" y="1360110"/>
            <a:ext cx="32671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Frances DeNisco</a:t>
            </a:r>
            <a:b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Education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Admissions and Records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4390" y="1708159"/>
            <a:ext cx="1270659" cy="9233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Staff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2243" y="3160918"/>
            <a:ext cx="4664995" cy="255454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 Plan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we will do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Timeline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61" y="5180298"/>
            <a:ext cx="1616990" cy="1460965"/>
          </a:xfrm>
          <a:prstGeom prst="rect">
            <a:avLst/>
          </a:prstGeom>
        </p:spPr>
      </p:pic>
      <p:pic>
        <p:nvPicPr>
          <p:cNvPr id="2" name="Picture 2" descr="A picture containing person, person, smiling, posing&#10;&#10;Description automatically generated">
            <a:extLst>
              <a:ext uri="{FF2B5EF4-FFF2-40B4-BE49-F238E27FC236}">
                <a16:creationId xmlns:a16="http://schemas.microsoft.com/office/drawing/2014/main" id="{2654D2D9-87C8-926B-F658-E6B09919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32" y="1346520"/>
            <a:ext cx="1568885" cy="16051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94425" y="3160918"/>
            <a:ext cx="6096000" cy="2554545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Monitoring Plan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evaluation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Focusing on the positive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Rewards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8675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State of the College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71" y="2149585"/>
            <a:ext cx="9998959" cy="465332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600" b="1" dirty="0"/>
              <a:t>Synonyms for Change:</a:t>
            </a:r>
          </a:p>
          <a:p>
            <a:pPr lvl="2" algn="just"/>
            <a:r>
              <a:rPr lang="en-US" sz="3600" b="1" dirty="0"/>
              <a:t>Adjust</a:t>
            </a:r>
          </a:p>
          <a:p>
            <a:pPr lvl="2" algn="just"/>
            <a:r>
              <a:rPr lang="en-US" sz="3600" b="1" dirty="0"/>
              <a:t>Innovate</a:t>
            </a:r>
          </a:p>
          <a:p>
            <a:pPr lvl="2" algn="just"/>
            <a:r>
              <a:rPr lang="en-US" sz="3600" b="1" dirty="0"/>
              <a:t>Modify</a:t>
            </a:r>
          </a:p>
          <a:p>
            <a:pPr lvl="2" algn="just"/>
            <a:r>
              <a:rPr lang="en-US" sz="3600" b="1" dirty="0"/>
              <a:t>Revise</a:t>
            </a:r>
          </a:p>
          <a:p>
            <a:pPr lvl="2" algn="just"/>
            <a:r>
              <a:rPr lang="en-US" sz="3600" b="1" dirty="0"/>
              <a:t>Transform</a:t>
            </a:r>
          </a:p>
          <a:p>
            <a:pPr lvl="2" algn="just"/>
            <a:r>
              <a:rPr lang="en-US" sz="3600" b="1" dirty="0"/>
              <a:t>Evolve</a:t>
            </a:r>
          </a:p>
          <a:p>
            <a:pPr lvl="2" algn="just"/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302" y="742887"/>
            <a:ext cx="1133954" cy="10912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D1CDB3-E68E-4A23-9A5C-B4D091A3B032}"/>
              </a:ext>
            </a:extLst>
          </p:cNvPr>
          <p:cNvSpPr txBox="1"/>
          <p:nvPr/>
        </p:nvSpPr>
        <p:spPr>
          <a:xfrm>
            <a:off x="2459925" y="6187746"/>
            <a:ext cx="6890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Source: Power Thesaurus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839" y="2791743"/>
            <a:ext cx="4225891" cy="27765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631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0"/>
            <a:ext cx="9144000" cy="1053778"/>
          </a:xfrm>
          <a:prstGeom prst="rect">
            <a:avLst/>
          </a:prstGeom>
          <a:solidFill>
            <a:srgbClr val="2F77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48392"/>
            <a:ext cx="9144000" cy="810532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+mn-lt"/>
              </a:rPr>
              <a:t>Communication Plans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0965" y="1389780"/>
            <a:ext cx="38244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Sarah Bettencourt-Anderson</a:t>
            </a:r>
            <a:b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Outreach Specialist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 Services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5048" y="1663585"/>
            <a:ext cx="909712" cy="9233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Staff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69959" y="2658962"/>
            <a:ext cx="9200788" cy="304698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Leadership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Faculty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professional staff colleagues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209" y="5510460"/>
            <a:ext cx="1319134" cy="119185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96AF135-7882-6D8E-1376-0010938A9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17" y="1404009"/>
            <a:ext cx="1169069" cy="125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121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0"/>
            <a:ext cx="9144000" cy="1053778"/>
          </a:xfrm>
          <a:prstGeom prst="rect">
            <a:avLst/>
          </a:prstGeom>
          <a:solidFill>
            <a:srgbClr val="2F77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48392"/>
            <a:ext cx="9144000" cy="810532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+mn-lt"/>
              </a:rPr>
              <a:t>Celebrate!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15421" y="1391373"/>
            <a:ext cx="10515600" cy="1732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Celebrate the accomplishments of the classified professionals who engaged</a:t>
            </a:r>
            <a:b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 this effort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79" y="3318341"/>
            <a:ext cx="10470042" cy="353965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743709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Academic Services Update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Dr. Kristina Whalen </a:t>
            </a:r>
          </a:p>
          <a:p>
            <a:r>
              <a:rPr lang="en-US" dirty="0"/>
              <a:t>Vice President of Academic Services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2710" y="2874604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6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Services Update 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State-wide Curriculum Changes 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ZTC and LTC Momentum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235" y="742887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4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Students Services Update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Dr. Jeanne Wilson</a:t>
            </a:r>
          </a:p>
          <a:p>
            <a:r>
              <a:rPr lang="en-US" dirty="0"/>
              <a:t>Vice President of Student Services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2710" y="2874604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9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22014" y="753228"/>
            <a:ext cx="7672168" cy="1080938"/>
          </a:xfrm>
        </p:spPr>
        <p:txBody>
          <a:bodyPr/>
          <a:lstStyle/>
          <a:p>
            <a:pPr algn="ctr"/>
            <a:r>
              <a:rPr lang="en-US" dirty="0"/>
              <a:t>Marketing &amp; Outreach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092310" y="2208335"/>
            <a:ext cx="5167367" cy="417594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ea typeface="Calibri" panose="020F0502020204030204" pitchFamily="34" charset="0"/>
                <a:cs typeface="Calibri" panose="020F0502020204030204" pitchFamily="34" charset="0"/>
              </a:rPr>
              <a:t>Reintroduce Ourselves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ea typeface="Calibri" panose="020F0502020204030204" pitchFamily="34" charset="0"/>
                <a:cs typeface="Calibri" panose="020F0502020204030204" pitchFamily="34" charset="0"/>
              </a:rPr>
              <a:t>Telling Our Stories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ea typeface="Calibri" panose="020F0502020204030204" pitchFamily="34" charset="0"/>
                <a:cs typeface="Calibri" panose="020F0502020204030204" pitchFamily="34" charset="0"/>
              </a:rPr>
              <a:t>Bumble Bee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ea typeface="Calibri" panose="020F0502020204030204" pitchFamily="34" charset="0"/>
                <a:cs typeface="Calibri" panose="020F0502020204030204" pitchFamily="34" charset="0"/>
              </a:rPr>
              <a:t>Niche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ea typeface="Calibri" panose="020F0502020204030204" pitchFamily="34" charset="0"/>
                <a:cs typeface="Calibri" panose="020F0502020204030204" pitchFamily="34" charset="0"/>
              </a:rPr>
              <a:t>Social Media LinkedIn/Instagram/Facebook</a:t>
            </a:r>
          </a:p>
          <a:p>
            <a:pPr marL="0" indent="0">
              <a:buNone/>
            </a:pPr>
            <a:endParaRPr lang="en-US" sz="22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1" y="1252146"/>
            <a:ext cx="900317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genda-Ligh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da-Light"/>
                <a:ea typeface="+mj-ea"/>
                <a:cs typeface="+mj-cs"/>
              </a:rPr>
              <a:t>                                       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7D0324"/>
              </a:solidFill>
              <a:effectLst/>
              <a:uLnTx/>
              <a:uFillTx/>
              <a:latin typeface="Agenda-Light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D79B1E"/>
                </a:solidFill>
                <a:effectLst/>
                <a:uLnTx/>
                <a:uFillTx/>
                <a:latin typeface="Agenda-Light"/>
                <a:ea typeface="+mj-ea"/>
                <a:cs typeface="+mj-cs"/>
              </a:rPr>
              <a:t>                     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7D0324"/>
              </a:solidFill>
              <a:effectLst/>
              <a:uLnTx/>
              <a:uFillTx/>
              <a:latin typeface="Agenda-Light"/>
              <a:ea typeface="+mj-ea"/>
              <a:cs typeface="+mj-cs"/>
            </a:endParaRPr>
          </a:p>
        </p:txBody>
      </p:sp>
      <p:pic>
        <p:nvPicPr>
          <p:cNvPr id="13" name="Picture 12" descr="Graphical user interface, text, application">
            <a:extLst>
              <a:ext uri="{FF2B5EF4-FFF2-40B4-BE49-F238E27FC236}">
                <a16:creationId xmlns:a16="http://schemas.microsoft.com/office/drawing/2014/main" id="{E78BCBCA-0703-6362-7743-90AE78ED50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09" b="2154"/>
          <a:stretch/>
        </p:blipFill>
        <p:spPr>
          <a:xfrm>
            <a:off x="136351" y="753228"/>
            <a:ext cx="3663695" cy="591197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8B2F4A9-B389-C539-0E4F-F1192AB38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858" y="5596957"/>
            <a:ext cx="1015629" cy="1015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3734" y="846246"/>
            <a:ext cx="929898" cy="89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001936" y="0"/>
            <a:ext cx="5666065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BFA200-EC8E-AD89-AE14-417382895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1936" y="60385"/>
            <a:ext cx="5647607" cy="277116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>
              <a:lnSpc>
                <a:spcPct val="90000"/>
              </a:lnSpc>
            </a:pPr>
            <a:br>
              <a:rPr lang="en-US" sz="4200" dirty="0">
                <a:solidFill>
                  <a:schemeClr val="bg1"/>
                </a:solidFill>
                <a:latin typeface="+mj-lt"/>
              </a:rPr>
            </a:br>
            <a:br>
              <a:rPr lang="en-US" sz="4200" dirty="0">
                <a:solidFill>
                  <a:schemeClr val="bg1"/>
                </a:solidFill>
                <a:latin typeface="+mj-lt"/>
              </a:rPr>
            </a:br>
            <a:br>
              <a:rPr lang="en-US" sz="4200" dirty="0">
                <a:solidFill>
                  <a:schemeClr val="bg1"/>
                </a:solidFill>
                <a:latin typeface="+mj-lt"/>
              </a:rPr>
            </a:br>
            <a:br>
              <a:rPr lang="en-US" sz="4200" dirty="0">
                <a:solidFill>
                  <a:schemeClr val="bg1"/>
                </a:solidFill>
                <a:latin typeface="+mj-lt"/>
              </a:rPr>
            </a:br>
            <a:br>
              <a:rPr lang="en-US" sz="4200" dirty="0">
                <a:solidFill>
                  <a:schemeClr val="bg1"/>
                </a:solidFill>
                <a:latin typeface="+mj-lt"/>
              </a:rPr>
            </a:br>
            <a:br>
              <a:rPr lang="en-US" sz="4200" dirty="0">
                <a:solidFill>
                  <a:schemeClr val="bg1"/>
                </a:solidFill>
                <a:latin typeface="+mj-lt"/>
              </a:rPr>
            </a:br>
            <a:r>
              <a:rPr lang="en-US" sz="3100" dirty="0">
                <a:solidFill>
                  <a:srgbClr val="FF0000"/>
                </a:solidFill>
                <a:latin typeface="Century Gothic" panose="020B0502020202020204" pitchFamily="34" charset="0"/>
              </a:rPr>
              <a:t>Concurrent/Dual Enrollment</a:t>
            </a:r>
            <a:br>
              <a:rPr lang="en-US" sz="2700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br>
              <a:rPr lang="en-US" sz="42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Outstanding Outreach Team!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7B1CCC24-1F9A-ED78-6746-B59AD01124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26" y="404687"/>
            <a:ext cx="4631710" cy="5993978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904" t="53984" r="76358" b="5842"/>
          <a:stretch/>
        </p:blipFill>
        <p:spPr>
          <a:xfrm>
            <a:off x="5096398" y="3030583"/>
            <a:ext cx="5477140" cy="349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439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076316" y="0"/>
            <a:ext cx="359168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DA80DDB-25E2-CAA9-3C0E-F920C5E71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6317" y="1684875"/>
            <a:ext cx="3591683" cy="152515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Access &amp; Onboarding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019" t="10271" r="65357" b="5830"/>
          <a:stretch/>
        </p:blipFill>
        <p:spPr>
          <a:xfrm>
            <a:off x="782053" y="421105"/>
            <a:ext cx="5337397" cy="611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993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C9FB8BC-F2BA-46BD-A620-94D74F830DE8}"/>
              </a:ext>
            </a:extLst>
          </p:cNvPr>
          <p:cNvGrpSpPr/>
          <p:nvPr/>
        </p:nvGrpSpPr>
        <p:grpSpPr>
          <a:xfrm>
            <a:off x="367070" y="3472228"/>
            <a:ext cx="4403607" cy="2651885"/>
            <a:chOff x="4098364" y="1571764"/>
            <a:chExt cx="7301609" cy="4397082"/>
          </a:xfrm>
        </p:grpSpPr>
        <p:grpSp>
          <p:nvGrpSpPr>
            <p:cNvPr id="4" name="Graphic 55">
              <a:extLst>
                <a:ext uri="{FF2B5EF4-FFF2-40B4-BE49-F238E27FC236}">
                  <a16:creationId xmlns:a16="http://schemas.microsoft.com/office/drawing/2014/main" id="{AA339EFD-E02E-4BBD-B8E9-AF4514BDC158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8ECB40B-DA7E-4254-98B5-AD959C77D458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65C678F-2E4B-432D-B60E-5FA99F8B84EF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BE42D06-2141-4623-8F5D-ADEF6D69335A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FA02965-7769-4129-9F8A-75A4F1D51D1B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6874870-19DD-467B-9DEB-12C10C3CFBEC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6BDC898-DD5A-404B-B0A2-27C176D28A6B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9C23E3B-AA1D-4F25-8995-6A630A2375D5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A60B853-6E96-4ECA-8D33-A064D0767B08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46B9320-37FF-4ECB-B5FA-8B184D49A28C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1237979-272B-4B24-9B6A-A9B1B5DA751F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34DE6E7-BE0F-4046-ACAB-C82D3219735D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5D6B483-ECCB-45D1-B405-07BE177B0B57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C6E423E-CE2A-458B-931D-5E19A0C9339D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CBC52B9-AC8E-4ADB-A1DB-6B311C3A9EF3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C46E444-0C1F-4505-9994-94C96067F45C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C134881-8206-469D-9094-47B011519B97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186A8FD-41AC-40B6-8701-D892F7469CFA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609C234-21C4-4D8B-B4BC-DB10F120776A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2AA423-C88B-4878-B30E-F222A148FACC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FE03EE4-FC49-42FF-BD7E-98318AD43172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4EDF576-6DC7-45A5-BB9B-2017DAC9B482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1DF3DF5-DC9A-422D-A1ED-9AC712A8B3D6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87D7B73-9147-470A-9582-F809B0B53762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1CD9167-22E6-478D-A9A3-17F09EFC9553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0D155AD-EBA7-4938-9CE6-49C8155A8A46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1018EDD-FBB5-4A65-9A37-1443C2FDAA27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327DA55E-63AF-4A40-ACA3-9273537C9AA6}"/>
              </a:ext>
            </a:extLst>
          </p:cNvPr>
          <p:cNvSpPr/>
          <p:nvPr/>
        </p:nvSpPr>
        <p:spPr>
          <a:xfrm rot="2400000">
            <a:off x="2275405" y="1873991"/>
            <a:ext cx="1285513" cy="4415051"/>
          </a:xfrm>
          <a:custGeom>
            <a:avLst/>
            <a:gdLst>
              <a:gd name="connsiteX0" fmla="*/ 857009 w 1714017"/>
              <a:gd name="connsiteY0" fmla="*/ 0 h 5886734"/>
              <a:gd name="connsiteX1" fmla="*/ 1714017 w 1714017"/>
              <a:gd name="connsiteY1" fmla="*/ 1202537 h 5886734"/>
              <a:gd name="connsiteX2" fmla="*/ 1315422 w 1714017"/>
              <a:gd name="connsiteY2" fmla="*/ 1202537 h 5886734"/>
              <a:gd name="connsiteX3" fmla="*/ 1315422 w 1714017"/>
              <a:gd name="connsiteY3" fmla="*/ 5117424 h 5886734"/>
              <a:gd name="connsiteX4" fmla="*/ 398595 w 1714017"/>
              <a:gd name="connsiteY4" fmla="*/ 5886734 h 5886734"/>
              <a:gd name="connsiteX5" fmla="*/ 398595 w 1714017"/>
              <a:gd name="connsiteY5" fmla="*/ 1202537 h 5886734"/>
              <a:gd name="connsiteX6" fmla="*/ 0 w 1714017"/>
              <a:gd name="connsiteY6" fmla="*/ 1202537 h 588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4017" h="5886734">
                <a:moveTo>
                  <a:pt x="857009" y="0"/>
                </a:moveTo>
                <a:lnTo>
                  <a:pt x="1714017" y="1202537"/>
                </a:lnTo>
                <a:lnTo>
                  <a:pt x="1315422" y="1202537"/>
                </a:lnTo>
                <a:lnTo>
                  <a:pt x="1315422" y="5117424"/>
                </a:lnTo>
                <a:lnTo>
                  <a:pt x="398595" y="5886734"/>
                </a:lnTo>
                <a:lnTo>
                  <a:pt x="398595" y="1202537"/>
                </a:lnTo>
                <a:lnTo>
                  <a:pt x="0" y="12025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73622E7-D7B5-446D-B9B3-0CCD2458E960}"/>
              </a:ext>
            </a:extLst>
          </p:cNvPr>
          <p:cNvSpPr/>
          <p:nvPr/>
        </p:nvSpPr>
        <p:spPr>
          <a:xfrm rot="3167894">
            <a:off x="3061810" y="2323873"/>
            <a:ext cx="1285513" cy="4372448"/>
          </a:xfrm>
          <a:custGeom>
            <a:avLst/>
            <a:gdLst>
              <a:gd name="connsiteX0" fmla="*/ 857009 w 1714017"/>
              <a:gd name="connsiteY0" fmla="*/ 0 h 5829931"/>
              <a:gd name="connsiteX1" fmla="*/ 1714017 w 1714017"/>
              <a:gd name="connsiteY1" fmla="*/ 1202537 h 5829931"/>
              <a:gd name="connsiteX2" fmla="*/ 1315422 w 1714017"/>
              <a:gd name="connsiteY2" fmla="*/ 1202537 h 5829931"/>
              <a:gd name="connsiteX3" fmla="*/ 1315422 w 1714017"/>
              <a:gd name="connsiteY3" fmla="*/ 4622133 h 5829931"/>
              <a:gd name="connsiteX4" fmla="*/ 398595 w 1714017"/>
              <a:gd name="connsiteY4" fmla="*/ 5829931 h 5829931"/>
              <a:gd name="connsiteX5" fmla="*/ 398595 w 1714017"/>
              <a:gd name="connsiteY5" fmla="*/ 1202537 h 5829931"/>
              <a:gd name="connsiteX6" fmla="*/ 0 w 1714017"/>
              <a:gd name="connsiteY6" fmla="*/ 1202537 h 582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4017" h="5829931">
                <a:moveTo>
                  <a:pt x="857009" y="0"/>
                </a:moveTo>
                <a:lnTo>
                  <a:pt x="1714017" y="1202537"/>
                </a:lnTo>
                <a:lnTo>
                  <a:pt x="1315422" y="1202537"/>
                </a:lnTo>
                <a:lnTo>
                  <a:pt x="1315422" y="4622133"/>
                </a:lnTo>
                <a:lnTo>
                  <a:pt x="398595" y="5829931"/>
                </a:lnTo>
                <a:lnTo>
                  <a:pt x="398595" y="1202537"/>
                </a:lnTo>
                <a:lnTo>
                  <a:pt x="0" y="120253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D946CA4-B922-48A7-9D7F-0E5B867751CE}"/>
              </a:ext>
            </a:extLst>
          </p:cNvPr>
          <p:cNvSpPr/>
          <p:nvPr/>
        </p:nvSpPr>
        <p:spPr>
          <a:xfrm rot="4181743">
            <a:off x="3327383" y="2882158"/>
            <a:ext cx="1285513" cy="4459957"/>
          </a:xfrm>
          <a:custGeom>
            <a:avLst/>
            <a:gdLst>
              <a:gd name="connsiteX0" fmla="*/ 0 w 1714017"/>
              <a:gd name="connsiteY0" fmla="*/ 1202537 h 5946609"/>
              <a:gd name="connsiteX1" fmla="*/ 857009 w 1714017"/>
              <a:gd name="connsiteY1" fmla="*/ 0 h 5946609"/>
              <a:gd name="connsiteX2" fmla="*/ 1714017 w 1714017"/>
              <a:gd name="connsiteY2" fmla="*/ 1202537 h 5946609"/>
              <a:gd name="connsiteX3" fmla="*/ 1315422 w 1714017"/>
              <a:gd name="connsiteY3" fmla="*/ 1202537 h 5946609"/>
              <a:gd name="connsiteX4" fmla="*/ 1315422 w 1714017"/>
              <a:gd name="connsiteY4" fmla="*/ 3468673 h 5946609"/>
              <a:gd name="connsiteX5" fmla="*/ 398595 w 1714017"/>
              <a:gd name="connsiteY5" fmla="*/ 5946609 h 5946609"/>
              <a:gd name="connsiteX6" fmla="*/ 398595 w 1714017"/>
              <a:gd name="connsiteY6" fmla="*/ 1202537 h 5946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4017" h="5946609">
                <a:moveTo>
                  <a:pt x="0" y="1202537"/>
                </a:moveTo>
                <a:lnTo>
                  <a:pt x="857009" y="0"/>
                </a:lnTo>
                <a:lnTo>
                  <a:pt x="1714017" y="1202537"/>
                </a:lnTo>
                <a:lnTo>
                  <a:pt x="1315422" y="1202537"/>
                </a:lnTo>
                <a:lnTo>
                  <a:pt x="1315422" y="3468673"/>
                </a:lnTo>
                <a:lnTo>
                  <a:pt x="398595" y="5946609"/>
                </a:lnTo>
                <a:lnTo>
                  <a:pt x="398595" y="120253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83C1B1A-2C4F-4E31-BBA9-64A5E864D0DC}"/>
              </a:ext>
            </a:extLst>
          </p:cNvPr>
          <p:cNvSpPr txBox="1"/>
          <p:nvPr/>
        </p:nvSpPr>
        <p:spPr>
          <a:xfrm>
            <a:off x="4703417" y="2283876"/>
            <a:ext cx="547880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Application Inquiry project and review of major codes led to major changes. 150 Major Codes reduced to the 8 Pathways.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8175DF-5EF9-439A-BFF2-F5537EA38CC6}"/>
              </a:ext>
            </a:extLst>
          </p:cNvPr>
          <p:cNvGrpSpPr/>
          <p:nvPr/>
        </p:nvGrpSpPr>
        <p:grpSpPr>
          <a:xfrm>
            <a:off x="5616780" y="3112784"/>
            <a:ext cx="3317128" cy="484748"/>
            <a:chOff x="3017859" y="4283314"/>
            <a:chExt cx="1847919" cy="64633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6BA2C2B-0E2A-4B52-AE30-D6C8507339BC}"/>
                </a:ext>
              </a:extLst>
            </p:cNvPr>
            <p:cNvSpPr txBox="1"/>
            <p:nvPr/>
          </p:nvSpPr>
          <p:spPr>
            <a:xfrm>
              <a:off x="3021856" y="4560313"/>
              <a:ext cx="1843922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00D6724-7CD4-453B-991D-2FD123223420}"/>
                </a:ext>
              </a:extLst>
            </p:cNvPr>
            <p:cNvSpPr txBox="1"/>
            <p:nvPr/>
          </p:nvSpPr>
          <p:spPr>
            <a:xfrm>
              <a:off x="3017859" y="4283314"/>
              <a:ext cx="1847919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pitchFamily="34" charset="0"/>
                </a:rPr>
                <a:t>Kennedy &amp; Co.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pitchFamily="34" charset="0"/>
                </a:rPr>
                <a:t> 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A353980-E344-442B-AF11-BB30422BCD40}"/>
              </a:ext>
            </a:extLst>
          </p:cNvPr>
          <p:cNvGrpSpPr/>
          <p:nvPr/>
        </p:nvGrpSpPr>
        <p:grpSpPr>
          <a:xfrm>
            <a:off x="6191574" y="3983229"/>
            <a:ext cx="4866951" cy="888658"/>
            <a:chOff x="3017859" y="4283314"/>
            <a:chExt cx="1847919" cy="81003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61A9677-14F8-4A19-A6A2-A03606AA66D6}"/>
                </a:ext>
              </a:extLst>
            </p:cNvPr>
            <p:cNvSpPr txBox="1"/>
            <p:nvPr/>
          </p:nvSpPr>
          <p:spPr>
            <a:xfrm>
              <a:off x="3021856" y="4560312"/>
              <a:ext cx="1843922" cy="533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Kudos to the Counseling Department for realigning the entire division by success teams. 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95A8B7D-7A3C-4FE0-979F-FC22A147161F}"/>
                </a:ext>
              </a:extLst>
            </p:cNvPr>
            <p:cNvSpPr txBox="1"/>
            <p:nvPr/>
          </p:nvSpPr>
          <p:spPr>
            <a:xfrm>
              <a:off x="3017859" y="4283314"/>
              <a:ext cx="1847919" cy="364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Fall 2022 Counselors Lead the Way!  </a:t>
              </a:r>
              <a:endParaRPr kumimoji="0" lang="ko-KR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itchFamily="34" charset="0"/>
              </a:endParaRPr>
            </a:p>
          </p:txBody>
        </p:sp>
      </p:grp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E9B0B857-4719-414C-AD42-0C5E0AB2DB45}"/>
              </a:ext>
            </a:extLst>
          </p:cNvPr>
          <p:cNvSpPr/>
          <p:nvPr/>
        </p:nvSpPr>
        <p:spPr>
          <a:xfrm flipH="1">
            <a:off x="5381397" y="4405592"/>
            <a:ext cx="378475" cy="312218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622FC22-E15D-4E6A-81D4-AFF9D351A3C2}"/>
              </a:ext>
            </a:extLst>
          </p:cNvPr>
          <p:cNvSpPr txBox="1"/>
          <p:nvPr/>
        </p:nvSpPr>
        <p:spPr>
          <a:xfrm rot="20236962">
            <a:off x="2930492" y="4668548"/>
            <a:ext cx="24611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Counselor Success Teams  </a:t>
            </a:r>
            <a:endParaRPr kumimoji="0" lang="ko-KR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6B12F1B-655B-4D3D-9D10-E03572716C70}"/>
              </a:ext>
            </a:extLst>
          </p:cNvPr>
          <p:cNvSpPr txBox="1"/>
          <p:nvPr/>
        </p:nvSpPr>
        <p:spPr>
          <a:xfrm rot="19373789">
            <a:off x="2685199" y="4135939"/>
            <a:ext cx="2285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Student’s 1st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1E9CA4B-52D8-41D1-B64E-6E6C2EA734B1}"/>
              </a:ext>
            </a:extLst>
          </p:cNvPr>
          <p:cNvSpPr txBox="1"/>
          <p:nvPr/>
        </p:nvSpPr>
        <p:spPr>
          <a:xfrm rot="18599937">
            <a:off x="2387193" y="3433761"/>
            <a:ext cx="18114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itchFamily="34" charset="0"/>
              </a:rPr>
              <a:t>CCCAPPLY</a:t>
            </a:r>
            <a:endParaRPr kumimoji="0" lang="ko-KR" altLang="en-US" sz="2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1A05BE8-F28B-4CA7-80E2-ED5B2E58FCD0}"/>
              </a:ext>
            </a:extLst>
          </p:cNvPr>
          <p:cNvSpPr txBox="1"/>
          <p:nvPr/>
        </p:nvSpPr>
        <p:spPr>
          <a:xfrm>
            <a:off x="4703418" y="2171380"/>
            <a:ext cx="3317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itchFamily="34" charset="0"/>
              </a:rPr>
              <a:t>Onboarding Revisions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57" name="Rounded Rectangle 5">
            <a:extLst>
              <a:ext uri="{FF2B5EF4-FFF2-40B4-BE49-F238E27FC236}">
                <a16:creationId xmlns:a16="http://schemas.microsoft.com/office/drawing/2014/main" id="{53435990-D73D-4296-BC29-57CA907B799F}"/>
              </a:ext>
            </a:extLst>
          </p:cNvPr>
          <p:cNvSpPr/>
          <p:nvPr/>
        </p:nvSpPr>
        <p:spPr>
          <a:xfrm flipH="1">
            <a:off x="4772104" y="3409934"/>
            <a:ext cx="378475" cy="312218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8" name="Rounded Rectangle 5">
            <a:extLst>
              <a:ext uri="{FF2B5EF4-FFF2-40B4-BE49-F238E27FC236}">
                <a16:creationId xmlns:a16="http://schemas.microsoft.com/office/drawing/2014/main" id="{C796BBE1-DC01-4810-9DF8-4A2DE4A58D25}"/>
              </a:ext>
            </a:extLst>
          </p:cNvPr>
          <p:cNvSpPr/>
          <p:nvPr/>
        </p:nvSpPr>
        <p:spPr>
          <a:xfrm flipH="1">
            <a:off x="3845499" y="2667881"/>
            <a:ext cx="303598" cy="312218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9A1C011-9311-4AA9-87B1-B2C53BCCF22E}"/>
              </a:ext>
            </a:extLst>
          </p:cNvPr>
          <p:cNvSpPr txBox="1"/>
          <p:nvPr/>
        </p:nvSpPr>
        <p:spPr>
          <a:xfrm>
            <a:off x="4920428" y="5529355"/>
            <a:ext cx="58204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Increase student success and completion through change in college practices and processes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306DB8F-916D-1BE2-4726-162915073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985" y="733895"/>
            <a:ext cx="1050769" cy="101122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20E1417-449D-851B-2594-8B39C19374B9}"/>
              </a:ext>
            </a:extLst>
          </p:cNvPr>
          <p:cNvSpPr txBox="1"/>
          <p:nvPr/>
        </p:nvSpPr>
        <p:spPr>
          <a:xfrm>
            <a:off x="5616780" y="3386808"/>
            <a:ext cx="37599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itchFamily="34" charset="0"/>
              </a:rPr>
              <a:t>District Onboarding Analysis Group 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811" y="835186"/>
            <a:ext cx="8678750" cy="785702"/>
          </a:xfrm>
        </p:spPr>
        <p:txBody>
          <a:bodyPr>
            <a:noAutofit/>
          </a:bodyPr>
          <a:lstStyle/>
          <a:p>
            <a:pPr algn="ctr"/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Access &amp; Onboarding</a:t>
            </a:r>
          </a:p>
        </p:txBody>
      </p:sp>
    </p:spTree>
    <p:extLst>
      <p:ext uri="{BB962C8B-B14F-4D97-AF65-F5344CB8AC3E}">
        <p14:creationId xmlns:p14="http://schemas.microsoft.com/office/powerpoint/2010/main" val="153788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E6D2D34-4BB4-460B-8844-027610FB2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14212" y="5968"/>
            <a:ext cx="7435788" cy="15856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genda-Ligh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Retention,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Connectedness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&amp; Belonging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314570-9B06-4D37-8CBD-EDD67C2FA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781561" y="-4155"/>
            <a:ext cx="1886211" cy="2174333"/>
            <a:chOff x="-305" y="-4155"/>
            <a:chExt cx="2514948" cy="21743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204F55B-358D-4FB5-9979-6724C64154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Gothic M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4F77C62-9DDF-48D3-A074-159A32767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Gothic M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EB07022-F30B-49CA-B1DD-A826815C4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Gothic M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7C47E16-167C-48BF-9FC9-08787D3489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Gothic MT"/>
                <a:ea typeface="+mn-ea"/>
                <a:cs typeface="+mn-cs"/>
              </a:endParaRPr>
            </a:p>
          </p:txBody>
        </p:sp>
      </p:grpSp>
      <p:pic>
        <p:nvPicPr>
          <p:cNvPr id="6" name="Picture 4" descr="Caring Campus Logo">
            <a:extLst>
              <a:ext uri="{FF2B5EF4-FFF2-40B4-BE49-F238E27FC236}">
                <a16:creationId xmlns:a16="http://schemas.microsoft.com/office/drawing/2014/main" id="{59775481-E5A6-C4BB-8AAD-3E982BB4B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9" r="16769"/>
          <a:stretch>
            <a:fillRect/>
          </a:stretch>
        </p:blipFill>
        <p:spPr bwMode="auto">
          <a:xfrm>
            <a:off x="1322893" y="4319458"/>
            <a:ext cx="1871985" cy="18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7683" y="2613743"/>
            <a:ext cx="6208846" cy="4043384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Century Gothic" panose="020B0502020202020204" pitchFamily="34" charset="0"/>
              </a:rPr>
              <a:t>Intentional Focus</a:t>
            </a:r>
          </a:p>
          <a:p>
            <a:pPr marL="514350" lvl="1" indent="0" defTabSz="914400">
              <a:lnSpc>
                <a:spcPct val="90000"/>
              </a:lnSpc>
              <a:buNone/>
            </a:pPr>
            <a:endParaRPr lang="en-US" dirty="0">
              <a:solidFill>
                <a:schemeClr val="accent6"/>
              </a:solidFill>
              <a:latin typeface="Century Gothic" panose="020B0502020202020204" pitchFamily="34" charset="0"/>
            </a:endParaRP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Century Gothic" panose="020B0502020202020204" pitchFamily="34" charset="0"/>
              </a:rPr>
              <a:t>Warm Welcoming Environment</a:t>
            </a:r>
          </a:p>
          <a:p>
            <a:pPr marL="514350" lvl="1" indent="0" defTabSz="914400">
              <a:lnSpc>
                <a:spcPct val="90000"/>
              </a:lnSpc>
              <a:buNone/>
            </a:pPr>
            <a:endParaRPr lang="en-US" dirty="0">
              <a:solidFill>
                <a:schemeClr val="accent6"/>
              </a:solidFill>
              <a:latin typeface="Century Gothic" panose="020B0502020202020204" pitchFamily="34" charset="0"/>
            </a:endParaRP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Century Gothic" panose="020B0502020202020204" pitchFamily="34" charset="0"/>
              </a:rPr>
              <a:t>Basic Needs/Student Resource Coordinator</a:t>
            </a:r>
          </a:p>
          <a:p>
            <a:pPr marL="514350" lvl="1" indent="0" defTabSz="914400">
              <a:lnSpc>
                <a:spcPct val="90000"/>
              </a:lnSpc>
              <a:buNone/>
            </a:pPr>
            <a:endParaRPr lang="en-US" dirty="0">
              <a:solidFill>
                <a:schemeClr val="accent6"/>
              </a:solidFill>
              <a:latin typeface="Century Gothic" panose="020B0502020202020204" pitchFamily="34" charset="0"/>
            </a:endParaRP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Century Gothic" panose="020B0502020202020204" pitchFamily="34" charset="0"/>
              </a:rPr>
              <a:t>New Mini Market</a:t>
            </a:r>
          </a:p>
          <a:p>
            <a:pPr marL="514350" lvl="1" indent="0" defTabSz="914400">
              <a:lnSpc>
                <a:spcPct val="90000"/>
              </a:lnSpc>
              <a:buNone/>
            </a:pPr>
            <a:endParaRPr lang="en-US" dirty="0">
              <a:solidFill>
                <a:schemeClr val="accent6"/>
              </a:solidFill>
              <a:latin typeface="Century Gothic" panose="020B0502020202020204" pitchFamily="34" charset="0"/>
            </a:endParaRP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Century Gothic" panose="020B0502020202020204" pitchFamily="34" charset="0"/>
              </a:rPr>
              <a:t>Deans List Recognition</a:t>
            </a:r>
          </a:p>
          <a:p>
            <a:pPr marL="514350" lvl="1" indent="0" defTabSz="914400">
              <a:lnSpc>
                <a:spcPct val="90000"/>
              </a:lnSpc>
              <a:buNone/>
            </a:pPr>
            <a:endParaRPr lang="en-US" dirty="0">
              <a:solidFill>
                <a:schemeClr val="accent6"/>
              </a:solidFill>
              <a:latin typeface="Century Gothic" panose="020B0502020202020204" pitchFamily="34" charset="0"/>
            </a:endParaRP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Century Gothic" panose="020B0502020202020204" pitchFamily="34" charset="0"/>
              </a:rPr>
              <a:t>Identified Staff Interpreters w Contact Info &amp; Photo </a:t>
            </a:r>
          </a:p>
          <a:p>
            <a:pPr marL="514350" lvl="1" indent="0" defTabSz="914400">
              <a:lnSpc>
                <a:spcPct val="90000"/>
              </a:lnSpc>
              <a:buNone/>
            </a:pPr>
            <a:endParaRPr lang="en-US" sz="1600" b="1" dirty="0">
              <a:solidFill>
                <a:schemeClr val="accent6"/>
              </a:solidFill>
              <a:latin typeface="+mn-lt"/>
            </a:endParaRPr>
          </a:p>
          <a:p>
            <a:pPr marL="514350" lvl="1" indent="0" defTabSz="914400">
              <a:lnSpc>
                <a:spcPct val="90000"/>
              </a:lnSpc>
              <a:buNone/>
            </a:pPr>
            <a:endParaRPr lang="en-US" sz="1600" b="1" dirty="0">
              <a:solidFill>
                <a:schemeClr val="accent6"/>
              </a:solidFill>
              <a:latin typeface="+mn-lt"/>
            </a:endParaRP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6"/>
              </a:solidFill>
              <a:latin typeface="+mn-lt"/>
            </a:endParaRP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DB2741-DD60-0E49-D1B1-8F1B4CDBD851}"/>
              </a:ext>
            </a:extLst>
          </p:cNvPr>
          <p:cNvSpPr txBox="1"/>
          <p:nvPr/>
        </p:nvSpPr>
        <p:spPr>
          <a:xfrm>
            <a:off x="1157093" y="6192513"/>
            <a:ext cx="26203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News Gothic MT"/>
                <a:ea typeface="+mn-ea"/>
                <a:cs typeface="Arial" pitchFamily="34" charset="0"/>
              </a:rPr>
              <a:t>CARING CAMPUS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s Gothic MT"/>
              <a:ea typeface="+mn-ea"/>
            </a:endParaRPr>
          </a:p>
        </p:txBody>
      </p:sp>
      <p:pic>
        <p:nvPicPr>
          <p:cNvPr id="2" name="Picture 2" descr="100 ETS Alumni Made Dean's List! | Announce | University of Nebraska-Lincoln">
            <a:extLst>
              <a:ext uri="{FF2B5EF4-FFF2-40B4-BE49-F238E27FC236}">
                <a16:creationId xmlns:a16="http://schemas.microsoft.com/office/drawing/2014/main" id="{228FBCB7-C431-1C70-EA16-73FBE2669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150" y="347032"/>
            <a:ext cx="3874950" cy="191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065794B-65AF-C512-8920-C6D22A9B4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77" y="2690554"/>
            <a:ext cx="3925526" cy="11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84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758952"/>
            <a:ext cx="7772400" cy="3566160"/>
          </a:xfrm>
        </p:spPr>
        <p:txBody>
          <a:bodyPr anchor="ctr">
            <a:normAutofit/>
          </a:bodyPr>
          <a:lstStyle/>
          <a:p>
            <a:pPr algn="ctr"/>
            <a:r>
              <a:rPr lang="en-US" sz="6600" dirty="0">
                <a:solidFill>
                  <a:schemeClr val="tx1"/>
                </a:solidFill>
              </a:rPr>
              <a:t>Changes in LPC Student Populations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9038" y="4455621"/>
            <a:ext cx="7543800" cy="1792779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/>
              <a:t>Presented by Rajinder S. Samra </a:t>
            </a:r>
          </a:p>
          <a:p>
            <a:pPr algn="ctr"/>
            <a:r>
              <a:rPr lang="en-US" dirty="0"/>
              <a:t>Director of Research, Planning, institutional Effectiveness</a:t>
            </a:r>
          </a:p>
          <a:p>
            <a:pPr algn="ctr"/>
            <a:r>
              <a:rPr lang="en-US" dirty="0"/>
              <a:t>College Day</a:t>
            </a:r>
          </a:p>
          <a:p>
            <a:pPr algn="ctr"/>
            <a:r>
              <a:rPr lang="en-US" dirty="0"/>
              <a:t>8.16.22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4016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Administrative Services Update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Anette Raichbart</a:t>
            </a:r>
          </a:p>
          <a:p>
            <a:r>
              <a:rPr lang="en-US" dirty="0"/>
              <a:t>Vice President of Administrative Services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2710" y="2874604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9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233" y="746216"/>
            <a:ext cx="9941348" cy="1199542"/>
          </a:xfrm>
        </p:spPr>
        <p:txBody>
          <a:bodyPr/>
          <a:lstStyle/>
          <a:p>
            <a:pPr algn="ctr"/>
            <a:r>
              <a:rPr lang="en-US" b="1" dirty="0"/>
              <a:t>Campus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39162"/>
            <a:ext cx="8656674" cy="4401879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New tag less parking system. Your license plate is your parking permit.</a:t>
            </a:r>
          </a:p>
          <a:p>
            <a:pPr marL="0" indent="0" algn="just">
              <a:buNone/>
            </a:pPr>
            <a:endParaRPr lang="en-US" dirty="0"/>
          </a:p>
          <a:p>
            <a:pPr algn="just"/>
            <a:r>
              <a:rPr lang="en-US" dirty="0"/>
              <a:t>Parking lot D and E will be re-striped in September and new signs around campus loop will be installed.</a:t>
            </a:r>
          </a:p>
          <a:p>
            <a:pPr marL="0" indent="0" algn="just">
              <a:buNone/>
            </a:pPr>
            <a:endParaRPr lang="en-US" dirty="0"/>
          </a:p>
          <a:p>
            <a:pPr algn="just"/>
            <a:r>
              <a:rPr lang="en-US" dirty="0"/>
              <a:t>Campus Security system is being implemented with completion date of December 2022. </a:t>
            </a:r>
            <a:r>
              <a:rPr lang="en-US" b="1" i="1" dirty="0"/>
              <a:t>Special Thank you! Sean Prather, Michael Sugi and the entire campus safety team!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833" y="746216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6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27" y="690978"/>
            <a:ext cx="10143460" cy="1254780"/>
          </a:xfrm>
        </p:spPr>
        <p:txBody>
          <a:bodyPr/>
          <a:lstStyle/>
          <a:p>
            <a:pPr algn="ctr"/>
            <a:r>
              <a:rPr lang="en-US" b="1" dirty="0"/>
              <a:t>Campus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423" y="2137144"/>
            <a:ext cx="9165265" cy="4561368"/>
          </a:xfrm>
        </p:spPr>
        <p:txBody>
          <a:bodyPr>
            <a:normAutofit/>
          </a:bodyPr>
          <a:lstStyle/>
          <a:p>
            <a:pPr algn="just"/>
            <a:r>
              <a:rPr lang="en-US" sz="2200" dirty="0"/>
              <a:t>3D Map is now available on our web site. Please check it our by clicking on the link in the top left corner. </a:t>
            </a:r>
            <a:r>
              <a:rPr lang="en-US" sz="2200" b="1" i="1" dirty="0"/>
              <a:t>Special Thank you! Thomas Rothman, Tim Druley, Michael Sugi, Stephen Gunderson, Dan </a:t>
            </a:r>
            <a:r>
              <a:rPr lang="en-US" sz="2200" b="1" i="1" dirty="0" err="1"/>
              <a:t>Cearley</a:t>
            </a:r>
            <a:endParaRPr lang="en-US" sz="2200" b="1" i="1" dirty="0"/>
          </a:p>
          <a:p>
            <a:pPr marL="0" indent="0" algn="just">
              <a:buNone/>
            </a:pPr>
            <a:endParaRPr lang="en-US" sz="2200" i="1" dirty="0">
              <a:solidFill>
                <a:srgbClr val="FF0000"/>
              </a:solidFill>
            </a:endParaRPr>
          </a:p>
          <a:p>
            <a:pPr algn="just"/>
            <a:r>
              <a:rPr lang="en-US" sz="2200" dirty="0"/>
              <a:t>New trees planted in front of parking lot P and E. </a:t>
            </a:r>
            <a:r>
              <a:rPr lang="en-US" sz="2200" b="1" i="1" dirty="0"/>
              <a:t>Special Thank you! To Walt Blevins and Ron Rinaldi and the Grounds Team! </a:t>
            </a:r>
          </a:p>
          <a:p>
            <a:pPr marL="0" indent="0" algn="just">
              <a:buNone/>
            </a:pPr>
            <a:endParaRPr lang="en-US" sz="2200" i="1" dirty="0">
              <a:solidFill>
                <a:srgbClr val="FF0000"/>
              </a:solidFill>
            </a:endParaRPr>
          </a:p>
          <a:p>
            <a:pPr algn="just"/>
            <a:r>
              <a:rPr lang="en-US" sz="2200" dirty="0"/>
              <a:t>COVID-19 masking signs are available around campus with a weekly update to take place each Friday morning to align with the county order.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833" y="746216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6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On the Horizon…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Dyrell Foster</a:t>
            </a:r>
          </a:p>
          <a:p>
            <a:r>
              <a:rPr lang="en-US" dirty="0"/>
              <a:t>President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2710" y="2874604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College Meetings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8938" y="2270771"/>
            <a:ext cx="10934240" cy="4653329"/>
          </a:xfrm>
        </p:spPr>
        <p:txBody>
          <a:bodyPr>
            <a:normAutofit/>
          </a:bodyPr>
          <a:lstStyle/>
          <a:p>
            <a:pPr lvl="1"/>
            <a:r>
              <a:rPr lang="en-US" sz="2800" dirty="0"/>
              <a:t>College Meetings (Governance, Division, Department):</a:t>
            </a:r>
          </a:p>
          <a:p>
            <a:pPr lvl="2"/>
            <a:r>
              <a:rPr lang="en-US" sz="2800" dirty="0"/>
              <a:t>In-person meetings are encouraged, however hybrid meetings are an option</a:t>
            </a:r>
          </a:p>
          <a:p>
            <a:pPr lvl="2"/>
            <a:endParaRPr lang="en-US" sz="2800" dirty="0"/>
          </a:p>
          <a:p>
            <a:pPr lvl="2"/>
            <a:r>
              <a:rPr lang="en-US" sz="2800" dirty="0"/>
              <a:t>Most large gatherings will have a hybrid option:</a:t>
            </a:r>
          </a:p>
          <a:p>
            <a:pPr lvl="3"/>
            <a:r>
              <a:rPr lang="en-US" sz="2800" dirty="0"/>
              <a:t>Town Meetings </a:t>
            </a:r>
          </a:p>
          <a:p>
            <a:pPr lvl="3"/>
            <a:r>
              <a:rPr lang="en-US" sz="2800" dirty="0"/>
              <a:t>Flex Day (TBD)</a:t>
            </a:r>
          </a:p>
          <a:p>
            <a:pPr lvl="3"/>
            <a:r>
              <a:rPr lang="en-US" sz="2800" dirty="0"/>
              <a:t>President’s Speaker Series will remain virtual this year</a:t>
            </a:r>
          </a:p>
          <a:p>
            <a:pPr marL="914400" lvl="2" indent="0" algn="just">
              <a:buNone/>
            </a:pP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302" y="742887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First Week of School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44304" y="2215688"/>
            <a:ext cx="11581454" cy="359931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Free Food: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August 17, visit the Cafeteria (Building 1600) for Free Food from 8am-7pm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Information Tables: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August 17 &amp; 18:</a:t>
            </a:r>
          </a:p>
          <a:p>
            <a:pPr marL="0" indent="0">
              <a:buNone/>
            </a:pPr>
            <a:r>
              <a:rPr lang="en-US" dirty="0"/>
              <a:t>	In front of Building 2000 (the Library) from 8am-7pm</a:t>
            </a:r>
          </a:p>
          <a:p>
            <a:pPr marL="0" indent="0">
              <a:buNone/>
            </a:pPr>
            <a:r>
              <a:rPr lang="en-US" dirty="0"/>
              <a:t>	In front of Building 1600 (facing Parking Lot C) from 8am-3pm</a:t>
            </a:r>
          </a:p>
          <a:p>
            <a:pPr marL="0" indent="0">
              <a:buNone/>
            </a:pPr>
            <a:r>
              <a:rPr lang="en-US" dirty="0"/>
              <a:t>	In between Building 800 &amp; Building 1600 (near the cafeteria) from 8am-2pm</a:t>
            </a:r>
          </a:p>
          <a:p>
            <a:pPr>
              <a:buFont typeface="Century Gothic" panose="020B0502020202020204" pitchFamily="34" charset="0"/>
              <a:buChar char="―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417" y="742887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6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521" y="890028"/>
            <a:ext cx="10479679" cy="108093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President’s Speaker Series</a:t>
            </a:r>
            <a:br>
              <a:rPr lang="en-US" b="1" dirty="0"/>
            </a:br>
            <a:r>
              <a:rPr lang="en-US" b="1" dirty="0"/>
              <a:t>September 6, 2022, 3pm – 4pm 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803644" y="2309439"/>
            <a:ext cx="5241727" cy="44163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Ron Kaufman</a:t>
            </a:r>
          </a:p>
          <a:p>
            <a:pPr marL="0" indent="0">
              <a:buNone/>
            </a:pPr>
            <a:r>
              <a:rPr lang="en-US" dirty="0"/>
              <a:t>Uplifting Service</a:t>
            </a:r>
          </a:p>
          <a:p>
            <a:pPr marL="0" indent="0">
              <a:buNone/>
            </a:pPr>
            <a:r>
              <a:rPr lang="en-US" b="1" dirty="0"/>
              <a:t>New York Times Bestselling Author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Ranked #1 Customer Service Expert in the World</a:t>
            </a:r>
          </a:p>
          <a:p>
            <a:pPr marL="0" indent="0">
              <a:buNone/>
            </a:pPr>
            <a:r>
              <a:rPr lang="en-US" dirty="0"/>
              <a:t>by Global Gurus in:</a:t>
            </a:r>
          </a:p>
          <a:p>
            <a:pPr marL="0" indent="0">
              <a:buNone/>
            </a:pPr>
            <a:r>
              <a:rPr lang="en-US" dirty="0"/>
              <a:t>2018, 2019, 2020, 2021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417" y="742887"/>
            <a:ext cx="1133954" cy="10912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A3348C-1D83-48B8-A97B-F6F80D026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277" y="2153496"/>
            <a:ext cx="6787325" cy="381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9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Remainder of the Day…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80320" y="2087696"/>
            <a:ext cx="10858088" cy="469869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10:00am	Guided Pathways:</a:t>
            </a:r>
          </a:p>
          <a:p>
            <a:pPr marL="0" indent="0">
              <a:buNone/>
            </a:pPr>
            <a:r>
              <a:rPr lang="en-US" dirty="0"/>
              <a:t>		Supporting Students in our Academic &amp; Career Pathways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10:45am	Keynote: Dr. Josie Ahlquist </a:t>
            </a:r>
          </a:p>
          <a:p>
            <a:pPr marL="0" indent="0">
              <a:buNone/>
            </a:pPr>
            <a:r>
              <a:rPr lang="en-US" dirty="0"/>
              <a:t>		Engaging the Digital Generation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/>
              <a:t>12 noon</a:t>
            </a:r>
            <a:r>
              <a:rPr lang="en-US" dirty="0"/>
              <a:t>	Lunch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12:45pm	Breakout Sessions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2:15pm		Division Meetings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3:15pm		Department/Discipline Meetings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417" y="742887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2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 YOU!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2722" y="5070839"/>
            <a:ext cx="8144134" cy="1117687"/>
          </a:xfrm>
        </p:spPr>
        <p:txBody>
          <a:bodyPr/>
          <a:lstStyle/>
          <a:p>
            <a:r>
              <a:rPr lang="en-US" dirty="0"/>
              <a:t>Enjoy the Rest of the Day…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2710" y="2874604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7EEFBC-5FB8-17C5-F3F9-7499E71CA8A0}"/>
              </a:ext>
            </a:extLst>
          </p:cNvPr>
          <p:cNvSpPr txBox="1"/>
          <p:nvPr/>
        </p:nvSpPr>
        <p:spPr>
          <a:xfrm>
            <a:off x="2057400" y="457201"/>
            <a:ext cx="7945472" cy="8079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Las Positas College </a:t>
            </a:r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Headcount of Students: Fall 1994 to Fall 2021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/>
        </p:nvGraphicFramePr>
        <p:xfrm>
          <a:off x="1667953" y="1215031"/>
          <a:ext cx="8825147" cy="4992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/>
        </p:nvCxnSpPr>
        <p:spPr>
          <a:xfrm flipH="1">
            <a:off x="2344616" y="2895600"/>
            <a:ext cx="8018584" cy="7913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866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hart&#10;&#10;Description automatically generated">
            <a:extLst>
              <a:ext uri="{FF2B5EF4-FFF2-40B4-BE49-F238E27FC236}">
                <a16:creationId xmlns:a16="http://schemas.microsoft.com/office/drawing/2014/main" id="{91B2B609-518F-B260-CB1B-823C306A9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25" r="158" b="-229"/>
          <a:stretch/>
        </p:blipFill>
        <p:spPr>
          <a:xfrm>
            <a:off x="1981200" y="1650683"/>
            <a:ext cx="8305800" cy="4621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EEFBC-5FB8-17C5-F3F9-7499E71CA8A0}"/>
              </a:ext>
            </a:extLst>
          </p:cNvPr>
          <p:cNvSpPr txBox="1"/>
          <p:nvPr/>
        </p:nvSpPr>
        <p:spPr>
          <a:xfrm>
            <a:off x="2454475" y="228603"/>
            <a:ext cx="7664383" cy="11772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Las Positas College </a:t>
            </a:r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Population Changes by Race/Ethnicity</a:t>
            </a:r>
          </a:p>
          <a:p>
            <a:r>
              <a:rPr lang="en-US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Fall 2021 Compared to Fall 2019</a:t>
            </a:r>
          </a:p>
        </p:txBody>
      </p:sp>
    </p:spTree>
    <p:extLst>
      <p:ext uri="{BB962C8B-B14F-4D97-AF65-F5344CB8AC3E}">
        <p14:creationId xmlns:p14="http://schemas.microsoft.com/office/powerpoint/2010/main" val="3660957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F497CF-F3FD-4841-8A25-A546176ED7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39"/>
          <a:stretch/>
        </p:blipFill>
        <p:spPr>
          <a:xfrm>
            <a:off x="1904999" y="1600201"/>
            <a:ext cx="7982903" cy="4345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668988-4559-4417-9A8F-55F6744F1C97}"/>
              </a:ext>
            </a:extLst>
          </p:cNvPr>
          <p:cNvSpPr txBox="1"/>
          <p:nvPr/>
        </p:nvSpPr>
        <p:spPr>
          <a:xfrm>
            <a:off x="2389347" y="228601"/>
            <a:ext cx="7014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2800" b="1" i="0" u="none" strike="noStrike" kern="1200" baseline="0">
                <a:solidFill>
                  <a:srgbClr val="000000"/>
                </a:solidFill>
                <a:latin typeface="+mn-lt"/>
                <a:ea typeface="Times New Roman"/>
                <a:cs typeface="Times New Roman"/>
              </a:defRPr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Positas College</a:t>
            </a:r>
          </a:p>
          <a:p>
            <a:pPr>
              <a:defRPr sz="2800" b="1" i="0" u="none" strike="noStrike" kern="1200" baseline="0">
                <a:solidFill>
                  <a:srgbClr val="000000"/>
                </a:solidFill>
                <a:latin typeface="+mn-lt"/>
                <a:ea typeface="Times New Roman"/>
                <a:cs typeface="Times New Roman"/>
              </a:defRPr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Population Changes by </a:t>
            </a:r>
            <a:r>
              <a:rPr 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Race/Ethnicity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Gender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800" b="1" i="0" u="none" strike="noStrike" kern="1200" baseline="0">
                <a:solidFill>
                  <a:srgbClr val="000000"/>
                </a:solidFill>
                <a:latin typeface="+mn-lt"/>
                <a:ea typeface="Times New Roman"/>
                <a:cs typeface="Times New Roman"/>
              </a:defRPr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Fall 2021 Compared to Fall 2019</a:t>
            </a:r>
          </a:p>
        </p:txBody>
      </p:sp>
    </p:spTree>
    <p:extLst>
      <p:ext uri="{BB962C8B-B14F-4D97-AF65-F5344CB8AC3E}">
        <p14:creationId xmlns:p14="http://schemas.microsoft.com/office/powerpoint/2010/main" val="3985177871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Custom 3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A40000"/>
      </a:accent1>
      <a:accent2>
        <a:srgbClr val="C00000"/>
      </a:accent2>
      <a:accent3>
        <a:srgbClr val="C00000"/>
      </a:accent3>
      <a:accent4>
        <a:srgbClr val="A2A2A2"/>
      </a:accent4>
      <a:accent5>
        <a:srgbClr val="7F7F7F"/>
      </a:accent5>
      <a:accent6>
        <a:srgbClr val="C00000"/>
      </a:accent6>
      <a:hlink>
        <a:srgbClr val="EA5A0C"/>
      </a:hlink>
      <a:folHlink>
        <a:srgbClr val="C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Retrospect">
  <a:themeElements>
    <a:clrScheme name="LPC Colors">
      <a:dk1>
        <a:sysClr val="windowText" lastClr="000000"/>
      </a:dk1>
      <a:lt1>
        <a:sysClr val="window" lastClr="FFFFFF"/>
      </a:lt1>
      <a:dk2>
        <a:srgbClr val="600000"/>
      </a:dk2>
      <a:lt2>
        <a:srgbClr val="E7E6E6"/>
      </a:lt2>
      <a:accent1>
        <a:srgbClr val="800000"/>
      </a:accent1>
      <a:accent2>
        <a:srgbClr val="C00000"/>
      </a:accent2>
      <a:accent3>
        <a:srgbClr val="FFCC99"/>
      </a:accent3>
      <a:accent4>
        <a:srgbClr val="FFE6CC"/>
      </a:accent4>
      <a:accent5>
        <a:srgbClr val="E0C6AD"/>
      </a:accent5>
      <a:accent6>
        <a:srgbClr val="AF967C"/>
      </a:accent6>
      <a:hlink>
        <a:srgbClr val="0563C1"/>
      </a:hlink>
      <a:folHlink>
        <a:srgbClr val="954F72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CC LPC">
      <a:dk1>
        <a:sysClr val="windowText" lastClr="000000"/>
      </a:dk1>
      <a:lt1>
        <a:sysClr val="window" lastClr="FFFFFF"/>
      </a:lt1>
      <a:dk2>
        <a:srgbClr val="D79B1E"/>
      </a:dk2>
      <a:lt2>
        <a:srgbClr val="7D0324"/>
      </a:lt2>
      <a:accent1>
        <a:srgbClr val="000000"/>
      </a:accent1>
      <a:accent2>
        <a:srgbClr val="FFFFFF"/>
      </a:accent2>
      <a:accent3>
        <a:srgbClr val="D79B1E"/>
      </a:accent3>
      <a:accent4>
        <a:srgbClr val="7D0324"/>
      </a:accent4>
      <a:accent5>
        <a:srgbClr val="808080"/>
      </a:accent5>
      <a:accent6>
        <a:srgbClr val="3F3F3F"/>
      </a:accent6>
      <a:hlink>
        <a:srgbClr val="0000FF"/>
      </a:hlink>
      <a:folHlink>
        <a:srgbClr val="80008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7826</TotalTime>
  <Words>1866</Words>
  <Application>Microsoft Office PowerPoint</Application>
  <PresentationFormat>Widescreen</PresentationFormat>
  <Paragraphs>448</Paragraphs>
  <Slides>68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9" baseType="lpstr">
      <vt:lpstr>맑은 고딕</vt:lpstr>
      <vt:lpstr>Agenda-Light</vt:lpstr>
      <vt:lpstr>Arial</vt:lpstr>
      <vt:lpstr>Calibri</vt:lpstr>
      <vt:lpstr>Calibri Light</vt:lpstr>
      <vt:lpstr>Cambria</vt:lpstr>
      <vt:lpstr>Century Gothic</vt:lpstr>
      <vt:lpstr>Constantia</vt:lpstr>
      <vt:lpstr>Franklin Gothic Book</vt:lpstr>
      <vt:lpstr>News Gothic MT</vt:lpstr>
      <vt:lpstr>Times New Roman</vt:lpstr>
      <vt:lpstr>Trebuchet MS</vt:lpstr>
      <vt:lpstr>Wingdings</vt:lpstr>
      <vt:lpstr>Wingdings,Sans-Serif</vt:lpstr>
      <vt:lpstr>Berlin</vt:lpstr>
      <vt:lpstr>Retrospect</vt:lpstr>
      <vt:lpstr>Office Theme</vt:lpstr>
      <vt:lpstr>1_Office Theme</vt:lpstr>
      <vt:lpstr>2_Office Theme</vt:lpstr>
      <vt:lpstr>3_Office Theme</vt:lpstr>
      <vt:lpstr>Worksheet</vt:lpstr>
      <vt:lpstr>College Day </vt:lpstr>
      <vt:lpstr>PowerPoint Presentation</vt:lpstr>
      <vt:lpstr>State of the College</vt:lpstr>
      <vt:lpstr>State of the College</vt:lpstr>
      <vt:lpstr>State of the College</vt:lpstr>
      <vt:lpstr>Changes in LPC Student Populations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State of the College</vt:lpstr>
      <vt:lpstr>College Priorities</vt:lpstr>
      <vt:lpstr>College Priorities</vt:lpstr>
      <vt:lpstr>College Priorities</vt:lpstr>
      <vt:lpstr>College Priorities</vt:lpstr>
      <vt:lpstr>College Priorities</vt:lpstr>
      <vt:lpstr>College Priorities</vt:lpstr>
      <vt:lpstr>Reasons Why LPC is the Best Choice </vt:lpstr>
      <vt:lpstr>PowerPoint Presentation</vt:lpstr>
      <vt:lpstr>PowerPoint Presentation</vt:lpstr>
      <vt:lpstr>College Priorities</vt:lpstr>
      <vt:lpstr>College Priorities</vt:lpstr>
      <vt:lpstr>State of the College</vt:lpstr>
      <vt:lpstr>College Priorities</vt:lpstr>
      <vt:lpstr>Accreditation Update </vt:lpstr>
      <vt:lpstr>PowerPoint Presentation</vt:lpstr>
      <vt:lpstr>PowerPoint Presentation</vt:lpstr>
      <vt:lpstr>WHAT TO EXPECT  </vt:lpstr>
      <vt:lpstr>Budget Update </vt:lpstr>
      <vt:lpstr>Las Positas College</vt:lpstr>
      <vt:lpstr>California FY 2022-23 Budget</vt:lpstr>
      <vt:lpstr>Hold Harmless</vt:lpstr>
      <vt:lpstr>Major Ongoing Items</vt:lpstr>
      <vt:lpstr>Major One - Time Items</vt:lpstr>
      <vt:lpstr>Major One - Time Items Cont.</vt:lpstr>
      <vt:lpstr>Other One - Time Items</vt:lpstr>
      <vt:lpstr>Total Ongoing and One-Time Increases</vt:lpstr>
      <vt:lpstr>Pension Increases</vt:lpstr>
      <vt:lpstr>Las Positas College Budget</vt:lpstr>
      <vt:lpstr>Caring Campus</vt:lpstr>
      <vt:lpstr>PowerPoint Presentation</vt:lpstr>
      <vt:lpstr>What is Caring Campus?</vt:lpstr>
      <vt:lpstr>PowerPoint Presentation</vt:lpstr>
      <vt:lpstr>Your College’s Caring Campus Classified Professional Leaders</vt:lpstr>
      <vt:lpstr>Your College’s Caring Campus Classified Professional Leaders</vt:lpstr>
      <vt:lpstr>How We Got Here and Why</vt:lpstr>
      <vt:lpstr>Behavioral Commitments</vt:lpstr>
      <vt:lpstr>Implementation &amp; Monitoring Plans</vt:lpstr>
      <vt:lpstr>Communication Plans</vt:lpstr>
      <vt:lpstr>Celebrate!</vt:lpstr>
      <vt:lpstr>Academic Services Update </vt:lpstr>
      <vt:lpstr>Academic Services Update </vt:lpstr>
      <vt:lpstr>Students Services Update </vt:lpstr>
      <vt:lpstr>Marketing &amp; Outreach </vt:lpstr>
      <vt:lpstr>      Concurrent/Dual Enrollment  Outstanding Outreach Team!</vt:lpstr>
      <vt:lpstr>Access &amp; Onboarding</vt:lpstr>
      <vt:lpstr> Access &amp; Onboarding</vt:lpstr>
      <vt:lpstr>PowerPoint Presentation</vt:lpstr>
      <vt:lpstr>Administrative Services Update </vt:lpstr>
      <vt:lpstr>Campus Updates</vt:lpstr>
      <vt:lpstr>Campus Updates</vt:lpstr>
      <vt:lpstr>On the Horizon…</vt:lpstr>
      <vt:lpstr>College Meetings</vt:lpstr>
      <vt:lpstr>First Week of School</vt:lpstr>
      <vt:lpstr>President’s Speaker Series September 6, 2022, 3pm – 4pm  </vt:lpstr>
      <vt:lpstr>The Remainder of the Day…</vt:lpstr>
      <vt:lpstr>THANK  YOU!  </vt:lpstr>
    </vt:vector>
  </TitlesOfParts>
  <Company>Las Positas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Angelica Cazarez</dc:creator>
  <cp:lastModifiedBy>Dyrell Foster</cp:lastModifiedBy>
  <cp:revision>119</cp:revision>
  <cp:lastPrinted>2022-08-11T20:54:21Z</cp:lastPrinted>
  <dcterms:created xsi:type="dcterms:W3CDTF">2022-04-27T16:02:27Z</dcterms:created>
  <dcterms:modified xsi:type="dcterms:W3CDTF">2022-08-16T09:35:08Z</dcterms:modified>
</cp:coreProperties>
</file>