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65" r:id="rId2"/>
    <p:sldId id="258" r:id="rId3"/>
    <p:sldId id="259" r:id="rId4"/>
    <p:sldId id="260" r:id="rId5"/>
    <p:sldId id="261" r:id="rId6"/>
    <p:sldId id="262" r:id="rId7"/>
    <p:sldId id="266" r:id="rId8"/>
    <p:sldId id="263" r:id="rId9"/>
    <p:sldId id="267"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35" autoAdjust="0"/>
    <p:restoredTop sz="94660"/>
  </p:normalViewPr>
  <p:slideViewPr>
    <p:cSldViewPr snapToGrid="0">
      <p:cViewPr varScale="1">
        <p:scale>
          <a:sx n="107" d="100"/>
          <a:sy n="107" d="100"/>
        </p:scale>
        <p:origin x="200"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FC205-89FB-4357-ADED-2C6BA478577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A85B334-6DEB-4C03-806C-CF0794A0138F}">
      <dgm:prSet custT="1"/>
      <dgm:spPr/>
      <dgm:t>
        <a:bodyPr/>
        <a:lstStyle/>
        <a:p>
          <a:r>
            <a:rPr lang="en-US" sz="2400" dirty="0"/>
            <a:t>FIRST IMPRESSIONS: What did you think of the book? What did you like? Dislike? </a:t>
          </a:r>
        </a:p>
      </dgm:t>
    </dgm:pt>
    <dgm:pt modelId="{21A167DF-C50A-4F3B-AB1D-D4D0795EC082}" type="parTrans" cxnId="{6E527D06-DF86-4B0E-9EE9-3C85DC38B1EC}">
      <dgm:prSet/>
      <dgm:spPr/>
      <dgm:t>
        <a:bodyPr/>
        <a:lstStyle/>
        <a:p>
          <a:endParaRPr lang="en-US"/>
        </a:p>
      </dgm:t>
    </dgm:pt>
    <dgm:pt modelId="{C5A66DC6-10F5-4163-9F5B-BC09457CA449}" type="sibTrans" cxnId="{6E527D06-DF86-4B0E-9EE9-3C85DC38B1EC}">
      <dgm:prSet/>
      <dgm:spPr/>
      <dgm:t>
        <a:bodyPr/>
        <a:lstStyle/>
        <a:p>
          <a:endParaRPr lang="en-US"/>
        </a:p>
      </dgm:t>
    </dgm:pt>
    <dgm:pt modelId="{2359032B-475C-4801-BB4B-15566694BA0D}">
      <dgm:prSet custT="1"/>
      <dgm:spPr/>
      <dgm:t>
        <a:bodyPr/>
        <a:lstStyle/>
        <a:p>
          <a:r>
            <a:rPr lang="en-US" sz="2400" dirty="0"/>
            <a:t>What stuck with you?</a:t>
          </a:r>
        </a:p>
      </dgm:t>
    </dgm:pt>
    <dgm:pt modelId="{6FBC618C-FDAF-4796-A28F-7240D367B3D2}" type="parTrans" cxnId="{2038E7C3-6E57-4B29-93DB-7DF9A2A797A5}">
      <dgm:prSet/>
      <dgm:spPr/>
      <dgm:t>
        <a:bodyPr/>
        <a:lstStyle/>
        <a:p>
          <a:endParaRPr lang="en-US"/>
        </a:p>
      </dgm:t>
    </dgm:pt>
    <dgm:pt modelId="{F9199BC4-83A7-4B8F-9224-D9B4A87F5589}" type="sibTrans" cxnId="{2038E7C3-6E57-4B29-93DB-7DF9A2A797A5}">
      <dgm:prSet/>
      <dgm:spPr/>
      <dgm:t>
        <a:bodyPr/>
        <a:lstStyle/>
        <a:p>
          <a:endParaRPr lang="en-US"/>
        </a:p>
      </dgm:t>
    </dgm:pt>
    <dgm:pt modelId="{23F0009B-F124-461F-9D30-FEAC85F36F2C}">
      <dgm:prSet/>
      <dgm:spPr/>
      <dgm:t>
        <a:bodyPr/>
        <a:lstStyle/>
        <a:p>
          <a:r>
            <a:rPr lang="en-US" dirty="0"/>
            <a:t>Any topics or themes that stood out?</a:t>
          </a:r>
        </a:p>
      </dgm:t>
    </dgm:pt>
    <dgm:pt modelId="{50CFBF98-6872-460D-8E1F-540B910C4A1C}" type="parTrans" cxnId="{40B8A7DC-80DD-4F5F-AC96-112AC4FBE2BC}">
      <dgm:prSet/>
      <dgm:spPr/>
      <dgm:t>
        <a:bodyPr/>
        <a:lstStyle/>
        <a:p>
          <a:endParaRPr lang="en-US"/>
        </a:p>
      </dgm:t>
    </dgm:pt>
    <dgm:pt modelId="{8C1537B3-36B5-4DA6-8F7A-83C8E7EC9952}" type="sibTrans" cxnId="{40B8A7DC-80DD-4F5F-AC96-112AC4FBE2BC}">
      <dgm:prSet/>
      <dgm:spPr/>
      <dgm:t>
        <a:bodyPr/>
        <a:lstStyle/>
        <a:p>
          <a:endParaRPr lang="en-US"/>
        </a:p>
      </dgm:t>
    </dgm:pt>
    <dgm:pt modelId="{0779E670-1256-4DBA-A6D3-CDB82DC04BD4}">
      <dgm:prSet/>
      <dgm:spPr/>
      <dgm:t>
        <a:bodyPr/>
        <a:lstStyle/>
        <a:p>
          <a:r>
            <a:rPr lang="en-US"/>
            <a:t>Notice any personal connections? Connections to the world around us?</a:t>
          </a:r>
        </a:p>
      </dgm:t>
    </dgm:pt>
    <dgm:pt modelId="{74D09687-89BB-4BCA-A821-AB1CBDBACFD1}" type="parTrans" cxnId="{E7DAFC69-4C87-4F39-850E-7116ED7B2B42}">
      <dgm:prSet/>
      <dgm:spPr/>
      <dgm:t>
        <a:bodyPr/>
        <a:lstStyle/>
        <a:p>
          <a:endParaRPr lang="en-US"/>
        </a:p>
      </dgm:t>
    </dgm:pt>
    <dgm:pt modelId="{4ACFFCBA-0A6B-42C7-AAB4-7AEACC0F7563}" type="sibTrans" cxnId="{E7DAFC69-4C87-4F39-850E-7116ED7B2B42}">
      <dgm:prSet/>
      <dgm:spPr/>
      <dgm:t>
        <a:bodyPr/>
        <a:lstStyle/>
        <a:p>
          <a:endParaRPr lang="en-US"/>
        </a:p>
      </dgm:t>
    </dgm:pt>
    <dgm:pt modelId="{5710AB79-BF37-4112-AA3F-5772474899D4}" type="pres">
      <dgm:prSet presAssocID="{675FC205-89FB-4357-ADED-2C6BA4785774}" presName="root" presStyleCnt="0">
        <dgm:presLayoutVars>
          <dgm:dir/>
          <dgm:resizeHandles val="exact"/>
        </dgm:presLayoutVars>
      </dgm:prSet>
      <dgm:spPr/>
    </dgm:pt>
    <dgm:pt modelId="{261DA4FF-063C-4294-82AD-E5C25CB94B47}" type="pres">
      <dgm:prSet presAssocID="{EA85B334-6DEB-4C03-806C-CF0794A0138F}" presName="compNode" presStyleCnt="0"/>
      <dgm:spPr/>
    </dgm:pt>
    <dgm:pt modelId="{30B3A6F2-3F79-4422-B065-CB2647AF18FD}" type="pres">
      <dgm:prSet presAssocID="{EA85B334-6DEB-4C03-806C-CF0794A0138F}" presName="bgRect" presStyleLbl="bgShp" presStyleIdx="0" presStyleCnt="4"/>
      <dgm:spPr/>
    </dgm:pt>
    <dgm:pt modelId="{04EE48B5-5E97-4738-A3FD-C5310E3919D6}" type="pres">
      <dgm:prSet presAssocID="{EA85B334-6DEB-4C03-806C-CF0794A0138F}" presName="iconRect" presStyleLbl="node1" presStyleIdx="0" presStyleCnt="4" custScaleX="145392" custScaleY="14136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1ECA0738-3896-4C93-82E6-09B0758ECC38}" type="pres">
      <dgm:prSet presAssocID="{EA85B334-6DEB-4C03-806C-CF0794A0138F}" presName="spaceRect" presStyleCnt="0"/>
      <dgm:spPr/>
    </dgm:pt>
    <dgm:pt modelId="{3C616653-5D94-4E74-85CA-4602567F9922}" type="pres">
      <dgm:prSet presAssocID="{EA85B334-6DEB-4C03-806C-CF0794A0138F}" presName="parTx" presStyleLbl="revTx" presStyleIdx="0" presStyleCnt="4">
        <dgm:presLayoutVars>
          <dgm:chMax val="0"/>
          <dgm:chPref val="0"/>
        </dgm:presLayoutVars>
      </dgm:prSet>
      <dgm:spPr/>
    </dgm:pt>
    <dgm:pt modelId="{D9D9F4D1-6DE2-4D38-9756-EA9890856F3D}" type="pres">
      <dgm:prSet presAssocID="{C5A66DC6-10F5-4163-9F5B-BC09457CA449}" presName="sibTrans" presStyleCnt="0"/>
      <dgm:spPr/>
    </dgm:pt>
    <dgm:pt modelId="{2BA7FCA9-50F5-4008-A7A6-02FCE0CE3B73}" type="pres">
      <dgm:prSet presAssocID="{2359032B-475C-4801-BB4B-15566694BA0D}" presName="compNode" presStyleCnt="0"/>
      <dgm:spPr/>
    </dgm:pt>
    <dgm:pt modelId="{831367F1-0DAA-40A6-AAB4-0FFBD91C2A40}" type="pres">
      <dgm:prSet presAssocID="{2359032B-475C-4801-BB4B-15566694BA0D}" presName="bgRect" presStyleLbl="bgShp" presStyleIdx="1" presStyleCnt="4"/>
      <dgm:spPr/>
    </dgm:pt>
    <dgm:pt modelId="{AE2065BC-7284-4C5D-B34C-674A9238D4D8}" type="pres">
      <dgm:prSet presAssocID="{2359032B-475C-4801-BB4B-15566694BA0D}" presName="iconRect" presStyleLbl="node1" presStyleIdx="1" presStyleCnt="4" custScaleX="129473" custScaleY="12618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ning"/>
        </a:ext>
      </dgm:extLst>
    </dgm:pt>
    <dgm:pt modelId="{DBF2D7E3-9908-4E95-97FC-61EFF52007B5}" type="pres">
      <dgm:prSet presAssocID="{2359032B-475C-4801-BB4B-15566694BA0D}" presName="spaceRect" presStyleCnt="0"/>
      <dgm:spPr/>
    </dgm:pt>
    <dgm:pt modelId="{E3AF116B-009B-4E41-9360-1339D8AD4669}" type="pres">
      <dgm:prSet presAssocID="{2359032B-475C-4801-BB4B-15566694BA0D}" presName="parTx" presStyleLbl="revTx" presStyleIdx="1" presStyleCnt="4">
        <dgm:presLayoutVars>
          <dgm:chMax val="0"/>
          <dgm:chPref val="0"/>
        </dgm:presLayoutVars>
      </dgm:prSet>
      <dgm:spPr/>
    </dgm:pt>
    <dgm:pt modelId="{40049B4C-5AC0-4CF7-B44C-6FB74051C2DE}" type="pres">
      <dgm:prSet presAssocID="{F9199BC4-83A7-4B8F-9224-D9B4A87F5589}" presName="sibTrans" presStyleCnt="0"/>
      <dgm:spPr/>
    </dgm:pt>
    <dgm:pt modelId="{AEB95782-AE25-45FD-8B66-92F4B822D919}" type="pres">
      <dgm:prSet presAssocID="{23F0009B-F124-461F-9D30-FEAC85F36F2C}" presName="compNode" presStyleCnt="0"/>
      <dgm:spPr/>
    </dgm:pt>
    <dgm:pt modelId="{F2BEB6FE-2753-473A-9026-11023BA0DF4F}" type="pres">
      <dgm:prSet presAssocID="{23F0009B-F124-461F-9D30-FEAC85F36F2C}" presName="bgRect" presStyleLbl="bgShp" presStyleIdx="2" presStyleCnt="4"/>
      <dgm:spPr/>
    </dgm:pt>
    <dgm:pt modelId="{6E4472B3-CE6F-4549-BBFF-0663B339B074}" type="pres">
      <dgm:prSet presAssocID="{23F0009B-F124-461F-9D30-FEAC85F36F2C}" presName="iconRect" presStyleLbl="node1" presStyleIdx="2" presStyleCnt="4" custScaleX="154943" custScaleY="13329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Brainstorm"/>
        </a:ext>
      </dgm:extLst>
    </dgm:pt>
    <dgm:pt modelId="{78B8FE8C-6E7A-4864-9F4E-6BDF6E617DAA}" type="pres">
      <dgm:prSet presAssocID="{23F0009B-F124-461F-9D30-FEAC85F36F2C}" presName="spaceRect" presStyleCnt="0"/>
      <dgm:spPr/>
    </dgm:pt>
    <dgm:pt modelId="{0CE217AB-EB5A-4596-B7FC-8617A7B15A33}" type="pres">
      <dgm:prSet presAssocID="{23F0009B-F124-461F-9D30-FEAC85F36F2C}" presName="parTx" presStyleLbl="revTx" presStyleIdx="2" presStyleCnt="4">
        <dgm:presLayoutVars>
          <dgm:chMax val="0"/>
          <dgm:chPref val="0"/>
        </dgm:presLayoutVars>
      </dgm:prSet>
      <dgm:spPr/>
    </dgm:pt>
    <dgm:pt modelId="{CB49A002-7463-4BD6-9831-E04FAFB1DE00}" type="pres">
      <dgm:prSet presAssocID="{8C1537B3-36B5-4DA6-8F7A-83C8E7EC9952}" presName="sibTrans" presStyleCnt="0"/>
      <dgm:spPr/>
    </dgm:pt>
    <dgm:pt modelId="{D3206BE9-2F39-4BF0-92ED-92C2DB9A3D95}" type="pres">
      <dgm:prSet presAssocID="{0779E670-1256-4DBA-A6D3-CDB82DC04BD4}" presName="compNode" presStyleCnt="0"/>
      <dgm:spPr/>
    </dgm:pt>
    <dgm:pt modelId="{4C1941A3-12DE-4AEC-A5C7-7AA5A1C7C9FE}" type="pres">
      <dgm:prSet presAssocID="{0779E670-1256-4DBA-A6D3-CDB82DC04BD4}" presName="bgRect" presStyleLbl="bgShp" presStyleIdx="3" presStyleCnt="4"/>
      <dgm:spPr/>
    </dgm:pt>
    <dgm:pt modelId="{90F51657-4365-4FBA-A6A1-DA9B0D09F285}" type="pres">
      <dgm:prSet presAssocID="{0779E670-1256-4DBA-A6D3-CDB82DC04BD4}" presName="iconRect" presStyleLbl="node1" presStyleIdx="3" presStyleCnt="4" custScaleX="145392" custScaleY="12449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EF7EE9B5-C64C-4FB4-8FB8-231DD13D77CC}" type="pres">
      <dgm:prSet presAssocID="{0779E670-1256-4DBA-A6D3-CDB82DC04BD4}" presName="spaceRect" presStyleCnt="0"/>
      <dgm:spPr/>
    </dgm:pt>
    <dgm:pt modelId="{09801E5C-8A3C-4D80-B5DE-3F0D07F82DC3}" type="pres">
      <dgm:prSet presAssocID="{0779E670-1256-4DBA-A6D3-CDB82DC04BD4}" presName="parTx" presStyleLbl="revTx" presStyleIdx="3" presStyleCnt="4">
        <dgm:presLayoutVars>
          <dgm:chMax val="0"/>
          <dgm:chPref val="0"/>
        </dgm:presLayoutVars>
      </dgm:prSet>
      <dgm:spPr/>
    </dgm:pt>
  </dgm:ptLst>
  <dgm:cxnLst>
    <dgm:cxn modelId="{6E527D06-DF86-4B0E-9EE9-3C85DC38B1EC}" srcId="{675FC205-89FB-4357-ADED-2C6BA4785774}" destId="{EA85B334-6DEB-4C03-806C-CF0794A0138F}" srcOrd="0" destOrd="0" parTransId="{21A167DF-C50A-4F3B-AB1D-D4D0795EC082}" sibTransId="{C5A66DC6-10F5-4163-9F5B-BC09457CA449}"/>
    <dgm:cxn modelId="{B4E0615A-9464-4248-B2BF-A314C83F9E4D}" type="presOf" srcId="{EA85B334-6DEB-4C03-806C-CF0794A0138F}" destId="{3C616653-5D94-4E74-85CA-4602567F9922}" srcOrd="0" destOrd="0" presId="urn:microsoft.com/office/officeart/2018/2/layout/IconVerticalSolidList"/>
    <dgm:cxn modelId="{69442F5C-4E1B-49EE-B2D8-9B3A73810D44}" type="presOf" srcId="{675FC205-89FB-4357-ADED-2C6BA4785774}" destId="{5710AB79-BF37-4112-AA3F-5772474899D4}" srcOrd="0" destOrd="0" presId="urn:microsoft.com/office/officeart/2018/2/layout/IconVerticalSolidList"/>
    <dgm:cxn modelId="{E7DAFC69-4C87-4F39-850E-7116ED7B2B42}" srcId="{675FC205-89FB-4357-ADED-2C6BA4785774}" destId="{0779E670-1256-4DBA-A6D3-CDB82DC04BD4}" srcOrd="3" destOrd="0" parTransId="{74D09687-89BB-4BCA-A821-AB1CBDBACFD1}" sibTransId="{4ACFFCBA-0A6B-42C7-AAB4-7AEACC0F7563}"/>
    <dgm:cxn modelId="{6071156D-9C89-4793-A474-B37E801E54CF}" type="presOf" srcId="{2359032B-475C-4801-BB4B-15566694BA0D}" destId="{E3AF116B-009B-4E41-9360-1339D8AD4669}" srcOrd="0" destOrd="0" presId="urn:microsoft.com/office/officeart/2018/2/layout/IconVerticalSolidList"/>
    <dgm:cxn modelId="{2038E7C3-6E57-4B29-93DB-7DF9A2A797A5}" srcId="{675FC205-89FB-4357-ADED-2C6BA4785774}" destId="{2359032B-475C-4801-BB4B-15566694BA0D}" srcOrd="1" destOrd="0" parTransId="{6FBC618C-FDAF-4796-A28F-7240D367B3D2}" sibTransId="{F9199BC4-83A7-4B8F-9224-D9B4A87F5589}"/>
    <dgm:cxn modelId="{40B8A7DC-80DD-4F5F-AC96-112AC4FBE2BC}" srcId="{675FC205-89FB-4357-ADED-2C6BA4785774}" destId="{23F0009B-F124-461F-9D30-FEAC85F36F2C}" srcOrd="2" destOrd="0" parTransId="{50CFBF98-6872-460D-8E1F-540B910C4A1C}" sibTransId="{8C1537B3-36B5-4DA6-8F7A-83C8E7EC9952}"/>
    <dgm:cxn modelId="{8453C7E9-103A-4E39-95EE-8E92871D2392}" type="presOf" srcId="{0779E670-1256-4DBA-A6D3-CDB82DC04BD4}" destId="{09801E5C-8A3C-4D80-B5DE-3F0D07F82DC3}" srcOrd="0" destOrd="0" presId="urn:microsoft.com/office/officeart/2018/2/layout/IconVerticalSolidList"/>
    <dgm:cxn modelId="{FAD355F1-0DBD-48D2-99C3-552DC8F9C3EA}" type="presOf" srcId="{23F0009B-F124-461F-9D30-FEAC85F36F2C}" destId="{0CE217AB-EB5A-4596-B7FC-8617A7B15A33}" srcOrd="0" destOrd="0" presId="urn:microsoft.com/office/officeart/2018/2/layout/IconVerticalSolidList"/>
    <dgm:cxn modelId="{EAD16D31-4938-4019-9DDD-761CB70FACC7}" type="presParOf" srcId="{5710AB79-BF37-4112-AA3F-5772474899D4}" destId="{261DA4FF-063C-4294-82AD-E5C25CB94B47}" srcOrd="0" destOrd="0" presId="urn:microsoft.com/office/officeart/2018/2/layout/IconVerticalSolidList"/>
    <dgm:cxn modelId="{14E72431-A508-4960-A786-0DFB23ED7D1A}" type="presParOf" srcId="{261DA4FF-063C-4294-82AD-E5C25CB94B47}" destId="{30B3A6F2-3F79-4422-B065-CB2647AF18FD}" srcOrd="0" destOrd="0" presId="urn:microsoft.com/office/officeart/2018/2/layout/IconVerticalSolidList"/>
    <dgm:cxn modelId="{D17D69E1-B05F-4220-B818-1EA5000B6867}" type="presParOf" srcId="{261DA4FF-063C-4294-82AD-E5C25CB94B47}" destId="{04EE48B5-5E97-4738-A3FD-C5310E3919D6}" srcOrd="1" destOrd="0" presId="urn:microsoft.com/office/officeart/2018/2/layout/IconVerticalSolidList"/>
    <dgm:cxn modelId="{1888C014-E0F3-44F9-A40B-AAE147E0D924}" type="presParOf" srcId="{261DA4FF-063C-4294-82AD-E5C25CB94B47}" destId="{1ECA0738-3896-4C93-82E6-09B0758ECC38}" srcOrd="2" destOrd="0" presId="urn:microsoft.com/office/officeart/2018/2/layout/IconVerticalSolidList"/>
    <dgm:cxn modelId="{1D516907-C979-4608-B897-399B37EC8F75}" type="presParOf" srcId="{261DA4FF-063C-4294-82AD-E5C25CB94B47}" destId="{3C616653-5D94-4E74-85CA-4602567F9922}" srcOrd="3" destOrd="0" presId="urn:microsoft.com/office/officeart/2018/2/layout/IconVerticalSolidList"/>
    <dgm:cxn modelId="{A45E075C-FF13-4BC4-80C3-5ACBEC0017E5}" type="presParOf" srcId="{5710AB79-BF37-4112-AA3F-5772474899D4}" destId="{D9D9F4D1-6DE2-4D38-9756-EA9890856F3D}" srcOrd="1" destOrd="0" presId="urn:microsoft.com/office/officeart/2018/2/layout/IconVerticalSolidList"/>
    <dgm:cxn modelId="{BE359746-5F2A-4A59-9017-9C7D3FC8E556}" type="presParOf" srcId="{5710AB79-BF37-4112-AA3F-5772474899D4}" destId="{2BA7FCA9-50F5-4008-A7A6-02FCE0CE3B73}" srcOrd="2" destOrd="0" presId="urn:microsoft.com/office/officeart/2018/2/layout/IconVerticalSolidList"/>
    <dgm:cxn modelId="{6CB31B52-1CFE-4EDA-B9D3-6213C30CEFD5}" type="presParOf" srcId="{2BA7FCA9-50F5-4008-A7A6-02FCE0CE3B73}" destId="{831367F1-0DAA-40A6-AAB4-0FFBD91C2A40}" srcOrd="0" destOrd="0" presId="urn:microsoft.com/office/officeart/2018/2/layout/IconVerticalSolidList"/>
    <dgm:cxn modelId="{C967617D-40D8-411F-AB8D-655A1E201B25}" type="presParOf" srcId="{2BA7FCA9-50F5-4008-A7A6-02FCE0CE3B73}" destId="{AE2065BC-7284-4C5D-B34C-674A9238D4D8}" srcOrd="1" destOrd="0" presId="urn:microsoft.com/office/officeart/2018/2/layout/IconVerticalSolidList"/>
    <dgm:cxn modelId="{99A4DE46-0A5E-43BE-9B42-E7B2172B772F}" type="presParOf" srcId="{2BA7FCA9-50F5-4008-A7A6-02FCE0CE3B73}" destId="{DBF2D7E3-9908-4E95-97FC-61EFF52007B5}" srcOrd="2" destOrd="0" presId="urn:microsoft.com/office/officeart/2018/2/layout/IconVerticalSolidList"/>
    <dgm:cxn modelId="{03D04BD7-0949-4BED-81FF-61323222DE5F}" type="presParOf" srcId="{2BA7FCA9-50F5-4008-A7A6-02FCE0CE3B73}" destId="{E3AF116B-009B-4E41-9360-1339D8AD4669}" srcOrd="3" destOrd="0" presId="urn:microsoft.com/office/officeart/2018/2/layout/IconVerticalSolidList"/>
    <dgm:cxn modelId="{CBE457AA-C186-49E6-BA63-7B6AD317B9CC}" type="presParOf" srcId="{5710AB79-BF37-4112-AA3F-5772474899D4}" destId="{40049B4C-5AC0-4CF7-B44C-6FB74051C2DE}" srcOrd="3" destOrd="0" presId="urn:microsoft.com/office/officeart/2018/2/layout/IconVerticalSolidList"/>
    <dgm:cxn modelId="{C8E48AE0-E6AD-4C5F-A38F-4EC924E64A5F}" type="presParOf" srcId="{5710AB79-BF37-4112-AA3F-5772474899D4}" destId="{AEB95782-AE25-45FD-8B66-92F4B822D919}" srcOrd="4" destOrd="0" presId="urn:microsoft.com/office/officeart/2018/2/layout/IconVerticalSolidList"/>
    <dgm:cxn modelId="{815677AD-3FCD-4EB5-A52B-E87B9D801471}" type="presParOf" srcId="{AEB95782-AE25-45FD-8B66-92F4B822D919}" destId="{F2BEB6FE-2753-473A-9026-11023BA0DF4F}" srcOrd="0" destOrd="0" presId="urn:microsoft.com/office/officeart/2018/2/layout/IconVerticalSolidList"/>
    <dgm:cxn modelId="{34939B9F-33C1-4F2D-93C9-8DB97490F610}" type="presParOf" srcId="{AEB95782-AE25-45FD-8B66-92F4B822D919}" destId="{6E4472B3-CE6F-4549-BBFF-0663B339B074}" srcOrd="1" destOrd="0" presId="urn:microsoft.com/office/officeart/2018/2/layout/IconVerticalSolidList"/>
    <dgm:cxn modelId="{0EAEE5D1-82AD-4030-A119-8E8BEDD1988C}" type="presParOf" srcId="{AEB95782-AE25-45FD-8B66-92F4B822D919}" destId="{78B8FE8C-6E7A-4864-9F4E-6BDF6E617DAA}" srcOrd="2" destOrd="0" presId="urn:microsoft.com/office/officeart/2018/2/layout/IconVerticalSolidList"/>
    <dgm:cxn modelId="{B234BDEB-ECD8-444A-9F9E-82659BA917E3}" type="presParOf" srcId="{AEB95782-AE25-45FD-8B66-92F4B822D919}" destId="{0CE217AB-EB5A-4596-B7FC-8617A7B15A33}" srcOrd="3" destOrd="0" presId="urn:microsoft.com/office/officeart/2018/2/layout/IconVerticalSolidList"/>
    <dgm:cxn modelId="{014B18EB-C38B-4F41-93CF-2CF518CEFA31}" type="presParOf" srcId="{5710AB79-BF37-4112-AA3F-5772474899D4}" destId="{CB49A002-7463-4BD6-9831-E04FAFB1DE00}" srcOrd="5" destOrd="0" presId="urn:microsoft.com/office/officeart/2018/2/layout/IconVerticalSolidList"/>
    <dgm:cxn modelId="{F029A23B-7F87-430B-84D8-5965A94A3673}" type="presParOf" srcId="{5710AB79-BF37-4112-AA3F-5772474899D4}" destId="{D3206BE9-2F39-4BF0-92ED-92C2DB9A3D95}" srcOrd="6" destOrd="0" presId="urn:microsoft.com/office/officeart/2018/2/layout/IconVerticalSolidList"/>
    <dgm:cxn modelId="{F28BACAA-68D9-49E0-BF2E-9A5EAB1E5899}" type="presParOf" srcId="{D3206BE9-2F39-4BF0-92ED-92C2DB9A3D95}" destId="{4C1941A3-12DE-4AEC-A5C7-7AA5A1C7C9FE}" srcOrd="0" destOrd="0" presId="urn:microsoft.com/office/officeart/2018/2/layout/IconVerticalSolidList"/>
    <dgm:cxn modelId="{6EFC9E5A-2958-4D3A-9374-9CD176CAC10A}" type="presParOf" srcId="{D3206BE9-2F39-4BF0-92ED-92C2DB9A3D95}" destId="{90F51657-4365-4FBA-A6A1-DA9B0D09F285}" srcOrd="1" destOrd="0" presId="urn:microsoft.com/office/officeart/2018/2/layout/IconVerticalSolidList"/>
    <dgm:cxn modelId="{1DC74594-3BD3-4D93-A831-3A74BAEE84AB}" type="presParOf" srcId="{D3206BE9-2F39-4BF0-92ED-92C2DB9A3D95}" destId="{EF7EE9B5-C64C-4FB4-8FB8-231DD13D77CC}" srcOrd="2" destOrd="0" presId="urn:microsoft.com/office/officeart/2018/2/layout/IconVerticalSolidList"/>
    <dgm:cxn modelId="{0A50E9BC-1B0D-4403-BAE3-A2D93ABF979D}" type="presParOf" srcId="{D3206BE9-2F39-4BF0-92ED-92C2DB9A3D95}" destId="{09801E5C-8A3C-4D80-B5DE-3F0D07F82DC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C3E8BB-3ED9-4046-A02C-E05B421A6662}"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0EFE99A0-DE1B-4CDE-9068-141E34843B67}">
      <dgm:prSet/>
      <dgm:spPr/>
      <dgm:t>
        <a:bodyPr/>
        <a:lstStyle/>
        <a:p>
          <a:r>
            <a:rPr lang="en-US" dirty="0"/>
            <a:t>The story shows how “a person’s identity does not form automatically – it must be cultivated. How has your family cultivated your identity? How have you cultivated it yourself?”</a:t>
          </a:r>
        </a:p>
      </dgm:t>
    </dgm:pt>
    <dgm:pt modelId="{94591761-87FC-4F25-A0A2-37AF8A002F47}" type="parTrans" cxnId="{18A6EF6C-2B63-484C-AACF-9808CDC6013F}">
      <dgm:prSet/>
      <dgm:spPr/>
      <dgm:t>
        <a:bodyPr/>
        <a:lstStyle/>
        <a:p>
          <a:endParaRPr lang="en-US"/>
        </a:p>
      </dgm:t>
    </dgm:pt>
    <dgm:pt modelId="{23765A42-ACC9-42EB-935D-DC27A2B6D0E2}" type="sibTrans" cxnId="{18A6EF6C-2B63-484C-AACF-9808CDC6013F}">
      <dgm:prSet/>
      <dgm:spPr/>
      <dgm:t>
        <a:bodyPr/>
        <a:lstStyle/>
        <a:p>
          <a:endParaRPr lang="en-US"/>
        </a:p>
      </dgm:t>
    </dgm:pt>
    <dgm:pt modelId="{7D09DF1B-A9DA-44CD-9DA6-F1FB51D29D29}">
      <dgm:prSet/>
      <dgm:spPr/>
      <dgm:t>
        <a:bodyPr/>
        <a:lstStyle/>
        <a:p>
          <a:r>
            <a:rPr lang="en-US" dirty="0"/>
            <a:t>In the story, we see how “trauma is intergenerational--hardship is often passed down through families. What trauma has impacted your family? How have you had to deal with what happened to older generations?”</a:t>
          </a:r>
        </a:p>
      </dgm:t>
    </dgm:pt>
    <dgm:pt modelId="{00F191E5-9B88-45F7-A9AF-9B82982CA2EF}" type="parTrans" cxnId="{A932B1D5-C04D-452C-A063-719E23855618}">
      <dgm:prSet/>
      <dgm:spPr/>
      <dgm:t>
        <a:bodyPr/>
        <a:lstStyle/>
        <a:p>
          <a:endParaRPr lang="en-US"/>
        </a:p>
      </dgm:t>
    </dgm:pt>
    <dgm:pt modelId="{21543E22-95C5-4B14-99C1-0E18C2629C15}" type="sibTrans" cxnId="{A932B1D5-C04D-452C-A063-719E23855618}">
      <dgm:prSet/>
      <dgm:spPr/>
      <dgm:t>
        <a:bodyPr/>
        <a:lstStyle/>
        <a:p>
          <a:endParaRPr lang="en-US"/>
        </a:p>
      </dgm:t>
    </dgm:pt>
    <dgm:pt modelId="{B7C4EEE8-271B-4122-9D41-FD3B50F60E31}">
      <dgm:prSet/>
      <dgm:spPr/>
      <dgm:t>
        <a:bodyPr/>
        <a:lstStyle/>
        <a:p>
          <a:r>
            <a:rPr lang="en-US" i="1" dirty="0"/>
            <a:t>There There </a:t>
          </a:r>
          <a:r>
            <a:rPr lang="en-US" dirty="0"/>
            <a:t>illustrates how “a physical place can both define and destroy an individual. How does [the Bay Area (or another place you’ve lived)] define you? How does it hold you back?”</a:t>
          </a:r>
        </a:p>
      </dgm:t>
    </dgm:pt>
    <dgm:pt modelId="{573EE7BD-CDAE-4E41-9706-B7761A8095E9}" type="parTrans" cxnId="{1CD50899-8D41-4E02-B6C3-549B9C0D9EF9}">
      <dgm:prSet/>
      <dgm:spPr/>
      <dgm:t>
        <a:bodyPr/>
        <a:lstStyle/>
        <a:p>
          <a:endParaRPr lang="en-US"/>
        </a:p>
      </dgm:t>
    </dgm:pt>
    <dgm:pt modelId="{CA0515BA-3B49-4B41-A500-E1791882F5EE}" type="sibTrans" cxnId="{1CD50899-8D41-4E02-B6C3-549B9C0D9EF9}">
      <dgm:prSet/>
      <dgm:spPr/>
      <dgm:t>
        <a:bodyPr/>
        <a:lstStyle/>
        <a:p>
          <a:endParaRPr lang="en-US"/>
        </a:p>
      </dgm:t>
    </dgm:pt>
    <dgm:pt modelId="{7FBEC5F1-2E38-4767-ADD5-C1842F76C9E7}">
      <dgm:prSet/>
      <dgm:spPr/>
      <dgm:t>
        <a:bodyPr/>
        <a:lstStyle/>
        <a:p>
          <a:endParaRPr lang="en-US" dirty="0"/>
        </a:p>
      </dgm:t>
    </dgm:pt>
    <dgm:pt modelId="{360251B3-BBE8-4498-99CD-8DEEC7AE9F1A}" type="parTrans" cxnId="{FE52DFA4-ED4C-4C6C-AD38-00D6E5A81DFE}">
      <dgm:prSet/>
      <dgm:spPr/>
      <dgm:t>
        <a:bodyPr/>
        <a:lstStyle/>
        <a:p>
          <a:endParaRPr lang="en-US"/>
        </a:p>
      </dgm:t>
    </dgm:pt>
    <dgm:pt modelId="{04609953-F87F-4057-BF1F-D7D2342186AA}" type="sibTrans" cxnId="{FE52DFA4-ED4C-4C6C-AD38-00D6E5A81DFE}">
      <dgm:prSet/>
      <dgm:spPr/>
      <dgm:t>
        <a:bodyPr/>
        <a:lstStyle/>
        <a:p>
          <a:endParaRPr lang="en-US"/>
        </a:p>
      </dgm:t>
    </dgm:pt>
    <dgm:pt modelId="{D72EC904-2D54-8045-8FF3-87C169A6BD16}" type="pres">
      <dgm:prSet presAssocID="{9FC3E8BB-3ED9-4046-A02C-E05B421A6662}" presName="linear" presStyleCnt="0">
        <dgm:presLayoutVars>
          <dgm:animLvl val="lvl"/>
          <dgm:resizeHandles val="exact"/>
        </dgm:presLayoutVars>
      </dgm:prSet>
      <dgm:spPr/>
    </dgm:pt>
    <dgm:pt modelId="{BF6FB06C-04AD-CE44-B32B-D704E0083E06}" type="pres">
      <dgm:prSet presAssocID="{0EFE99A0-DE1B-4CDE-9068-141E34843B67}" presName="parentText" presStyleLbl="node1" presStyleIdx="0" presStyleCnt="3">
        <dgm:presLayoutVars>
          <dgm:chMax val="0"/>
          <dgm:bulletEnabled val="1"/>
        </dgm:presLayoutVars>
      </dgm:prSet>
      <dgm:spPr/>
    </dgm:pt>
    <dgm:pt modelId="{E64A4EC5-A0FD-A743-9C17-77EDC1C6575F}" type="pres">
      <dgm:prSet presAssocID="{23765A42-ACC9-42EB-935D-DC27A2B6D0E2}" presName="spacer" presStyleCnt="0"/>
      <dgm:spPr/>
    </dgm:pt>
    <dgm:pt modelId="{FD3D7886-A876-6C4C-B95C-C99FC1641B77}" type="pres">
      <dgm:prSet presAssocID="{7D09DF1B-A9DA-44CD-9DA6-F1FB51D29D29}" presName="parentText" presStyleLbl="node1" presStyleIdx="1" presStyleCnt="3">
        <dgm:presLayoutVars>
          <dgm:chMax val="0"/>
          <dgm:bulletEnabled val="1"/>
        </dgm:presLayoutVars>
      </dgm:prSet>
      <dgm:spPr/>
    </dgm:pt>
    <dgm:pt modelId="{3DA632C1-4F73-0640-B6DD-6325C3AC22F9}" type="pres">
      <dgm:prSet presAssocID="{21543E22-95C5-4B14-99C1-0E18C2629C15}" presName="spacer" presStyleCnt="0"/>
      <dgm:spPr/>
    </dgm:pt>
    <dgm:pt modelId="{E816DAC5-B49E-064B-8AE2-EA1ECF1C77EF}" type="pres">
      <dgm:prSet presAssocID="{B7C4EEE8-271B-4122-9D41-FD3B50F60E31}" presName="parentText" presStyleLbl="node1" presStyleIdx="2" presStyleCnt="3">
        <dgm:presLayoutVars>
          <dgm:chMax val="0"/>
          <dgm:bulletEnabled val="1"/>
        </dgm:presLayoutVars>
      </dgm:prSet>
      <dgm:spPr/>
    </dgm:pt>
    <dgm:pt modelId="{4D9A19B1-2DD2-354F-AAE9-16D60BF2FD09}" type="pres">
      <dgm:prSet presAssocID="{B7C4EEE8-271B-4122-9D41-FD3B50F60E31}" presName="childText" presStyleLbl="revTx" presStyleIdx="0" presStyleCnt="1">
        <dgm:presLayoutVars>
          <dgm:bulletEnabled val="1"/>
        </dgm:presLayoutVars>
      </dgm:prSet>
      <dgm:spPr/>
    </dgm:pt>
  </dgm:ptLst>
  <dgm:cxnLst>
    <dgm:cxn modelId="{CB161807-3571-7148-9B0F-559A0562DB57}" type="presOf" srcId="{9FC3E8BB-3ED9-4046-A02C-E05B421A6662}" destId="{D72EC904-2D54-8045-8FF3-87C169A6BD16}" srcOrd="0" destOrd="0" presId="urn:microsoft.com/office/officeart/2005/8/layout/vList2"/>
    <dgm:cxn modelId="{240CD563-0EB8-F54F-90D6-CA9057B4AEC9}" type="presOf" srcId="{7D09DF1B-A9DA-44CD-9DA6-F1FB51D29D29}" destId="{FD3D7886-A876-6C4C-B95C-C99FC1641B77}" srcOrd="0" destOrd="0" presId="urn:microsoft.com/office/officeart/2005/8/layout/vList2"/>
    <dgm:cxn modelId="{18A6EF6C-2B63-484C-AACF-9808CDC6013F}" srcId="{9FC3E8BB-3ED9-4046-A02C-E05B421A6662}" destId="{0EFE99A0-DE1B-4CDE-9068-141E34843B67}" srcOrd="0" destOrd="0" parTransId="{94591761-87FC-4F25-A0A2-37AF8A002F47}" sibTransId="{23765A42-ACC9-42EB-935D-DC27A2B6D0E2}"/>
    <dgm:cxn modelId="{C5DFA36F-1E35-E64E-A6AE-3B3E8D45BF4C}" type="presOf" srcId="{0EFE99A0-DE1B-4CDE-9068-141E34843B67}" destId="{BF6FB06C-04AD-CE44-B32B-D704E0083E06}" srcOrd="0" destOrd="0" presId="urn:microsoft.com/office/officeart/2005/8/layout/vList2"/>
    <dgm:cxn modelId="{1CD50899-8D41-4E02-B6C3-549B9C0D9EF9}" srcId="{9FC3E8BB-3ED9-4046-A02C-E05B421A6662}" destId="{B7C4EEE8-271B-4122-9D41-FD3B50F60E31}" srcOrd="2" destOrd="0" parTransId="{573EE7BD-CDAE-4E41-9706-B7761A8095E9}" sibTransId="{CA0515BA-3B49-4B41-A500-E1791882F5EE}"/>
    <dgm:cxn modelId="{FE52DFA4-ED4C-4C6C-AD38-00D6E5A81DFE}" srcId="{B7C4EEE8-271B-4122-9D41-FD3B50F60E31}" destId="{7FBEC5F1-2E38-4767-ADD5-C1842F76C9E7}" srcOrd="0" destOrd="0" parTransId="{360251B3-BBE8-4498-99CD-8DEEC7AE9F1A}" sibTransId="{04609953-F87F-4057-BF1F-D7D2342186AA}"/>
    <dgm:cxn modelId="{5BE70AA6-7C06-294E-BB7D-0F30310A6AC9}" type="presOf" srcId="{B7C4EEE8-271B-4122-9D41-FD3B50F60E31}" destId="{E816DAC5-B49E-064B-8AE2-EA1ECF1C77EF}" srcOrd="0" destOrd="0" presId="urn:microsoft.com/office/officeart/2005/8/layout/vList2"/>
    <dgm:cxn modelId="{A932B1D5-C04D-452C-A063-719E23855618}" srcId="{9FC3E8BB-3ED9-4046-A02C-E05B421A6662}" destId="{7D09DF1B-A9DA-44CD-9DA6-F1FB51D29D29}" srcOrd="1" destOrd="0" parTransId="{00F191E5-9B88-45F7-A9AF-9B82982CA2EF}" sibTransId="{21543E22-95C5-4B14-99C1-0E18C2629C15}"/>
    <dgm:cxn modelId="{7CFB51F3-D33F-FF4E-8C33-B24411340B94}" type="presOf" srcId="{7FBEC5F1-2E38-4767-ADD5-C1842F76C9E7}" destId="{4D9A19B1-2DD2-354F-AAE9-16D60BF2FD09}" srcOrd="0" destOrd="0" presId="urn:microsoft.com/office/officeart/2005/8/layout/vList2"/>
    <dgm:cxn modelId="{1E7B734A-7502-974B-8BB7-1AD8AAFD7EAD}" type="presParOf" srcId="{D72EC904-2D54-8045-8FF3-87C169A6BD16}" destId="{BF6FB06C-04AD-CE44-B32B-D704E0083E06}" srcOrd="0" destOrd="0" presId="urn:microsoft.com/office/officeart/2005/8/layout/vList2"/>
    <dgm:cxn modelId="{DA664565-E04B-6943-978E-22B2D17CFFD1}" type="presParOf" srcId="{D72EC904-2D54-8045-8FF3-87C169A6BD16}" destId="{E64A4EC5-A0FD-A743-9C17-77EDC1C6575F}" srcOrd="1" destOrd="0" presId="urn:microsoft.com/office/officeart/2005/8/layout/vList2"/>
    <dgm:cxn modelId="{86AD62F5-3F2F-F044-AFF3-A8D83006D1A3}" type="presParOf" srcId="{D72EC904-2D54-8045-8FF3-87C169A6BD16}" destId="{FD3D7886-A876-6C4C-B95C-C99FC1641B77}" srcOrd="2" destOrd="0" presId="urn:microsoft.com/office/officeart/2005/8/layout/vList2"/>
    <dgm:cxn modelId="{0EBC9F84-E64A-8142-B678-5D866C9E6261}" type="presParOf" srcId="{D72EC904-2D54-8045-8FF3-87C169A6BD16}" destId="{3DA632C1-4F73-0640-B6DD-6325C3AC22F9}" srcOrd="3" destOrd="0" presId="urn:microsoft.com/office/officeart/2005/8/layout/vList2"/>
    <dgm:cxn modelId="{BF74D12D-3517-D041-A9AC-3AD18DD05FA6}" type="presParOf" srcId="{D72EC904-2D54-8045-8FF3-87C169A6BD16}" destId="{E816DAC5-B49E-064B-8AE2-EA1ECF1C77EF}" srcOrd="4" destOrd="0" presId="urn:microsoft.com/office/officeart/2005/8/layout/vList2"/>
    <dgm:cxn modelId="{4388DEA8-8AEE-CE4A-927F-5E587604B606}" type="presParOf" srcId="{D72EC904-2D54-8045-8FF3-87C169A6BD16}" destId="{4D9A19B1-2DD2-354F-AAE9-16D60BF2FD09}"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3A6F2-3F79-4422-B065-CB2647AF18FD}">
      <dsp:nvSpPr>
        <dsp:cNvPr id="0" name=""/>
        <dsp:cNvSpPr/>
      </dsp:nvSpPr>
      <dsp:spPr>
        <a:xfrm>
          <a:off x="0" y="5036"/>
          <a:ext cx="6261100" cy="11033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EE48B5-5E97-4738-A3FD-C5310E3919D6}">
      <dsp:nvSpPr>
        <dsp:cNvPr id="0" name=""/>
        <dsp:cNvSpPr/>
      </dsp:nvSpPr>
      <dsp:spPr>
        <a:xfrm>
          <a:off x="195897" y="127794"/>
          <a:ext cx="883152" cy="8578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616653-5D94-4E74-85CA-4602567F9922}">
      <dsp:nvSpPr>
        <dsp:cNvPr id="0" name=""/>
        <dsp:cNvSpPr/>
      </dsp:nvSpPr>
      <dsp:spPr>
        <a:xfrm>
          <a:off x="1274946" y="5036"/>
          <a:ext cx="4947536" cy="117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68" tIns="124068" rIns="124068" bIns="124068" numCol="1" spcCol="1270" anchor="ctr" anchorCtr="0">
          <a:noAutofit/>
        </a:bodyPr>
        <a:lstStyle/>
        <a:p>
          <a:pPr marL="0" lvl="0" indent="0" algn="l" defTabSz="1066800">
            <a:lnSpc>
              <a:spcPct val="90000"/>
            </a:lnSpc>
            <a:spcBef>
              <a:spcPct val="0"/>
            </a:spcBef>
            <a:spcAft>
              <a:spcPct val="35000"/>
            </a:spcAft>
            <a:buNone/>
          </a:pPr>
          <a:r>
            <a:rPr lang="en-US" sz="2400" kern="1200" dirty="0"/>
            <a:t>FIRST IMPRESSIONS: What did you think of the book? What did you like? Dislike? </a:t>
          </a:r>
        </a:p>
      </dsp:txBody>
      <dsp:txXfrm>
        <a:off x="1274946" y="5036"/>
        <a:ext cx="4947536" cy="1172294"/>
      </dsp:txXfrm>
    </dsp:sp>
    <dsp:sp modelId="{831367F1-0DAA-40A6-AAB4-0FFBD91C2A40}">
      <dsp:nvSpPr>
        <dsp:cNvPr id="0" name=""/>
        <dsp:cNvSpPr/>
      </dsp:nvSpPr>
      <dsp:spPr>
        <a:xfrm>
          <a:off x="0" y="1470405"/>
          <a:ext cx="6261100" cy="11033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065BC-7284-4C5D-B34C-674A9238D4D8}">
      <dsp:nvSpPr>
        <dsp:cNvPr id="0" name=""/>
        <dsp:cNvSpPr/>
      </dsp:nvSpPr>
      <dsp:spPr>
        <a:xfrm>
          <a:off x="244245" y="1639203"/>
          <a:ext cx="786455" cy="765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AF116B-009B-4E41-9360-1339D8AD4669}">
      <dsp:nvSpPr>
        <dsp:cNvPr id="0" name=""/>
        <dsp:cNvSpPr/>
      </dsp:nvSpPr>
      <dsp:spPr>
        <a:xfrm>
          <a:off x="1274946" y="1470405"/>
          <a:ext cx="4947536" cy="117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68" tIns="124068" rIns="124068" bIns="124068" numCol="1" spcCol="1270" anchor="ctr" anchorCtr="0">
          <a:noAutofit/>
        </a:bodyPr>
        <a:lstStyle/>
        <a:p>
          <a:pPr marL="0" lvl="0" indent="0" algn="l" defTabSz="1066800">
            <a:lnSpc>
              <a:spcPct val="90000"/>
            </a:lnSpc>
            <a:spcBef>
              <a:spcPct val="0"/>
            </a:spcBef>
            <a:spcAft>
              <a:spcPct val="35000"/>
            </a:spcAft>
            <a:buNone/>
          </a:pPr>
          <a:r>
            <a:rPr lang="en-US" sz="2400" kern="1200" dirty="0"/>
            <a:t>What stuck with you?</a:t>
          </a:r>
        </a:p>
      </dsp:txBody>
      <dsp:txXfrm>
        <a:off x="1274946" y="1470405"/>
        <a:ext cx="4947536" cy="1172294"/>
      </dsp:txXfrm>
    </dsp:sp>
    <dsp:sp modelId="{F2BEB6FE-2753-473A-9026-11023BA0DF4F}">
      <dsp:nvSpPr>
        <dsp:cNvPr id="0" name=""/>
        <dsp:cNvSpPr/>
      </dsp:nvSpPr>
      <dsp:spPr>
        <a:xfrm>
          <a:off x="0" y="2935774"/>
          <a:ext cx="6261100" cy="11033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4472B3-CE6F-4549-BBFF-0663B339B074}">
      <dsp:nvSpPr>
        <dsp:cNvPr id="0" name=""/>
        <dsp:cNvSpPr/>
      </dsp:nvSpPr>
      <dsp:spPr>
        <a:xfrm>
          <a:off x="166889" y="3082993"/>
          <a:ext cx="941167" cy="8088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E217AB-EB5A-4596-B7FC-8617A7B15A33}">
      <dsp:nvSpPr>
        <dsp:cNvPr id="0" name=""/>
        <dsp:cNvSpPr/>
      </dsp:nvSpPr>
      <dsp:spPr>
        <a:xfrm>
          <a:off x="1274946" y="2935774"/>
          <a:ext cx="4947536" cy="117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68" tIns="124068" rIns="124068" bIns="124068" numCol="1" spcCol="1270" anchor="ctr" anchorCtr="0">
          <a:noAutofit/>
        </a:bodyPr>
        <a:lstStyle/>
        <a:p>
          <a:pPr marL="0" lvl="0" indent="0" algn="l" defTabSz="977900">
            <a:lnSpc>
              <a:spcPct val="90000"/>
            </a:lnSpc>
            <a:spcBef>
              <a:spcPct val="0"/>
            </a:spcBef>
            <a:spcAft>
              <a:spcPct val="35000"/>
            </a:spcAft>
            <a:buNone/>
          </a:pPr>
          <a:r>
            <a:rPr lang="en-US" sz="2200" kern="1200" dirty="0"/>
            <a:t>Any topics or themes that stood out?</a:t>
          </a:r>
        </a:p>
      </dsp:txBody>
      <dsp:txXfrm>
        <a:off x="1274946" y="2935774"/>
        <a:ext cx="4947536" cy="1172294"/>
      </dsp:txXfrm>
    </dsp:sp>
    <dsp:sp modelId="{4C1941A3-12DE-4AEC-A5C7-7AA5A1C7C9FE}">
      <dsp:nvSpPr>
        <dsp:cNvPr id="0" name=""/>
        <dsp:cNvSpPr/>
      </dsp:nvSpPr>
      <dsp:spPr>
        <a:xfrm>
          <a:off x="0" y="4401143"/>
          <a:ext cx="6261100" cy="11033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F51657-4365-4FBA-A6A1-DA9B0D09F285}">
      <dsp:nvSpPr>
        <dsp:cNvPr id="0" name=""/>
        <dsp:cNvSpPr/>
      </dsp:nvSpPr>
      <dsp:spPr>
        <a:xfrm>
          <a:off x="195897" y="4575083"/>
          <a:ext cx="883152" cy="7554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801E5C-8A3C-4D80-B5DE-3F0D07F82DC3}">
      <dsp:nvSpPr>
        <dsp:cNvPr id="0" name=""/>
        <dsp:cNvSpPr/>
      </dsp:nvSpPr>
      <dsp:spPr>
        <a:xfrm>
          <a:off x="1274946" y="4401143"/>
          <a:ext cx="4947536" cy="117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68" tIns="124068" rIns="124068" bIns="124068" numCol="1" spcCol="1270" anchor="ctr" anchorCtr="0">
          <a:noAutofit/>
        </a:bodyPr>
        <a:lstStyle/>
        <a:p>
          <a:pPr marL="0" lvl="0" indent="0" algn="l" defTabSz="977900">
            <a:lnSpc>
              <a:spcPct val="90000"/>
            </a:lnSpc>
            <a:spcBef>
              <a:spcPct val="0"/>
            </a:spcBef>
            <a:spcAft>
              <a:spcPct val="35000"/>
            </a:spcAft>
            <a:buNone/>
          </a:pPr>
          <a:r>
            <a:rPr lang="en-US" sz="2200" kern="1200"/>
            <a:t>Notice any personal connections? Connections to the world around us?</a:t>
          </a:r>
        </a:p>
      </dsp:txBody>
      <dsp:txXfrm>
        <a:off x="1274946" y="4401143"/>
        <a:ext cx="4947536" cy="1172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FB06C-04AD-CE44-B32B-D704E0083E06}">
      <dsp:nvSpPr>
        <dsp:cNvPr id="0" name=""/>
        <dsp:cNvSpPr/>
      </dsp:nvSpPr>
      <dsp:spPr>
        <a:xfrm>
          <a:off x="0" y="76565"/>
          <a:ext cx="6796376" cy="190220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story shows how “a person’s identity does not form automatically – it must be cultivated. How has your family cultivated your identity? How have you cultivated it yourself?”</a:t>
          </a:r>
        </a:p>
      </dsp:txBody>
      <dsp:txXfrm>
        <a:off x="92858" y="169423"/>
        <a:ext cx="6610660" cy="1716484"/>
      </dsp:txXfrm>
    </dsp:sp>
    <dsp:sp modelId="{FD3D7886-A876-6C4C-B95C-C99FC1641B77}">
      <dsp:nvSpPr>
        <dsp:cNvPr id="0" name=""/>
        <dsp:cNvSpPr/>
      </dsp:nvSpPr>
      <dsp:spPr>
        <a:xfrm>
          <a:off x="0" y="2045005"/>
          <a:ext cx="6796376" cy="190220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In the story, we see how “trauma is intergenerational--hardship is often passed down through families. What trauma has impacted your family? How have you had to deal with what happened to older generations?”</a:t>
          </a:r>
        </a:p>
      </dsp:txBody>
      <dsp:txXfrm>
        <a:off x="92858" y="2137863"/>
        <a:ext cx="6610660" cy="1716484"/>
      </dsp:txXfrm>
    </dsp:sp>
    <dsp:sp modelId="{E816DAC5-B49E-064B-8AE2-EA1ECF1C77EF}">
      <dsp:nvSpPr>
        <dsp:cNvPr id="0" name=""/>
        <dsp:cNvSpPr/>
      </dsp:nvSpPr>
      <dsp:spPr>
        <a:xfrm>
          <a:off x="0" y="4013446"/>
          <a:ext cx="6796376" cy="190220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i="1" kern="1200" dirty="0"/>
            <a:t>There There </a:t>
          </a:r>
          <a:r>
            <a:rPr lang="en-US" sz="2300" kern="1200" dirty="0"/>
            <a:t>illustrates how “a physical place can both define and destroy an individual. How does [the Bay Area (or another place you’ve lived)] define you? How does it hold you back?”</a:t>
          </a:r>
        </a:p>
      </dsp:txBody>
      <dsp:txXfrm>
        <a:off x="92858" y="4106304"/>
        <a:ext cx="6610660" cy="1716484"/>
      </dsp:txXfrm>
    </dsp:sp>
    <dsp:sp modelId="{4D9A19B1-2DD2-354F-AAE9-16D60BF2FD09}">
      <dsp:nvSpPr>
        <dsp:cNvPr id="0" name=""/>
        <dsp:cNvSpPr/>
      </dsp:nvSpPr>
      <dsp:spPr>
        <a:xfrm>
          <a:off x="0" y="5915646"/>
          <a:ext cx="6796376"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785"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p>
      </dsp:txBody>
      <dsp:txXfrm>
        <a:off x="0" y="5915646"/>
        <a:ext cx="6796376" cy="3808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A72734-12D8-4BA8-BD30-94F9A508F86C}"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A0E62D2A-7440-48C1-96CC-F7A566B4C925}" type="slidenum">
              <a:rPr lang="en-US" smtClean="0"/>
              <a:t>‹#›</a:t>
            </a:fld>
            <a:endParaRPr lang="en-US"/>
          </a:p>
        </p:txBody>
      </p:sp>
    </p:spTree>
    <p:extLst>
      <p:ext uri="{BB962C8B-B14F-4D97-AF65-F5344CB8AC3E}">
        <p14:creationId xmlns:p14="http://schemas.microsoft.com/office/powerpoint/2010/main" val="2050097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A72734-12D8-4BA8-BD30-94F9A508F86C}" type="datetimeFigureOut">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A0E62D2A-7440-48C1-96CC-F7A566B4C925}" type="slidenum">
              <a:rPr lang="en-US" smtClean="0"/>
              <a:t>‹#›</a:t>
            </a:fld>
            <a:endParaRPr lang="en-US"/>
          </a:p>
        </p:txBody>
      </p:sp>
    </p:spTree>
    <p:extLst>
      <p:ext uri="{BB962C8B-B14F-4D97-AF65-F5344CB8AC3E}">
        <p14:creationId xmlns:p14="http://schemas.microsoft.com/office/powerpoint/2010/main" val="1251600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A72734-12D8-4BA8-BD30-94F9A508F86C}" type="datetimeFigureOut">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A0E62D2A-7440-48C1-96CC-F7A566B4C925}" type="slidenum">
              <a:rPr lang="en-US" smtClean="0"/>
              <a:t>‹#›</a:t>
            </a:fld>
            <a:endParaRPr lang="en-US"/>
          </a:p>
        </p:txBody>
      </p:sp>
    </p:spTree>
    <p:extLst>
      <p:ext uri="{BB962C8B-B14F-4D97-AF65-F5344CB8AC3E}">
        <p14:creationId xmlns:p14="http://schemas.microsoft.com/office/powerpoint/2010/main" val="1363622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A72734-12D8-4BA8-BD30-94F9A508F86C}" type="datetimeFigureOut">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0E62D2A-7440-48C1-96CC-F7A566B4C925}"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185279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A72734-12D8-4BA8-BD30-94F9A508F86C}" type="datetimeFigureOut">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0E62D2A-7440-48C1-96CC-F7A566B4C925}" type="slidenum">
              <a:rPr lang="en-US" smtClean="0"/>
              <a:t>‹#›</a:t>
            </a:fld>
            <a:endParaRPr lang="en-US"/>
          </a:p>
        </p:txBody>
      </p:sp>
    </p:spTree>
    <p:extLst>
      <p:ext uri="{BB962C8B-B14F-4D97-AF65-F5344CB8AC3E}">
        <p14:creationId xmlns:p14="http://schemas.microsoft.com/office/powerpoint/2010/main" val="3208659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CA72734-12D8-4BA8-BD30-94F9A508F86C}" type="datetimeFigureOut">
              <a:rPr lang="en-US" smtClean="0"/>
              <a:t>3/15/23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E62D2A-7440-48C1-96CC-F7A566B4C925}" type="slidenum">
              <a:rPr lang="en-US" smtClean="0"/>
              <a:t>‹#›</a:t>
            </a:fld>
            <a:endParaRPr lang="en-US"/>
          </a:p>
        </p:txBody>
      </p:sp>
    </p:spTree>
    <p:extLst>
      <p:ext uri="{BB962C8B-B14F-4D97-AF65-F5344CB8AC3E}">
        <p14:creationId xmlns:p14="http://schemas.microsoft.com/office/powerpoint/2010/main" val="307519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CA72734-12D8-4BA8-BD30-94F9A508F86C}" type="datetimeFigureOut">
              <a:rPr lang="en-US" smtClean="0"/>
              <a:t>3/15/23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E62D2A-7440-48C1-96CC-F7A566B4C925}" type="slidenum">
              <a:rPr lang="en-US" smtClean="0"/>
              <a:t>‹#›</a:t>
            </a:fld>
            <a:endParaRPr lang="en-US"/>
          </a:p>
        </p:txBody>
      </p:sp>
    </p:spTree>
    <p:extLst>
      <p:ext uri="{BB962C8B-B14F-4D97-AF65-F5344CB8AC3E}">
        <p14:creationId xmlns:p14="http://schemas.microsoft.com/office/powerpoint/2010/main" val="1833707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72734-12D8-4BA8-BD30-94F9A508F86C}"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62D2A-7440-48C1-96CC-F7A566B4C925}" type="slidenum">
              <a:rPr lang="en-US" smtClean="0"/>
              <a:t>‹#›</a:t>
            </a:fld>
            <a:endParaRPr lang="en-US"/>
          </a:p>
        </p:txBody>
      </p:sp>
    </p:spTree>
    <p:extLst>
      <p:ext uri="{BB962C8B-B14F-4D97-AF65-F5344CB8AC3E}">
        <p14:creationId xmlns:p14="http://schemas.microsoft.com/office/powerpoint/2010/main" val="3010192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CA72734-12D8-4BA8-BD30-94F9A508F86C}" type="datetimeFigureOut">
              <a:rPr lang="en-US" smtClean="0"/>
              <a:t>3/15/23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A0E62D2A-7440-48C1-96CC-F7A566B4C925}" type="slidenum">
              <a:rPr lang="en-US" smtClean="0"/>
              <a:t>‹#›</a:t>
            </a:fld>
            <a:endParaRPr lang="en-US"/>
          </a:p>
        </p:txBody>
      </p:sp>
    </p:spTree>
    <p:extLst>
      <p:ext uri="{BB962C8B-B14F-4D97-AF65-F5344CB8AC3E}">
        <p14:creationId xmlns:p14="http://schemas.microsoft.com/office/powerpoint/2010/main" val="253435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72734-12D8-4BA8-BD30-94F9A508F86C}"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62D2A-7440-48C1-96CC-F7A566B4C925}" type="slidenum">
              <a:rPr lang="en-US" smtClean="0"/>
              <a:t>‹#›</a:t>
            </a:fld>
            <a:endParaRPr lang="en-US"/>
          </a:p>
        </p:txBody>
      </p:sp>
    </p:spTree>
    <p:extLst>
      <p:ext uri="{BB962C8B-B14F-4D97-AF65-F5344CB8AC3E}">
        <p14:creationId xmlns:p14="http://schemas.microsoft.com/office/powerpoint/2010/main" val="58199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A72734-12D8-4BA8-BD30-94F9A508F86C}"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A0E62D2A-7440-48C1-96CC-F7A566B4C925}" type="slidenum">
              <a:rPr lang="en-US" smtClean="0"/>
              <a:t>‹#›</a:t>
            </a:fld>
            <a:endParaRPr lang="en-US"/>
          </a:p>
        </p:txBody>
      </p:sp>
    </p:spTree>
    <p:extLst>
      <p:ext uri="{BB962C8B-B14F-4D97-AF65-F5344CB8AC3E}">
        <p14:creationId xmlns:p14="http://schemas.microsoft.com/office/powerpoint/2010/main" val="80827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A72734-12D8-4BA8-BD30-94F9A508F86C}" type="datetimeFigureOut">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62D2A-7440-48C1-96CC-F7A566B4C925}" type="slidenum">
              <a:rPr lang="en-US" smtClean="0"/>
              <a:t>‹#›</a:t>
            </a:fld>
            <a:endParaRPr lang="en-US"/>
          </a:p>
        </p:txBody>
      </p:sp>
    </p:spTree>
    <p:extLst>
      <p:ext uri="{BB962C8B-B14F-4D97-AF65-F5344CB8AC3E}">
        <p14:creationId xmlns:p14="http://schemas.microsoft.com/office/powerpoint/2010/main" val="350569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A72734-12D8-4BA8-BD30-94F9A508F86C}" type="datetimeFigureOut">
              <a:rPr lang="en-US" smtClean="0"/>
              <a:t>3/15/23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E62D2A-7440-48C1-96CC-F7A566B4C925}" type="slidenum">
              <a:rPr lang="en-US" smtClean="0"/>
              <a:t>‹#›</a:t>
            </a:fld>
            <a:endParaRPr lang="en-US"/>
          </a:p>
        </p:txBody>
      </p:sp>
    </p:spTree>
    <p:extLst>
      <p:ext uri="{BB962C8B-B14F-4D97-AF65-F5344CB8AC3E}">
        <p14:creationId xmlns:p14="http://schemas.microsoft.com/office/powerpoint/2010/main" val="127442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A72734-12D8-4BA8-BD30-94F9A508F86C}" type="datetimeFigureOut">
              <a:rPr lang="en-US" smtClean="0"/>
              <a:t>3/15/23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E62D2A-7440-48C1-96CC-F7A566B4C925}" type="slidenum">
              <a:rPr lang="en-US" smtClean="0"/>
              <a:t>‹#›</a:t>
            </a:fld>
            <a:endParaRPr lang="en-US"/>
          </a:p>
        </p:txBody>
      </p:sp>
    </p:spTree>
    <p:extLst>
      <p:ext uri="{BB962C8B-B14F-4D97-AF65-F5344CB8AC3E}">
        <p14:creationId xmlns:p14="http://schemas.microsoft.com/office/powerpoint/2010/main" val="281434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CA72734-12D8-4BA8-BD30-94F9A508F86C}" type="datetimeFigureOut">
              <a:rPr lang="en-US" smtClean="0"/>
              <a:t>3/15/23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E62D2A-7440-48C1-96CC-F7A566B4C925}" type="slidenum">
              <a:rPr lang="en-US" smtClean="0"/>
              <a:t>‹#›</a:t>
            </a:fld>
            <a:endParaRPr lang="en-US"/>
          </a:p>
        </p:txBody>
      </p:sp>
    </p:spTree>
    <p:extLst>
      <p:ext uri="{BB962C8B-B14F-4D97-AF65-F5344CB8AC3E}">
        <p14:creationId xmlns:p14="http://schemas.microsoft.com/office/powerpoint/2010/main" val="3051817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A72734-12D8-4BA8-BD30-94F9A508F86C}" type="datetimeFigureOut">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62D2A-7440-48C1-96CC-F7A566B4C925}" type="slidenum">
              <a:rPr lang="en-US" smtClean="0"/>
              <a:t>‹#›</a:t>
            </a:fld>
            <a:endParaRPr lang="en-US"/>
          </a:p>
        </p:txBody>
      </p:sp>
    </p:spTree>
    <p:extLst>
      <p:ext uri="{BB962C8B-B14F-4D97-AF65-F5344CB8AC3E}">
        <p14:creationId xmlns:p14="http://schemas.microsoft.com/office/powerpoint/2010/main" val="2329736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A72734-12D8-4BA8-BD30-94F9A508F86C}" type="datetimeFigureOut">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62D2A-7440-48C1-96CC-F7A566B4C925}" type="slidenum">
              <a:rPr lang="en-US" smtClean="0"/>
              <a:t>‹#›</a:t>
            </a:fld>
            <a:endParaRPr lang="en-US"/>
          </a:p>
        </p:txBody>
      </p:sp>
    </p:spTree>
    <p:extLst>
      <p:ext uri="{BB962C8B-B14F-4D97-AF65-F5344CB8AC3E}">
        <p14:creationId xmlns:p14="http://schemas.microsoft.com/office/powerpoint/2010/main" val="237163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A72734-12D8-4BA8-BD30-94F9A508F86C}" type="datetimeFigureOut">
              <a:rPr lang="en-US" smtClean="0"/>
              <a:t>3/15/23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0E62D2A-7440-48C1-96CC-F7A566B4C925}" type="slidenum">
              <a:rPr lang="en-US" smtClean="0"/>
              <a:t>‹#›</a:t>
            </a:fld>
            <a:endParaRPr lang="en-US"/>
          </a:p>
        </p:txBody>
      </p:sp>
    </p:spTree>
    <p:extLst>
      <p:ext uri="{BB962C8B-B14F-4D97-AF65-F5344CB8AC3E}">
        <p14:creationId xmlns:p14="http://schemas.microsoft.com/office/powerpoint/2010/main" val="34723860"/>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NXVyQiEPqbI?feature=oembed"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player.vimeo.com/video/299939738?h=eb15454df1&amp;app_id=122963" TargetMode="Externa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A Tribe Called Red - &quot;R.E.D.&quot; (Official Music Video)">
            <a:hlinkClick r:id="" action="ppaction://media"/>
            <a:extLst>
              <a:ext uri="{FF2B5EF4-FFF2-40B4-BE49-F238E27FC236}">
                <a16:creationId xmlns:a16="http://schemas.microsoft.com/office/drawing/2014/main" id="{2F2275F6-7A64-A86E-7A2A-68F67B8ADD52}"/>
              </a:ext>
            </a:extLst>
          </p:cNvPr>
          <p:cNvPicPr>
            <a:picLocks noRot="1" noChangeAspect="1"/>
          </p:cNvPicPr>
          <p:nvPr>
            <a:videoFile r:link="rId1"/>
          </p:nvPr>
        </p:nvPicPr>
        <p:blipFill>
          <a:blip r:embed="rId3"/>
          <a:stretch>
            <a:fillRect/>
          </a:stretch>
        </p:blipFill>
        <p:spPr>
          <a:xfrm>
            <a:off x="2474262" y="1040647"/>
            <a:ext cx="7243475" cy="4092563"/>
          </a:xfrm>
          <a:prstGeom prst="rect">
            <a:avLst/>
          </a:prstGeom>
        </p:spPr>
      </p:pic>
      <p:sp>
        <p:nvSpPr>
          <p:cNvPr id="3" name="TextBox 2">
            <a:extLst>
              <a:ext uri="{FF2B5EF4-FFF2-40B4-BE49-F238E27FC236}">
                <a16:creationId xmlns:a16="http://schemas.microsoft.com/office/drawing/2014/main" id="{36BD08DF-26CF-8D43-D2D7-E0AABEBAE579}"/>
              </a:ext>
            </a:extLst>
          </p:cNvPr>
          <p:cNvSpPr txBox="1"/>
          <p:nvPr/>
        </p:nvSpPr>
        <p:spPr>
          <a:xfrm>
            <a:off x="226032" y="5306291"/>
            <a:ext cx="11722814" cy="1415772"/>
          </a:xfrm>
          <a:prstGeom prst="rect">
            <a:avLst/>
          </a:prstGeom>
          <a:noFill/>
        </p:spPr>
        <p:txBody>
          <a:bodyPr wrap="square" rtlCol="0">
            <a:spAutoFit/>
          </a:bodyPr>
          <a:lstStyle/>
          <a:p>
            <a:pPr algn="ctr"/>
            <a:r>
              <a:rPr lang="en-US" b="0" i="1" dirty="0">
                <a:effectLst/>
                <a:latin typeface="Lato Extended"/>
              </a:rPr>
              <a:t>"Back in my room I put my earphones in. Put on A Tribe Called Red. They're a group of First Nations DJs and producers based out of Ottawa. They make electronic music with samples from powwow drum groups. It's the most modern, or most postmodern, form of Indigenous music I've heard that's both traditional and new-sounding" (77).</a:t>
            </a:r>
            <a:endParaRPr lang="en-US" b="0" i="0" dirty="0">
              <a:effectLst/>
              <a:latin typeface="Lato Extended"/>
            </a:endParaRPr>
          </a:p>
          <a:p>
            <a:pPr algn="ctr"/>
            <a:r>
              <a:rPr lang="en-US" b="0" i="1" dirty="0">
                <a:effectLst/>
                <a:latin typeface="Lato Extended"/>
              </a:rPr>
              <a:t>--Edwin Black, There There</a:t>
            </a:r>
            <a:endParaRPr lang="en-US" b="0" i="0" dirty="0">
              <a:effectLst/>
              <a:latin typeface="Lato Extended"/>
            </a:endParaRPr>
          </a:p>
          <a:p>
            <a:endParaRPr lang="en-US" sz="1400" dirty="0"/>
          </a:p>
        </p:txBody>
      </p:sp>
      <p:sp>
        <p:nvSpPr>
          <p:cNvPr id="4" name="TextBox 3">
            <a:extLst>
              <a:ext uri="{FF2B5EF4-FFF2-40B4-BE49-F238E27FC236}">
                <a16:creationId xmlns:a16="http://schemas.microsoft.com/office/drawing/2014/main" id="{01EB2FCF-56A7-19E0-570B-74D6E4E5CB46}"/>
              </a:ext>
            </a:extLst>
          </p:cNvPr>
          <p:cNvSpPr txBox="1"/>
          <p:nvPr/>
        </p:nvSpPr>
        <p:spPr>
          <a:xfrm>
            <a:off x="1213690" y="135937"/>
            <a:ext cx="9584449" cy="830997"/>
          </a:xfrm>
          <a:prstGeom prst="rect">
            <a:avLst/>
          </a:prstGeom>
          <a:noFill/>
        </p:spPr>
        <p:txBody>
          <a:bodyPr wrap="square" rtlCol="0">
            <a:spAutoFit/>
          </a:bodyPr>
          <a:lstStyle/>
          <a:p>
            <a:pPr algn="ctr"/>
            <a:r>
              <a:rPr lang="en-US" sz="2400" b="0" i="0" dirty="0">
                <a:effectLst/>
                <a:latin typeface="Lato Extended"/>
              </a:rPr>
              <a:t>"R.E.D." by The </a:t>
            </a:r>
            <a:r>
              <a:rPr lang="en-US" sz="2400" b="0" i="0" dirty="0" err="1">
                <a:effectLst/>
                <a:latin typeface="Lato Extended"/>
              </a:rPr>
              <a:t>Halluci</a:t>
            </a:r>
            <a:r>
              <a:rPr lang="en-US" sz="2400" b="0" i="0" dirty="0">
                <a:effectLst/>
                <a:latin typeface="Lato Extended"/>
              </a:rPr>
              <a:t> Nation (formerly A Tribe Called Red) </a:t>
            </a:r>
          </a:p>
          <a:p>
            <a:pPr algn="ctr"/>
            <a:r>
              <a:rPr lang="en-US" sz="2400" b="0" i="0" dirty="0">
                <a:effectLst/>
                <a:latin typeface="Lato Extended"/>
              </a:rPr>
              <a:t>feat. </a:t>
            </a:r>
            <a:r>
              <a:rPr lang="en-US" sz="2400" b="0" i="0" dirty="0" err="1">
                <a:effectLst/>
                <a:latin typeface="Lato Extended"/>
              </a:rPr>
              <a:t>Yasiin</a:t>
            </a:r>
            <a:r>
              <a:rPr lang="en-US" sz="2400" b="0" i="0" dirty="0">
                <a:effectLst/>
                <a:latin typeface="Lato Extended"/>
              </a:rPr>
              <a:t> Bey, Narcy, &amp; Black Bear</a:t>
            </a:r>
            <a:endParaRPr lang="en-US" sz="2400" dirty="0"/>
          </a:p>
        </p:txBody>
      </p:sp>
    </p:spTree>
    <p:extLst>
      <p:ext uri="{BB962C8B-B14F-4D97-AF65-F5344CB8AC3E}">
        <p14:creationId xmlns:p14="http://schemas.microsoft.com/office/powerpoint/2010/main" val="129464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12712B-9F54-17BD-AD2B-D279E3ACB8DB}"/>
              </a:ext>
            </a:extLst>
          </p:cNvPr>
          <p:cNvSpPr txBox="1"/>
          <p:nvPr/>
        </p:nvSpPr>
        <p:spPr>
          <a:xfrm>
            <a:off x="1377539" y="665018"/>
            <a:ext cx="8728364" cy="1323439"/>
          </a:xfrm>
          <a:prstGeom prst="rect">
            <a:avLst/>
          </a:prstGeom>
          <a:noFill/>
        </p:spPr>
        <p:txBody>
          <a:bodyPr wrap="square" rtlCol="0">
            <a:spAutoFit/>
          </a:bodyPr>
          <a:lstStyle/>
          <a:p>
            <a:pPr algn="ctr"/>
            <a:r>
              <a:rPr lang="en-US" sz="4000" dirty="0"/>
              <a:t>Thanks for joining us! Please take this survey if you have a minute.</a:t>
            </a:r>
          </a:p>
        </p:txBody>
      </p:sp>
      <p:pic>
        <p:nvPicPr>
          <p:cNvPr id="5" name="Picture 4" descr="Qr code&#10;&#10;Description automatically generated">
            <a:extLst>
              <a:ext uri="{FF2B5EF4-FFF2-40B4-BE49-F238E27FC236}">
                <a16:creationId xmlns:a16="http://schemas.microsoft.com/office/drawing/2014/main" id="{B4A112D0-B4B4-63F2-73C0-621466139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4444" y="2319834"/>
            <a:ext cx="3285802" cy="4080966"/>
          </a:xfrm>
          <a:prstGeom prst="rect">
            <a:avLst/>
          </a:prstGeom>
        </p:spPr>
      </p:pic>
    </p:spTree>
    <p:extLst>
      <p:ext uri="{BB962C8B-B14F-4D97-AF65-F5344CB8AC3E}">
        <p14:creationId xmlns:p14="http://schemas.microsoft.com/office/powerpoint/2010/main" val="253348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102" y="2678100"/>
            <a:ext cx="7034981" cy="2286000"/>
          </a:xfrm>
        </p:spPr>
        <p:txBody>
          <a:bodyPr>
            <a:normAutofit fontScale="90000"/>
          </a:bodyPr>
          <a:lstStyle/>
          <a:p>
            <a:pPr algn="ctr">
              <a:lnSpc>
                <a:spcPct val="120000"/>
              </a:lnSpc>
            </a:pPr>
            <a:r>
              <a:rPr lang="en-US" sz="7300" dirty="0">
                <a:ln w="22225">
                  <a:solidFill>
                    <a:schemeClr val="accent1">
                      <a:lumMod val="40000"/>
                      <a:lumOff val="60000"/>
                    </a:schemeClr>
                  </a:solidFill>
                </a:ln>
                <a:effectLst>
                  <a:outerShdw blurRad="114300" dist="38100" dir="5400000" algn="t" rotWithShape="0">
                    <a:schemeClr val="bg1">
                      <a:lumMod val="75000"/>
                      <a:lumOff val="25000"/>
                      <a:alpha val="40000"/>
                    </a:schemeClr>
                  </a:outerShdw>
                </a:effectLst>
                <a:latin typeface="Posterama" panose="020B0504020200020000" pitchFamily="34" charset="0"/>
                <a:cs typeface="Posterama" panose="020B0504020200020000" pitchFamily="34" charset="0"/>
              </a:rPr>
              <a:t>There There</a:t>
            </a:r>
            <a:br>
              <a:rPr lang="en-US" dirty="0"/>
            </a:br>
            <a:r>
              <a:rPr lang="en-US" dirty="0"/>
              <a:t>a novel by </a:t>
            </a:r>
            <a:r>
              <a:rPr lang="en-US" sz="4400" dirty="0"/>
              <a:t>Tommy Orange</a:t>
            </a:r>
            <a:br>
              <a:rPr lang="en-US" dirty="0"/>
            </a:br>
            <a:r>
              <a:rPr lang="en-US" sz="2700" i="1" dirty="0"/>
              <a:t>2023 LPC Literary Arts Festival Keynote Speaker* </a:t>
            </a:r>
          </a:p>
        </p:txBody>
      </p:sp>
      <p:pic>
        <p:nvPicPr>
          <p:cNvPr id="1026" name="Picture 2" descr="Tommy Orange (@thommyorange) / Twitter">
            <a:extLst>
              <a:ext uri="{FF2B5EF4-FFF2-40B4-BE49-F238E27FC236}">
                <a16:creationId xmlns:a16="http://schemas.microsoft.com/office/drawing/2014/main" id="{55F14580-0645-9043-5D38-2ABDC63CF54B}"/>
              </a:ext>
            </a:extLst>
          </p:cNvPr>
          <p:cNvPicPr>
            <a:picLocks noGrp="1" noChangeAspect="1" noChangeArrowheads="1"/>
          </p:cNvPicPr>
          <p:nvPr>
            <p:ph sz="quarter" idx="4"/>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2237596"/>
            <a:ext cx="3982486" cy="400077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06D9DE89-049D-BFFA-046C-F0C189D86DAC}"/>
              </a:ext>
            </a:extLst>
          </p:cNvPr>
          <p:cNvSpPr txBox="1">
            <a:spLocks/>
          </p:cNvSpPr>
          <p:nvPr/>
        </p:nvSpPr>
        <p:spPr>
          <a:xfrm>
            <a:off x="760739" y="486022"/>
            <a:ext cx="10154910"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800" dirty="0"/>
              <a:t>Welcome!</a:t>
            </a:r>
          </a:p>
          <a:p>
            <a:r>
              <a:rPr lang="en-US" sz="4800" dirty="0"/>
              <a:t>Spring 2023 campus read </a:t>
            </a:r>
          </a:p>
        </p:txBody>
      </p:sp>
      <p:sp>
        <p:nvSpPr>
          <p:cNvPr id="9" name="TextBox 8">
            <a:extLst>
              <a:ext uri="{FF2B5EF4-FFF2-40B4-BE49-F238E27FC236}">
                <a16:creationId xmlns:a16="http://schemas.microsoft.com/office/drawing/2014/main" id="{7A06236A-D006-75BA-4B07-B403405BB395}"/>
              </a:ext>
            </a:extLst>
          </p:cNvPr>
          <p:cNvSpPr txBox="1"/>
          <p:nvPr/>
        </p:nvSpPr>
        <p:spPr>
          <a:xfrm>
            <a:off x="1063842" y="6393763"/>
            <a:ext cx="10012197" cy="369332"/>
          </a:xfrm>
          <a:prstGeom prst="rect">
            <a:avLst/>
          </a:prstGeom>
          <a:noFill/>
        </p:spPr>
        <p:txBody>
          <a:bodyPr wrap="square" rtlCol="0">
            <a:spAutoFit/>
          </a:bodyPr>
          <a:lstStyle/>
          <a:p>
            <a:r>
              <a:rPr lang="en-US" i="1" dirty="0"/>
              <a:t>*In conjunction with the President’s Speaker Series and with support from the LPC Foundation</a:t>
            </a:r>
          </a:p>
        </p:txBody>
      </p:sp>
    </p:spTree>
    <p:extLst>
      <p:ext uri="{BB962C8B-B14F-4D97-AF65-F5344CB8AC3E}">
        <p14:creationId xmlns:p14="http://schemas.microsoft.com/office/powerpoint/2010/main" val="2541603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F3959E1-3C8C-C10B-CBE1-5D30965AAE57}"/>
              </a:ext>
            </a:extLst>
          </p:cNvPr>
          <p:cNvSpPr>
            <a:spLocks noGrp="1"/>
          </p:cNvSpPr>
          <p:nvPr>
            <p:ph type="title"/>
          </p:nvPr>
        </p:nvSpPr>
        <p:spPr>
          <a:xfrm>
            <a:off x="423467" y="1968232"/>
            <a:ext cx="3739279" cy="2661052"/>
          </a:xfrm>
        </p:spPr>
        <p:txBody>
          <a:bodyPr>
            <a:normAutofit/>
          </a:bodyPr>
          <a:lstStyle/>
          <a:p>
            <a:pPr algn="r"/>
            <a:r>
              <a:rPr lang="en-US" sz="5400" dirty="0"/>
              <a:t>LET’S DISCUSS!</a:t>
            </a:r>
          </a:p>
        </p:txBody>
      </p:sp>
      <p:graphicFrame>
        <p:nvGraphicFramePr>
          <p:cNvPr id="5" name="Content Placeholder 2">
            <a:extLst>
              <a:ext uri="{FF2B5EF4-FFF2-40B4-BE49-F238E27FC236}">
                <a16:creationId xmlns:a16="http://schemas.microsoft.com/office/drawing/2014/main" id="{CEFB3E33-F149-BC5B-EB9A-54E2C1520826}"/>
              </a:ext>
            </a:extLst>
          </p:cNvPr>
          <p:cNvGraphicFramePr>
            <a:graphicFrameLocks noGrp="1"/>
          </p:cNvGraphicFramePr>
          <p:nvPr>
            <p:ph idx="1"/>
            <p:extLst>
              <p:ext uri="{D42A27DB-BD31-4B8C-83A1-F6EECF244321}">
                <p14:modId xmlns:p14="http://schemas.microsoft.com/office/powerpoint/2010/main" val="1301294619"/>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8889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4FAA2C0-B372-0058-EECA-792A872D771E}"/>
              </a:ext>
            </a:extLst>
          </p:cNvPr>
          <p:cNvSpPr>
            <a:spLocks noGrp="1"/>
          </p:cNvSpPr>
          <p:nvPr>
            <p:ph type="title"/>
          </p:nvPr>
        </p:nvSpPr>
        <p:spPr>
          <a:xfrm>
            <a:off x="3177" y="2063262"/>
            <a:ext cx="4438395" cy="2661052"/>
          </a:xfrm>
        </p:spPr>
        <p:txBody>
          <a:bodyPr>
            <a:normAutofit/>
          </a:bodyPr>
          <a:lstStyle/>
          <a:p>
            <a:pPr algn="r"/>
            <a:r>
              <a:rPr lang="en-US" sz="4000" dirty="0"/>
              <a:t>Focused </a:t>
            </a:r>
            <a:br>
              <a:rPr lang="en-US" sz="4000" dirty="0"/>
            </a:br>
            <a:r>
              <a:rPr lang="en-US" sz="4000" dirty="0"/>
              <a:t>discussion</a:t>
            </a:r>
          </a:p>
        </p:txBody>
      </p:sp>
      <p:graphicFrame>
        <p:nvGraphicFramePr>
          <p:cNvPr id="6" name="Content Placeholder 2">
            <a:extLst>
              <a:ext uri="{FF2B5EF4-FFF2-40B4-BE49-F238E27FC236}">
                <a16:creationId xmlns:a16="http://schemas.microsoft.com/office/drawing/2014/main" id="{6FE171D1-09F2-0C4B-C31B-8D5E0A3A0D1A}"/>
              </a:ext>
            </a:extLst>
          </p:cNvPr>
          <p:cNvGraphicFramePr>
            <a:graphicFrameLocks noGrp="1"/>
          </p:cNvGraphicFramePr>
          <p:nvPr>
            <p:ph idx="1"/>
            <p:extLst>
              <p:ext uri="{D42A27DB-BD31-4B8C-83A1-F6EECF244321}">
                <p14:modId xmlns:p14="http://schemas.microsoft.com/office/powerpoint/2010/main" val="401074124"/>
              </p:ext>
            </p:extLst>
          </p:nvPr>
        </p:nvGraphicFramePr>
        <p:xfrm>
          <a:off x="5189493" y="484909"/>
          <a:ext cx="6796376" cy="63730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D2B04784-7F6A-3F98-C8C2-7FB29AAEABEB}"/>
              </a:ext>
            </a:extLst>
          </p:cNvPr>
          <p:cNvSpPr txBox="1"/>
          <p:nvPr/>
        </p:nvSpPr>
        <p:spPr>
          <a:xfrm>
            <a:off x="247754" y="5266121"/>
            <a:ext cx="4284309" cy="923330"/>
          </a:xfrm>
          <a:prstGeom prst="rect">
            <a:avLst/>
          </a:prstGeom>
          <a:noFill/>
        </p:spPr>
        <p:txBody>
          <a:bodyPr wrap="square" rtlCol="0">
            <a:spAutoFit/>
          </a:bodyPr>
          <a:lstStyle/>
          <a:p>
            <a:r>
              <a:rPr lang="en-US" i="1" dirty="0"/>
              <a:t>Prompts taken from the </a:t>
            </a:r>
          </a:p>
          <a:p>
            <a:r>
              <a:rPr lang="en-US" i="1" dirty="0"/>
              <a:t>Free Library of Philadelphia’s</a:t>
            </a:r>
          </a:p>
          <a:p>
            <a:r>
              <a:rPr lang="en-US" i="1" dirty="0"/>
              <a:t>There There Curriculum</a:t>
            </a:r>
          </a:p>
        </p:txBody>
      </p:sp>
    </p:spTree>
    <p:extLst>
      <p:ext uri="{BB962C8B-B14F-4D97-AF65-F5344CB8AC3E}">
        <p14:creationId xmlns:p14="http://schemas.microsoft.com/office/powerpoint/2010/main" val="204338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815B59-56AE-D2E7-A60F-FDDEAF313DBA}"/>
              </a:ext>
            </a:extLst>
          </p:cNvPr>
          <p:cNvSpPr txBox="1"/>
          <p:nvPr/>
        </p:nvSpPr>
        <p:spPr>
          <a:xfrm>
            <a:off x="1428108" y="2705725"/>
            <a:ext cx="9501319" cy="1446550"/>
          </a:xfrm>
          <a:prstGeom prst="rect">
            <a:avLst/>
          </a:prstGeom>
          <a:noFill/>
        </p:spPr>
        <p:txBody>
          <a:bodyPr wrap="none" rtlCol="0">
            <a:spAutoFit/>
          </a:bodyPr>
          <a:lstStyle/>
          <a:p>
            <a:pPr algn="ctr"/>
            <a:r>
              <a:rPr lang="en-US" sz="4400" dirty="0"/>
              <a:t>What are some takeaways regarding </a:t>
            </a:r>
          </a:p>
          <a:p>
            <a:pPr algn="ctr"/>
            <a:r>
              <a:rPr lang="en-US" sz="4400" dirty="0"/>
              <a:t>LPC’s students and community?</a:t>
            </a:r>
          </a:p>
        </p:txBody>
      </p:sp>
    </p:spTree>
    <p:extLst>
      <p:ext uri="{BB962C8B-B14F-4D97-AF65-F5344CB8AC3E}">
        <p14:creationId xmlns:p14="http://schemas.microsoft.com/office/powerpoint/2010/main" val="1445128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Close-up of a spider">
            <a:extLst>
              <a:ext uri="{FF2B5EF4-FFF2-40B4-BE49-F238E27FC236}">
                <a16:creationId xmlns:a16="http://schemas.microsoft.com/office/drawing/2014/main" id="{CE65AA33-2D9E-8D77-4FA1-E066B18C8E30}"/>
              </a:ext>
            </a:extLst>
          </p:cNvPr>
          <p:cNvPicPr>
            <a:picLocks noChangeAspect="1"/>
          </p:cNvPicPr>
          <p:nvPr/>
        </p:nvPicPr>
        <p:blipFill rotWithShape="1">
          <a:blip r:embed="rId5"/>
          <a:srcRect t="7040" b="8690"/>
          <a:stretch/>
        </p:blipFill>
        <p:spPr>
          <a:xfrm>
            <a:off x="-3176" y="10"/>
            <a:ext cx="12192000" cy="6857991"/>
          </a:xfrm>
          <a:prstGeom prst="rect">
            <a:avLst/>
          </a:prstGeom>
        </p:spPr>
      </p:pic>
      <p:sp>
        <p:nvSpPr>
          <p:cNvPr id="19" name="Rectangle 18">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C3CBF4B-9F37-65C0-ECB4-82E78D5AE859}"/>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100"/>
              <a:t>So about that spider leg scene…</a:t>
            </a:r>
          </a:p>
        </p:txBody>
      </p:sp>
      <p:sp>
        <p:nvSpPr>
          <p:cNvPr id="3" name="Content Placeholder 2">
            <a:extLst>
              <a:ext uri="{FF2B5EF4-FFF2-40B4-BE49-F238E27FC236}">
                <a16:creationId xmlns:a16="http://schemas.microsoft.com/office/drawing/2014/main" id="{B28E441C-8C7F-6841-3DF0-66BE46D7F607}"/>
              </a:ext>
            </a:extLst>
          </p:cNvPr>
          <p:cNvSpPr>
            <a:spLocks noGrp="1"/>
          </p:cNvSpPr>
          <p:nvPr>
            <p:ph idx="1"/>
          </p:nvPr>
        </p:nvSpPr>
        <p:spPr>
          <a:xfrm>
            <a:off x="680322" y="5342302"/>
            <a:ext cx="8133478" cy="406566"/>
          </a:xfrm>
        </p:spPr>
        <p:txBody>
          <a:bodyPr vert="horz" lIns="91440" tIns="45720" rIns="91440" bIns="45720" rtlCol="0">
            <a:normAutofit/>
          </a:bodyPr>
          <a:lstStyle/>
          <a:p>
            <a:pPr marL="0" indent="0" algn="r">
              <a:buNone/>
            </a:pPr>
            <a:r>
              <a:rPr lang="en-US" sz="2000" dirty="0">
                <a:solidFill>
                  <a:srgbClr val="FFC000"/>
                </a:solidFill>
              </a:rPr>
              <a:t>It really happened!</a:t>
            </a:r>
          </a:p>
        </p:txBody>
      </p:sp>
      <p:sp>
        <p:nvSpPr>
          <p:cNvPr id="21" name="Rectangle 20">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316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Close-up of a spider">
            <a:extLst>
              <a:ext uri="{FF2B5EF4-FFF2-40B4-BE49-F238E27FC236}">
                <a16:creationId xmlns:a16="http://schemas.microsoft.com/office/drawing/2014/main" id="{CE65AA33-2D9E-8D77-4FA1-E066B18C8E30}"/>
              </a:ext>
            </a:extLst>
          </p:cNvPr>
          <p:cNvPicPr>
            <a:picLocks noChangeAspect="1"/>
          </p:cNvPicPr>
          <p:nvPr/>
        </p:nvPicPr>
        <p:blipFill rotWithShape="1">
          <a:blip r:embed="rId6"/>
          <a:srcRect t="7040" b="8690"/>
          <a:stretch/>
        </p:blipFill>
        <p:spPr>
          <a:xfrm>
            <a:off x="-3176" y="10"/>
            <a:ext cx="12192000" cy="6857991"/>
          </a:xfrm>
          <a:prstGeom prst="rect">
            <a:avLst/>
          </a:prstGeom>
        </p:spPr>
      </p:pic>
      <p:sp>
        <p:nvSpPr>
          <p:cNvPr id="19" name="Rectangle 18">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C3CBF4B-9F37-65C0-ECB4-82E78D5AE859}"/>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100"/>
              <a:t>So about that spider leg scene…</a:t>
            </a:r>
          </a:p>
        </p:txBody>
      </p:sp>
      <p:sp>
        <p:nvSpPr>
          <p:cNvPr id="3" name="Content Placeholder 2">
            <a:extLst>
              <a:ext uri="{FF2B5EF4-FFF2-40B4-BE49-F238E27FC236}">
                <a16:creationId xmlns:a16="http://schemas.microsoft.com/office/drawing/2014/main" id="{B28E441C-8C7F-6841-3DF0-66BE46D7F607}"/>
              </a:ext>
            </a:extLst>
          </p:cNvPr>
          <p:cNvSpPr>
            <a:spLocks noGrp="1"/>
          </p:cNvSpPr>
          <p:nvPr>
            <p:ph idx="1"/>
          </p:nvPr>
        </p:nvSpPr>
        <p:spPr>
          <a:xfrm>
            <a:off x="680322" y="5342302"/>
            <a:ext cx="8133478" cy="406566"/>
          </a:xfrm>
        </p:spPr>
        <p:txBody>
          <a:bodyPr vert="horz" lIns="91440" tIns="45720" rIns="91440" bIns="45720" rtlCol="0">
            <a:normAutofit/>
          </a:bodyPr>
          <a:lstStyle/>
          <a:p>
            <a:pPr marL="0" indent="0" algn="r">
              <a:buNone/>
            </a:pPr>
            <a:r>
              <a:rPr lang="en-US" sz="2000" dirty="0">
                <a:solidFill>
                  <a:srgbClr val="FFC000"/>
                </a:solidFill>
              </a:rPr>
              <a:t>It really happened!</a:t>
            </a:r>
          </a:p>
        </p:txBody>
      </p:sp>
      <p:sp>
        <p:nvSpPr>
          <p:cNvPr id="21" name="Rectangle 20">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Bestselling author Tommy Orange really did pull spider legs out from inside his body">
            <a:hlinkClick r:id="" action="ppaction://media"/>
            <a:extLst>
              <a:ext uri="{FF2B5EF4-FFF2-40B4-BE49-F238E27FC236}">
                <a16:creationId xmlns:a16="http://schemas.microsoft.com/office/drawing/2014/main" id="{5029FBDD-F770-59E0-DF83-EECEB11FB82D}"/>
              </a:ext>
            </a:extLst>
          </p:cNvPr>
          <p:cNvPicPr>
            <a:picLocks noRot="1" noChangeAspect="1"/>
          </p:cNvPicPr>
          <p:nvPr>
            <a:videoFile r:link="rId1"/>
          </p:nvPr>
        </p:nvPicPr>
        <p:blipFill>
          <a:blip r:embed="rId9"/>
          <a:stretch>
            <a:fillRect/>
          </a:stretch>
        </p:blipFill>
        <p:spPr>
          <a:xfrm>
            <a:off x="3329668" y="389108"/>
            <a:ext cx="6637965" cy="3733855"/>
          </a:xfrm>
          <a:prstGeom prst="rect">
            <a:avLst/>
          </a:prstGeom>
        </p:spPr>
      </p:pic>
    </p:spTree>
    <p:extLst>
      <p:ext uri="{BB962C8B-B14F-4D97-AF65-F5344CB8AC3E}">
        <p14:creationId xmlns:p14="http://schemas.microsoft.com/office/powerpoint/2010/main" val="92778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1" name="Picture 8">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2" name="Picture 10">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3" name="Picture 12">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4" name="Rectangle 14">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6">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6" name="Rectangle 18">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0">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38" name="Rectangle 22">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4">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40" name="Rectangle 26">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012CB6E-5F1C-D377-C9F8-EAD0F5DBD736}"/>
              </a:ext>
            </a:extLst>
          </p:cNvPr>
          <p:cNvSpPr>
            <a:spLocks noGrp="1"/>
          </p:cNvSpPr>
          <p:nvPr>
            <p:ph type="title"/>
          </p:nvPr>
        </p:nvSpPr>
        <p:spPr>
          <a:xfrm>
            <a:off x="249382" y="2063262"/>
            <a:ext cx="4530436" cy="2661138"/>
          </a:xfrm>
        </p:spPr>
        <p:txBody>
          <a:bodyPr vert="horz" lIns="91440" tIns="45720" rIns="91440" bIns="45720" rtlCol="0" anchor="ctr">
            <a:normAutofit/>
          </a:bodyPr>
          <a:lstStyle/>
          <a:p>
            <a:pPr algn="r"/>
            <a:r>
              <a:rPr lang="en-US" sz="4600" dirty="0"/>
              <a:t>Tommy Orange’s  </a:t>
            </a:r>
            <a:r>
              <a:rPr lang="en-US" sz="4600" i="1" dirty="0"/>
              <a:t>There There </a:t>
            </a:r>
            <a:r>
              <a:rPr lang="en-US" sz="4600" dirty="0"/>
              <a:t>Playlist</a:t>
            </a:r>
            <a:br>
              <a:rPr lang="en-US" sz="4600" dirty="0"/>
            </a:br>
            <a:r>
              <a:rPr lang="en-US" sz="4600" dirty="0"/>
              <a:t> (like, really)</a:t>
            </a:r>
          </a:p>
        </p:txBody>
      </p:sp>
      <p:pic>
        <p:nvPicPr>
          <p:cNvPr id="4" name="Picture 3" descr="A picture containing diagram&#10;&#10;Description automatically generated">
            <a:extLst>
              <a:ext uri="{FF2B5EF4-FFF2-40B4-BE49-F238E27FC236}">
                <a16:creationId xmlns:a16="http://schemas.microsoft.com/office/drawing/2014/main" id="{22440AE7-74F2-C043-D5DB-4459F00550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6167" y="640080"/>
            <a:ext cx="5577840"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827686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8C0F45-BABD-B924-8C31-3791FD51F574}"/>
              </a:ext>
            </a:extLst>
          </p:cNvPr>
          <p:cNvSpPr txBox="1"/>
          <p:nvPr/>
        </p:nvSpPr>
        <p:spPr>
          <a:xfrm>
            <a:off x="401783" y="323763"/>
            <a:ext cx="10030690" cy="1785104"/>
          </a:xfrm>
          <a:prstGeom prst="rect">
            <a:avLst/>
          </a:prstGeom>
          <a:noFill/>
        </p:spPr>
        <p:txBody>
          <a:bodyPr wrap="square" rtlCol="0">
            <a:spAutoFit/>
          </a:bodyPr>
          <a:lstStyle/>
          <a:p>
            <a:r>
              <a:rPr lang="en-US" sz="2200" dirty="0"/>
              <a:t>Teaching the book (now or in the future)? Here’s curriculum from the Free Library of Philadelphia. Includes </a:t>
            </a:r>
            <a:r>
              <a:rPr lang="en-US" sz="2200" b="0" i="0" dirty="0">
                <a:effectLst/>
                <a:latin typeface="Lato Extended"/>
              </a:rPr>
              <a:t>book reviews, author interview, a Tommy Orange essay, reading questions, essay and assessment ideas, and links to audio and video interviews and websites about Oakland and its Urban Native American population.</a:t>
            </a:r>
            <a:endParaRPr lang="en-US" sz="2200" dirty="0"/>
          </a:p>
        </p:txBody>
      </p:sp>
      <p:sp>
        <p:nvSpPr>
          <p:cNvPr id="3" name="TextBox 2">
            <a:extLst>
              <a:ext uri="{FF2B5EF4-FFF2-40B4-BE49-F238E27FC236}">
                <a16:creationId xmlns:a16="http://schemas.microsoft.com/office/drawing/2014/main" id="{A13FA358-780E-C1B3-82D5-CD9C298FE895}"/>
              </a:ext>
            </a:extLst>
          </p:cNvPr>
          <p:cNvSpPr txBox="1"/>
          <p:nvPr/>
        </p:nvSpPr>
        <p:spPr>
          <a:xfrm>
            <a:off x="408709" y="5426241"/>
            <a:ext cx="11374582" cy="1107996"/>
          </a:xfrm>
          <a:prstGeom prst="rect">
            <a:avLst/>
          </a:prstGeom>
          <a:noFill/>
        </p:spPr>
        <p:txBody>
          <a:bodyPr wrap="square" rtlCol="0">
            <a:spAutoFit/>
          </a:bodyPr>
          <a:lstStyle/>
          <a:p>
            <a:r>
              <a:rPr lang="en-US" sz="2200" dirty="0"/>
              <a:t>Member of the English Department? This packet as well as other resources, including additional writing prompts, </a:t>
            </a:r>
            <a:r>
              <a:rPr lang="en-US" sz="2200" b="0" i="0" dirty="0">
                <a:effectLst/>
                <a:latin typeface="Lato Extended"/>
              </a:rPr>
              <a:t>assignments about land acknowledgment, videos for context, and the Tommy Orange playlist, can be found in the </a:t>
            </a:r>
            <a:r>
              <a:rPr lang="en-US" sz="2200" dirty="0">
                <a:latin typeface="Lato Extended"/>
              </a:rPr>
              <a:t>department’s Canvas modules.</a:t>
            </a:r>
            <a:endParaRPr lang="en-US" sz="2200" dirty="0"/>
          </a:p>
        </p:txBody>
      </p:sp>
      <p:pic>
        <p:nvPicPr>
          <p:cNvPr id="5" name="Picture 4" descr="Qr code&#10;&#10;Description automatically generated">
            <a:extLst>
              <a:ext uri="{FF2B5EF4-FFF2-40B4-BE49-F238E27FC236}">
                <a16:creationId xmlns:a16="http://schemas.microsoft.com/office/drawing/2014/main" id="{D9A93172-4113-0DFA-961E-FE7615896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327" y="2242929"/>
            <a:ext cx="2781346" cy="2781346"/>
          </a:xfrm>
          <a:prstGeom prst="rect">
            <a:avLst/>
          </a:prstGeom>
        </p:spPr>
      </p:pic>
    </p:spTree>
    <p:extLst>
      <p:ext uri="{BB962C8B-B14F-4D97-AF65-F5344CB8AC3E}">
        <p14:creationId xmlns:p14="http://schemas.microsoft.com/office/powerpoint/2010/main" val="400150766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{0FBF3E5E-A9FD-654F-A9D1-85B77DC130A7}tf10001057</Template>
  <TotalTime>235</TotalTime>
  <Words>470</Words>
  <Application>Microsoft Macintosh PowerPoint</Application>
  <PresentationFormat>Widescreen</PresentationFormat>
  <Paragraphs>30</Paragraphs>
  <Slides>10</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Lato Extended</vt:lpstr>
      <vt:lpstr>Posterama</vt:lpstr>
      <vt:lpstr>Trebuchet MS</vt:lpstr>
      <vt:lpstr>Berlin</vt:lpstr>
      <vt:lpstr>PowerPoint Presentation</vt:lpstr>
      <vt:lpstr>There There a novel by Tommy Orange 2023 LPC Literary Arts Festival Keynote Speaker* </vt:lpstr>
      <vt:lpstr>LET’S DISCUSS!</vt:lpstr>
      <vt:lpstr>Focused  discussion</vt:lpstr>
      <vt:lpstr>PowerPoint Presentation</vt:lpstr>
      <vt:lpstr>So about that spider leg scene…</vt:lpstr>
      <vt:lpstr>So about that spider leg scene…</vt:lpstr>
      <vt:lpstr>Tommy Orange’s  There There Playlist  (like, really)</vt:lpstr>
      <vt:lpstr>PowerPoint Presentation</vt:lpstr>
      <vt:lpstr>PowerPoint Presentation</vt:lpstr>
    </vt:vector>
  </TitlesOfParts>
  <Company>Las Positas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Angelica Cazarez</dc:creator>
  <cp:lastModifiedBy>Martin Nash</cp:lastModifiedBy>
  <cp:revision>8</cp:revision>
  <dcterms:created xsi:type="dcterms:W3CDTF">2019-10-15T22:04:36Z</dcterms:created>
  <dcterms:modified xsi:type="dcterms:W3CDTF">2023-03-16T02:18:52Z</dcterms:modified>
</cp:coreProperties>
</file>