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2F8"/>
          </a:solidFill>
        </a:fill>
      </a:tcStyle>
    </a:wholeTbl>
    <a:band2H>
      <a:tcTxStyle/>
      <a:tcStyle>
        <a:tcBdr/>
        <a:fill>
          <a:solidFill>
            <a:srgbClr val="E7F1F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ECD"/>
          </a:solidFill>
        </a:fill>
      </a:tcStyle>
    </a:wholeTbl>
    <a:band2H>
      <a:tcTxStyle/>
      <a:tcStyle>
        <a:tcBdr/>
        <a:fill>
          <a:solidFill>
            <a:srgbClr val="FAE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D2F4"/>
          </a:solidFill>
        </a:fill>
      </a:tcStyle>
    </a:wholeTbl>
    <a:band2H>
      <a:tcTxStyle/>
      <a:tcStyle>
        <a:tcBdr/>
        <a:fill>
          <a:solidFill>
            <a:srgbClr val="F0EA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199" y="-1"/>
            <a:ext cx="3778251" cy="6858002"/>
            <a:chOff x="0" y="0"/>
            <a:chExt cx="3778250" cy="6858000"/>
          </a:xfrm>
        </p:grpSpPr>
        <p:sp>
          <p:nvSpPr>
            <p:cNvPr id="19" name="Freeform 6"/>
            <p:cNvSpPr/>
            <p:nvPr/>
          </p:nvSpPr>
          <p:spPr>
            <a:xfrm>
              <a:off x="438150" y="0"/>
              <a:ext cx="1365250" cy="39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08"/>
                  </a:moveTo>
                  <a:lnTo>
                    <a:pt x="5727" y="21600"/>
                  </a:lnTo>
                  <a:lnTo>
                    <a:pt x="21600" y="0"/>
                  </a:lnTo>
                  <a:lnTo>
                    <a:pt x="15572" y="0"/>
                  </a:lnTo>
                  <a:lnTo>
                    <a:pt x="0" y="21108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Freeform 7"/>
            <p:cNvSpPr/>
            <p:nvPr/>
          </p:nvSpPr>
          <p:spPr>
            <a:xfrm>
              <a:off x="-1" y="0"/>
              <a:ext cx="1336676" cy="386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5443" y="0"/>
                  </a:lnTo>
                  <a:lnTo>
                    <a:pt x="0" y="21094"/>
                  </a:lnTo>
                  <a:lnTo>
                    <a:pt x="58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Freeform 8"/>
            <p:cNvSpPr/>
            <p:nvPr/>
          </p:nvSpPr>
          <p:spPr>
            <a:xfrm>
              <a:off x="4762" y="3776662"/>
              <a:ext cx="1936751" cy="308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44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Freeform 9"/>
            <p:cNvSpPr/>
            <p:nvPr/>
          </p:nvSpPr>
          <p:spPr>
            <a:xfrm>
              <a:off x="442912" y="3886200"/>
              <a:ext cx="2373315" cy="2971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2083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Freeform 10"/>
            <p:cNvSpPr/>
            <p:nvPr/>
          </p:nvSpPr>
          <p:spPr>
            <a:xfrm>
              <a:off x="438150" y="3881437"/>
              <a:ext cx="3340100" cy="2976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" y="35"/>
                  </a:lnTo>
                  <a:lnTo>
                    <a:pt x="15379" y="21600"/>
                  </a:lnTo>
                  <a:lnTo>
                    <a:pt x="21600" y="21600"/>
                  </a:lnTo>
                  <a:lnTo>
                    <a:pt x="2341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Freeform 11"/>
            <p:cNvSpPr/>
            <p:nvPr/>
          </p:nvSpPr>
          <p:spPr>
            <a:xfrm>
              <a:off x="-1" y="3771900"/>
              <a:ext cx="2660651" cy="30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402" y="1233"/>
                  </a:lnTo>
                  <a:lnTo>
                    <a:pt x="2900" y="667"/>
                  </a:lnTo>
                  <a:lnTo>
                    <a:pt x="2938" y="667"/>
                  </a:lnTo>
                  <a:lnTo>
                    <a:pt x="3402" y="1233"/>
                  </a:lnTo>
                  <a:lnTo>
                    <a:pt x="3016" y="767"/>
                  </a:lnTo>
                  <a:lnTo>
                    <a:pt x="2938" y="633"/>
                  </a:lnTo>
                  <a:lnTo>
                    <a:pt x="2861" y="600"/>
                  </a:lnTo>
                  <a:lnTo>
                    <a:pt x="0" y="0"/>
                  </a:lnTo>
                  <a:lnTo>
                    <a:pt x="39" y="33"/>
                  </a:lnTo>
                  <a:lnTo>
                    <a:pt x="15762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739673" y="914400"/>
            <a:ext cx="6947128" cy="3488268"/>
          </a:xfrm>
          <a:prstGeom prst="rect">
            <a:avLst/>
          </a:prstGeom>
        </p:spPr>
        <p:txBody>
          <a:bodyPr anchor="b"/>
          <a:lstStyle>
            <a:lvl1pPr algn="r"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24237" y="4402666"/>
            <a:ext cx="5762564" cy="1364532"/>
          </a:xfrm>
          <a:prstGeom prst="rect">
            <a:avLst/>
          </a:prstGeom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1800"/>
            </a:lvl1pPr>
            <a:lvl2pPr marL="0" indent="457200" algn="r">
              <a:buClrTx/>
              <a:buSzTx/>
              <a:buFontTx/>
              <a:buNone/>
              <a:defRPr sz="1800"/>
            </a:lvl2pPr>
            <a:lvl3pPr marL="0" indent="914400" algn="r">
              <a:buClrTx/>
              <a:buSzTx/>
              <a:buFontTx/>
              <a:buNone/>
              <a:defRPr sz="1800"/>
            </a:lvl3pPr>
            <a:lvl4pPr marL="0" indent="1371600" algn="r">
              <a:buClrTx/>
              <a:buSzTx/>
              <a:buFontTx/>
              <a:buNone/>
              <a:defRPr sz="1800"/>
            </a:lvl4pPr>
            <a:lvl5pPr marL="0" indent="1828800" algn="r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Freeform 12"/>
          <p:cNvSpPr/>
          <p:nvPr/>
        </p:nvSpPr>
        <p:spPr>
          <a:xfrm>
            <a:off x="203200" y="3771900"/>
            <a:ext cx="361950" cy="9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  <a:lnTo>
                  <a:pt x="21032" y="2046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9ABE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Freeform 13"/>
          <p:cNvSpPr/>
          <p:nvPr/>
        </p:nvSpPr>
        <p:spPr>
          <a:xfrm>
            <a:off x="560387" y="3867150"/>
            <a:ext cx="61914" cy="8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1662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3923" y="6185643"/>
            <a:ext cx="232877" cy="2285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132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1113523" y="4732864"/>
            <a:ext cx="7515991" cy="56673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89975" y="932112"/>
            <a:ext cx="6171066" cy="3164976"/>
          </a:xfrm>
          <a:prstGeom prst="rect">
            <a:avLst/>
          </a:prstGeom>
          <a:ln w="38100">
            <a:solidFill>
              <a:srgbClr val="CECECE"/>
            </a:solidFill>
            <a:round/>
          </a:ln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523" y="5299602"/>
            <a:ext cx="7515991" cy="49371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  <a:lvl2pPr marL="0" indent="457200" algn="ctr">
              <a:buClrTx/>
              <a:buSzTx/>
              <a:buFontTx/>
              <a:buNone/>
              <a:defRPr sz="1400"/>
            </a:lvl2pPr>
            <a:lvl3pPr marL="0" indent="914400" algn="ctr">
              <a:buClrTx/>
              <a:buSzTx/>
              <a:buFontTx/>
              <a:buNone/>
              <a:defRPr sz="1400"/>
            </a:lvl3pPr>
            <a:lvl4pPr marL="0" indent="1371600" algn="ctr">
              <a:buClrTx/>
              <a:buSzTx/>
              <a:buFontTx/>
              <a:buNone/>
              <a:defRPr sz="1400"/>
            </a:lvl4pPr>
            <a:lvl5pPr marL="0" indent="1828800" algn="ctr"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149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0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1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2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3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4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1113523" y="685800"/>
            <a:ext cx="7515992" cy="304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523" y="4343400"/>
            <a:ext cx="7515993" cy="1447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/>
            </a:lvl1pPr>
            <a:lvl2pPr marL="0" indent="457200" algn="ctr">
              <a:buClrTx/>
              <a:buSzTx/>
              <a:buFontTx/>
              <a:buNone/>
              <a:defRPr sz="2000"/>
            </a:lvl2pPr>
            <a:lvl3pPr marL="0" indent="914400" algn="ctr">
              <a:buClrTx/>
              <a:buSzTx/>
              <a:buFontTx/>
              <a:buNone/>
              <a:defRPr sz="2000"/>
            </a:lvl3pPr>
            <a:lvl4pPr marL="0" indent="1371600" algn="ctr">
              <a:buClrTx/>
              <a:buSzTx/>
              <a:buFontTx/>
              <a:buNone/>
              <a:defRPr sz="2000"/>
            </a:lvl4pPr>
            <a:lvl5pPr marL="0" indent="1828800" algn="ctr"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165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6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9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2" name="TextBox 13"/>
          <p:cNvSpPr txBox="1"/>
          <p:nvPr/>
        </p:nvSpPr>
        <p:spPr>
          <a:xfrm>
            <a:off x="1015140" y="599508"/>
            <a:ext cx="365880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/>
            </a:lvl1pPr>
          </a:lstStyle>
          <a:p>
            <a:r>
              <a:t>“</a:t>
            </a:r>
          </a:p>
        </p:txBody>
      </p:sp>
      <p:sp>
        <p:nvSpPr>
          <p:cNvPr id="173" name="TextBox 14"/>
          <p:cNvSpPr txBox="1"/>
          <p:nvPr/>
        </p:nvSpPr>
        <p:spPr>
          <a:xfrm>
            <a:off x="8217916" y="2555884"/>
            <a:ext cx="365880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/>
            </a:lvl1pPr>
          </a:lstStyle>
          <a:p>
            <a:r>
              <a:t>”</a:t>
            </a:r>
          </a:p>
        </p:txBody>
      </p:sp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1426741" y="685801"/>
            <a:ext cx="6974115" cy="2743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98235" y="3428998"/>
            <a:ext cx="6631128" cy="381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113523" y="4343400"/>
            <a:ext cx="7515991" cy="14478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2000"/>
            </a:pPr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184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8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113524" y="3308580"/>
            <a:ext cx="7515991" cy="1468801"/>
          </a:xfrm>
          <a:prstGeom prst="rect">
            <a:avLst/>
          </a:prstGeom>
        </p:spPr>
        <p:txBody>
          <a:bodyPr anchor="b"/>
          <a:lstStyle>
            <a:lvl1pPr algn="r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523" y="4777380"/>
            <a:ext cx="7515992" cy="860401"/>
          </a:xfrm>
          <a:prstGeom prst="rect">
            <a:avLst/>
          </a:prstGeom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457200" algn="r">
              <a:buClrTx/>
              <a:buSzTx/>
              <a:buFontTx/>
              <a:buNone/>
              <a:defRPr sz="2000"/>
            </a:lvl2pPr>
            <a:lvl3pPr marL="0" indent="914400" algn="r">
              <a:buClrTx/>
              <a:buSzTx/>
              <a:buFontTx/>
              <a:buNone/>
              <a:defRPr sz="2000"/>
            </a:lvl3pPr>
            <a:lvl4pPr marL="0" indent="1371600" algn="r">
              <a:buClrTx/>
              <a:buSzTx/>
              <a:buFontTx/>
              <a:buNone/>
              <a:defRPr sz="2000"/>
            </a:lvl4pPr>
            <a:lvl5pPr marL="0" indent="1828800" algn="r"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200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1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3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7" name="TextBox 13"/>
          <p:cNvSpPr txBox="1"/>
          <p:nvPr/>
        </p:nvSpPr>
        <p:spPr>
          <a:xfrm>
            <a:off x="1015140" y="599508"/>
            <a:ext cx="365880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 cap="all"/>
            </a:lvl1pPr>
          </a:lstStyle>
          <a:p>
            <a:r>
              <a:t>“</a:t>
            </a:r>
          </a:p>
        </p:txBody>
      </p:sp>
      <p:sp>
        <p:nvSpPr>
          <p:cNvPr id="208" name="TextBox 14"/>
          <p:cNvSpPr txBox="1"/>
          <p:nvPr/>
        </p:nvSpPr>
        <p:spPr>
          <a:xfrm>
            <a:off x="8217916" y="2555884"/>
            <a:ext cx="365880" cy="111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 cap="all"/>
            </a:lvl1pPr>
          </a:lstStyle>
          <a:p>
            <a:r>
              <a:t>”</a:t>
            </a:r>
          </a:p>
        </p:txBody>
      </p:sp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426741" y="685801"/>
            <a:ext cx="6974115" cy="2743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524" y="3886200"/>
            <a:ext cx="7515992" cy="889000"/>
          </a:xfrm>
          <a:prstGeom prst="rect">
            <a:avLst/>
          </a:prstGeom>
        </p:spPr>
        <p:txBody>
          <a:bodyPr anchor="b"/>
          <a:lstStyle>
            <a:lvl1pPr indent="-571500" algn="r">
              <a:buClrTx/>
              <a:buSzTx/>
              <a:buFontTx/>
              <a:buNone/>
            </a:lvl1pPr>
            <a:lvl2pPr algn="r">
              <a:buClrTx/>
              <a:buFontTx/>
            </a:lvl2pPr>
            <a:lvl3pPr algn="r">
              <a:buClrTx/>
              <a:buFontTx/>
            </a:lvl3pPr>
            <a:lvl4pPr algn="r">
              <a:buClrTx/>
              <a:buFontTx/>
            </a:lvl4pPr>
            <a:lvl5pPr algn="r"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113523" y="4775200"/>
            <a:ext cx="7515992" cy="1016000"/>
          </a:xfrm>
          <a:prstGeom prst="rect">
            <a:avLst/>
          </a:prstGeom>
        </p:spPr>
        <p:txBody>
          <a:bodyPr anchor="t"/>
          <a:lstStyle/>
          <a:p>
            <a:pPr marL="0" indent="0" algn="r">
              <a:buClrTx/>
              <a:buSzTx/>
              <a:buFontTx/>
              <a:buNone/>
              <a:defRPr sz="1800"/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219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1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2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3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4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1113524" y="685801"/>
            <a:ext cx="7515992" cy="27273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523" y="3505200"/>
            <a:ext cx="7515993" cy="838200"/>
          </a:xfrm>
          <a:prstGeom prst="rect">
            <a:avLst/>
          </a:prstGeom>
        </p:spPr>
        <p:txBody>
          <a:bodyPr anchor="b"/>
          <a:lstStyle>
            <a:lvl1pPr indent="-571500">
              <a:buClrTx/>
              <a:buSzTx/>
              <a:buFontTx/>
              <a:buNone/>
              <a:defRPr sz="2800"/>
            </a:lvl1pPr>
            <a:lvl2pPr marL="857250" indent="-400050">
              <a:buClrTx/>
              <a:buFontTx/>
              <a:defRPr sz="2800"/>
            </a:lvl2pPr>
            <a:lvl3pPr marL="1358900" indent="-444500">
              <a:buClrTx/>
              <a:buFontTx/>
              <a:defRPr sz="2800"/>
            </a:lvl3pPr>
            <a:lvl4pPr marL="1671637" indent="-300037">
              <a:buClrTx/>
              <a:buFontTx/>
              <a:defRPr sz="2800"/>
            </a:lvl4pPr>
            <a:lvl5pPr marL="2171700" indent="-342900">
              <a:buClrTx/>
              <a:buFont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113524" y="4343400"/>
            <a:ext cx="7515991" cy="1447800"/>
          </a:xfrm>
          <a:prstGeom prst="rect">
            <a:avLst/>
          </a:prstGeom>
        </p:spPr>
        <p:txBody>
          <a:bodyPr anchor="t"/>
          <a:lstStyle/>
          <a:p>
            <a:pPr marL="0" indent="0">
              <a:buClrTx/>
              <a:buSzTx/>
              <a:buFontTx/>
              <a:buNone/>
              <a:defRPr sz="1800"/>
            </a:pPr>
            <a:endParaRPr/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>
                <a:solidFill>
                  <a:srgbClr val="6B7376"/>
                </a:solidFill>
              </a:defRPr>
            </a:pPr>
            <a:endParaRPr/>
          </a:p>
        </p:txBody>
      </p:sp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12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12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37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982132" y="2667000"/>
            <a:ext cx="7704668" cy="333281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3923" y="6176480"/>
            <a:ext cx="232877" cy="2285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53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986994" y="2666998"/>
            <a:ext cx="6699806" cy="2360072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86998" y="5027069"/>
            <a:ext cx="6699802" cy="860401"/>
          </a:xfrm>
          <a:prstGeom prst="rect">
            <a:avLst/>
          </a:prstGeom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457200" algn="r">
              <a:buClrTx/>
              <a:buSzTx/>
              <a:buFontTx/>
              <a:buNone/>
              <a:defRPr sz="2000"/>
            </a:lvl2pPr>
            <a:lvl3pPr marL="0" indent="914400" algn="r">
              <a:buClrTx/>
              <a:buSzTx/>
              <a:buFontTx/>
              <a:buNone/>
              <a:defRPr sz="2000"/>
            </a:lvl3pPr>
            <a:lvl4pPr marL="0" indent="1371600" algn="r">
              <a:buClrTx/>
              <a:buSzTx/>
              <a:buFontTx/>
              <a:buNone/>
              <a:defRPr sz="2000"/>
            </a:lvl4pPr>
            <a:lvl5pPr marL="0" indent="1828800" algn="r"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Round Same Side Corner Rectangle 6"/>
          <p:cNvSpPr/>
          <p:nvPr/>
        </p:nvSpPr>
        <p:spPr>
          <a:xfrm rot="16200000">
            <a:off x="3238500" y="-1714500"/>
            <a:ext cx="2895600" cy="8915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" y="0"/>
                </a:moveTo>
                <a:lnTo>
                  <a:pt x="19575" y="0"/>
                </a:lnTo>
                <a:cubicBezTo>
                  <a:pt x="20693" y="0"/>
                  <a:pt x="21600" y="294"/>
                  <a:pt x="21600" y="65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658"/>
                </a:lnTo>
                <a:cubicBezTo>
                  <a:pt x="0" y="294"/>
                  <a:pt x="907" y="0"/>
                  <a:pt x="202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Round Same Side Corner Rectangle 7"/>
          <p:cNvSpPr/>
          <p:nvPr/>
        </p:nvSpPr>
        <p:spPr>
          <a:xfrm>
            <a:off x="228600" y="5638800"/>
            <a:ext cx="8686800" cy="1220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" y="0"/>
                </a:moveTo>
                <a:lnTo>
                  <a:pt x="20878" y="0"/>
                </a:lnTo>
                <a:cubicBezTo>
                  <a:pt x="21277" y="0"/>
                  <a:pt x="21600" y="2301"/>
                  <a:pt x="21600" y="514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5140"/>
                </a:lnTo>
                <a:cubicBezTo>
                  <a:pt x="0" y="2301"/>
                  <a:pt x="323" y="0"/>
                  <a:pt x="72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982132" y="685801"/>
            <a:ext cx="7704668" cy="1752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82132" y="2667000"/>
            <a:ext cx="3739898" cy="33686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78668" indent="-321468">
              <a:defRPr sz="1800"/>
            </a:lvl2pPr>
            <a:lvl3pPr marL="1281792" indent="-367392">
              <a:defRPr sz="1800"/>
            </a:lvl3pPr>
            <a:lvl4pPr>
              <a:defRPr sz="1800"/>
            </a:lvl4pPr>
            <a:lvl5pPr marL="2085975" indent="-25717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29480" y="2658533"/>
            <a:ext cx="3456292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lvl1pPr>
            <a:lvl2pPr marL="0" indent="45720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lvl2pPr>
            <a:lvl3pPr marL="0" indent="91440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lvl3pPr>
            <a:lvl4pPr marL="0" indent="137160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lvl4pPr>
            <a:lvl5pPr marL="0" indent="182880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161710" y="2667000"/>
            <a:ext cx="3467807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z="2800">
                <a:solidFill>
                  <a:srgbClr val="1287C3"/>
                </a:solidFill>
              </a:defRPr>
            </a:pPr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105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1113523" y="1600200"/>
            <a:ext cx="2662535" cy="13716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47552" y="685800"/>
            <a:ext cx="4681963" cy="510540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74700" indent="-317500">
              <a:defRPr sz="2000"/>
            </a:lvl2pPr>
            <a:lvl3pPr marL="1271587" indent="-357187">
              <a:defRPr sz="2000"/>
            </a:lvl3pPr>
            <a:lvl4pPr marL="1616528" indent="-244928">
              <a:defRPr sz="2000"/>
            </a:lvl4pPr>
            <a:lvl5pPr marL="2073728" indent="-244928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113523" y="2971800"/>
            <a:ext cx="2662535" cy="18288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1112332" y="1752599"/>
            <a:ext cx="4070680" cy="1371601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1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697494" y="914400"/>
            <a:ext cx="2461372" cy="4572000"/>
          </a:xfrm>
          <a:prstGeom prst="rect">
            <a:avLst/>
          </a:prstGeom>
          <a:ln w="38100">
            <a:solidFill>
              <a:srgbClr val="CECECE"/>
            </a:solidFill>
            <a:round/>
          </a:ln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2332" y="3124199"/>
            <a:ext cx="4070680" cy="18288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800"/>
            </a:lvl1pPr>
            <a:lvl2pPr marL="0" indent="457200" algn="ctr">
              <a:buClrTx/>
              <a:buSzTx/>
              <a:buFontTx/>
              <a:buNone/>
              <a:defRPr sz="1800"/>
            </a:lvl2pPr>
            <a:lvl3pPr marL="0" indent="914400" algn="ctr">
              <a:buClrTx/>
              <a:buSzTx/>
              <a:buFontTx/>
              <a:buNone/>
              <a:defRPr sz="1800"/>
            </a:lvl3pPr>
            <a:lvl4pPr marL="0" indent="1371600" algn="ctr">
              <a:buClrTx/>
              <a:buSzTx/>
              <a:buFontTx/>
              <a:buNone/>
              <a:defRPr sz="1800"/>
            </a:lvl4pPr>
            <a:lvl5pPr marL="0" indent="1828800" algn="ctr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-1" y="0"/>
            <a:ext cx="2132015" cy="6858001"/>
            <a:chOff x="0" y="0"/>
            <a:chExt cx="2132013" cy="6858000"/>
          </a:xfrm>
        </p:grpSpPr>
        <p:sp>
          <p:nvSpPr>
            <p:cNvPr id="2" name="Freeform 6"/>
            <p:cNvSpPr/>
            <p:nvPr/>
          </p:nvSpPr>
          <p:spPr>
            <a:xfrm>
              <a:off x="0" y="0"/>
              <a:ext cx="1073151" cy="529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97"/>
                  </a:moveTo>
                  <a:lnTo>
                    <a:pt x="0" y="21464"/>
                  </a:lnTo>
                  <a:lnTo>
                    <a:pt x="4026" y="21600"/>
                  </a:lnTo>
                  <a:lnTo>
                    <a:pt x="21600" y="0"/>
                  </a:lnTo>
                  <a:lnTo>
                    <a:pt x="16424" y="0"/>
                  </a:lnTo>
                  <a:lnTo>
                    <a:pt x="0" y="202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" name="Freeform 7"/>
            <p:cNvSpPr/>
            <p:nvPr/>
          </p:nvSpPr>
          <p:spPr>
            <a:xfrm>
              <a:off x="0" y="0"/>
              <a:ext cx="758826" cy="46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70" y="0"/>
                  </a:lnTo>
                  <a:lnTo>
                    <a:pt x="0" y="1437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Freeform 8"/>
            <p:cNvSpPr/>
            <p:nvPr/>
          </p:nvSpPr>
          <p:spPr>
            <a:xfrm>
              <a:off x="0" y="5662612"/>
              <a:ext cx="906464" cy="119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44"/>
                  </a:lnTo>
                  <a:lnTo>
                    <a:pt x="20352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Freeform 9"/>
            <p:cNvSpPr/>
            <p:nvPr/>
          </p:nvSpPr>
          <p:spPr>
            <a:xfrm>
              <a:off x="0" y="5295899"/>
              <a:ext cx="1487489" cy="156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6"/>
                  </a:lnTo>
                  <a:lnTo>
                    <a:pt x="2077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5A8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Freeform 10"/>
            <p:cNvSpPr/>
            <p:nvPr/>
          </p:nvSpPr>
          <p:spPr>
            <a:xfrm>
              <a:off x="-1" y="5257799"/>
              <a:ext cx="2132015" cy="16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4"/>
                  </a:moveTo>
                  <a:lnTo>
                    <a:pt x="15070" y="21600"/>
                  </a:lnTo>
                  <a:lnTo>
                    <a:pt x="21600" y="21600"/>
                  </a:lnTo>
                  <a:lnTo>
                    <a:pt x="2027" y="450"/>
                  </a:lnTo>
                  <a:lnTo>
                    <a:pt x="0" y="0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1287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Freeform 11"/>
            <p:cNvSpPr/>
            <p:nvPr/>
          </p:nvSpPr>
          <p:spPr>
            <a:xfrm>
              <a:off x="0" y="5357812"/>
              <a:ext cx="1377951" cy="150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89"/>
                  </a:moveTo>
                  <a:lnTo>
                    <a:pt x="14209" y="21600"/>
                  </a:lnTo>
                  <a:lnTo>
                    <a:pt x="21600" y="21600"/>
                  </a:lnTo>
                  <a:lnTo>
                    <a:pt x="0" y="0"/>
                  </a:lnTo>
                  <a:lnTo>
                    <a:pt x="0" y="4389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982132" y="457201"/>
            <a:ext cx="7704668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Round Same Side Corner Rectangle 5"/>
          <p:cNvSpPr/>
          <p:nvPr/>
        </p:nvSpPr>
        <p:spPr>
          <a:xfrm>
            <a:off x="228600" y="229672"/>
            <a:ext cx="8686800" cy="662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6" y="0"/>
                </a:moveTo>
                <a:lnTo>
                  <a:pt x="20974" y="0"/>
                </a:lnTo>
                <a:cubicBezTo>
                  <a:pt x="21320" y="0"/>
                  <a:pt x="21600" y="367"/>
                  <a:pt x="21600" y="82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821"/>
                </a:lnTo>
                <a:cubicBezTo>
                  <a:pt x="0" y="367"/>
                  <a:pt x="280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3923" y="6184377"/>
            <a:ext cx="232877" cy="22851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22714" marR="0" indent="-29391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778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350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922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494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1287C3"/>
        </a:buClr>
        <a:buSzPct val="145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>
            <a:spLocks noGrp="1"/>
          </p:cNvSpPr>
          <p:nvPr>
            <p:ph type="ctrTitle"/>
          </p:nvPr>
        </p:nvSpPr>
        <p:spPr>
          <a:xfrm>
            <a:off x="1600199" y="381001"/>
            <a:ext cx="6947129" cy="1947335"/>
          </a:xfrm>
          <a:prstGeom prst="rect">
            <a:avLst/>
          </a:prstGeom>
        </p:spPr>
        <p:txBody>
          <a:bodyPr/>
          <a:lstStyle/>
          <a:p>
            <a:pPr algn="ctr" defTabSz="530351">
              <a:defRPr sz="4176" spc="-58">
                <a:solidFill>
                  <a:srgbClr val="212121"/>
                </a:solidFill>
              </a:defRPr>
            </a:pPr>
            <a:r>
              <a:t>HyFlex @ LPC</a:t>
            </a:r>
          </a:p>
          <a:p>
            <a:pPr algn="ctr" defTabSz="530351">
              <a:defRPr sz="4176" spc="-58">
                <a:solidFill>
                  <a:srgbClr val="212121"/>
                </a:solidFill>
              </a:defRPr>
            </a:pPr>
            <a:r>
              <a:t>Bill Komanetsky, CS/CNT/CIS</a:t>
            </a:r>
            <a:br/>
            <a:endParaRPr/>
          </a:p>
        </p:txBody>
      </p:sp>
      <p:sp>
        <p:nvSpPr>
          <p:cNvPr id="257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6400800" y="6278031"/>
            <a:ext cx="2514601" cy="397935"/>
          </a:xfrm>
          <a:prstGeom prst="rect">
            <a:avLst/>
          </a:prstGeom>
        </p:spPr>
        <p:txBody>
          <a:bodyPr/>
          <a:lstStyle/>
          <a:p>
            <a:r>
              <a:t>Flex Day, March 8, 2022</a:t>
            </a:r>
          </a:p>
        </p:txBody>
      </p:sp>
      <p:pic>
        <p:nvPicPr>
          <p:cNvPr id="25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2380" t="9954" r="2193" b="8754"/>
          <a:stretch>
            <a:fillRect/>
          </a:stretch>
        </p:blipFill>
        <p:spPr>
          <a:xfrm>
            <a:off x="2514599" y="1790699"/>
            <a:ext cx="5817636" cy="327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 Collaboration</a:t>
            </a:r>
          </a:p>
        </p:txBody>
      </p:sp>
      <p:sp>
        <p:nvSpPr>
          <p:cNvPr id="28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I allowed students in class to log into Zoom (no audio or video) to collaborate with on-line students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I let students know to use chat and to leave the room and come back to the main room if they have a question they wish to pose verbally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In-Class students can ask questions from on-line students in their group - kind of like “translators”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Students thought this was difficult, but better than nothing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Giving Exams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Giving Exams</a:t>
            </a: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66306" indent="-166306" defTabSz="443484">
              <a:lnSpc>
                <a:spcPct val="90000"/>
              </a:lnSpc>
              <a:defRPr sz="2716"/>
            </a:pPr>
            <a:r>
              <a:t>To keep things fair, all exams are given on-line</a:t>
            </a:r>
          </a:p>
          <a:p>
            <a:pPr marL="166306" indent="-166306" defTabSz="443484">
              <a:lnSpc>
                <a:spcPct val="90000"/>
              </a:lnSpc>
              <a:defRPr sz="2716"/>
            </a:pPr>
            <a:r>
              <a:t>During my first exam, 90% of the students were were joining face to face didn't on exam day</a:t>
            </a:r>
          </a:p>
          <a:p>
            <a:pPr marL="609790" lvl="1" indent="-166306" defTabSz="443484">
              <a:lnSpc>
                <a:spcPct val="90000"/>
              </a:lnSpc>
              <a:defRPr sz="2716"/>
            </a:pPr>
            <a:r>
              <a:t>There is obviously something advantageous to taking an exam at home</a:t>
            </a:r>
          </a:p>
          <a:p>
            <a:pPr marL="166306" indent="-166306" defTabSz="443484">
              <a:lnSpc>
                <a:spcPct val="90000"/>
              </a:lnSpc>
              <a:defRPr sz="2716"/>
            </a:pPr>
            <a:r>
              <a:t>Two exams need to be created</a:t>
            </a:r>
          </a:p>
          <a:p>
            <a:pPr marL="609790" lvl="1" indent="-166306" defTabSz="443484">
              <a:lnSpc>
                <a:spcPct val="90000"/>
              </a:lnSpc>
              <a:defRPr sz="2716"/>
            </a:pPr>
            <a:r>
              <a:t>One for on-line students: Proctorio enabled</a:t>
            </a:r>
          </a:p>
          <a:p>
            <a:pPr marL="609790" lvl="1" indent="-166306" defTabSz="443484">
              <a:lnSpc>
                <a:spcPct val="90000"/>
              </a:lnSpc>
              <a:defRPr sz="2716"/>
            </a:pPr>
            <a:r>
              <a:t>One for face-to-face students: No Proctorio</a:t>
            </a:r>
          </a:p>
          <a:p>
            <a:pPr marL="609790" lvl="1" indent="-166306" defTabSz="443484">
              <a:lnSpc>
                <a:spcPct val="90000"/>
              </a:lnSpc>
              <a:defRPr sz="2716"/>
            </a:pPr>
            <a:r>
              <a:t>Works OK if missed exams are not automatically given a 0% grade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29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57734" indent="-157734" defTabSz="420623">
              <a:lnSpc>
                <a:spcPct val="90000"/>
              </a:lnSpc>
              <a:defRPr sz="2576"/>
            </a:pPr>
            <a:r>
              <a:t>Connecting a second computer or device to the Zoom meeting is very advantageous</a:t>
            </a:r>
          </a:p>
          <a:p>
            <a:pPr marL="157734" indent="-157734" defTabSz="420623">
              <a:lnSpc>
                <a:spcPct val="90000"/>
              </a:lnSpc>
              <a:defRPr sz="2576"/>
            </a:pPr>
            <a:r>
              <a:t>Using Pronto can be a problem.  Only one fifth of my students have installed Pronto and I cannot force them to do so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These students will not see messages sent to Pronto students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Discussion boards (Canvas) have worked better.  Everyone can see those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Pronto creates a 24x7 instructor contact mechanism (I need some sleep)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29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57734" indent="-157734" defTabSz="420623">
              <a:lnSpc>
                <a:spcPct val="90000"/>
              </a:lnSpc>
              <a:defRPr sz="2576"/>
            </a:pPr>
            <a:r>
              <a:t>Using the OWL app (iPhone or Android) and setting the cameras to enhanced presenter mode is really important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Gives the students a more 'live' view of the instructor as they more around the class</a:t>
            </a:r>
          </a:p>
          <a:p>
            <a:pPr marL="157734" indent="-157734" defTabSz="420623">
              <a:lnSpc>
                <a:spcPct val="90000"/>
              </a:lnSpc>
              <a:defRPr sz="2576"/>
            </a:pPr>
            <a:r>
              <a:t>White Board use is spotty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Glare from windows makes seeing the white board difficult on-line.  Closing the blinds or turning off the classroom lights just makes this worse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I have actually pointed my laptop camera at the whiteboard making it MUCH clearer for students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29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95988" y="2067391"/>
            <a:ext cx="6498495" cy="61291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90000"/>
              </a:lnSpc>
              <a:defRPr sz="2800"/>
            </a:lvl1pPr>
          </a:lstStyle>
          <a:p>
            <a:r>
              <a:t>White Board Example - Owl Camera</a:t>
            </a:r>
          </a:p>
        </p:txBody>
      </p:sp>
      <p:pic>
        <p:nvPicPr>
          <p:cNvPr id="300" name="Owl_Auto_BlindsDown.png" descr="Owl_Auto_BlindsD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50" y="2654905"/>
            <a:ext cx="4469596" cy="289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Owl_ManualZoom_BlindsDown.png" descr="Owl_ManualZoom_BlindsD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3666" y="3868296"/>
            <a:ext cx="4347874" cy="281198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Blinds Down - Auto Zoom"/>
          <p:cNvSpPr txBox="1"/>
          <p:nvPr/>
        </p:nvSpPr>
        <p:spPr>
          <a:xfrm>
            <a:off x="1191312" y="5584583"/>
            <a:ext cx="287508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Blinds Down - Auto Zoom</a:t>
            </a:r>
          </a:p>
        </p:txBody>
      </p:sp>
      <p:sp>
        <p:nvSpPr>
          <p:cNvPr id="303" name="Blinds Down - Manual Zoom"/>
          <p:cNvSpPr txBox="1"/>
          <p:nvPr/>
        </p:nvSpPr>
        <p:spPr>
          <a:xfrm>
            <a:off x="5618535" y="3509881"/>
            <a:ext cx="289103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Blinds Down - Manual Zoom</a:t>
            </a:r>
          </a:p>
        </p:txBody>
      </p:sp>
      <p:sp>
        <p:nvSpPr>
          <p:cNvPr id="304" name="Yes, the blinds are down 100%"/>
          <p:cNvSpPr txBox="1"/>
          <p:nvPr/>
        </p:nvSpPr>
        <p:spPr>
          <a:xfrm>
            <a:off x="4812212" y="2702393"/>
            <a:ext cx="2926518" cy="342613"/>
          </a:xfrm>
          <a:prstGeom prst="rect">
            <a:avLst/>
          </a:prstGeom>
          <a:gradFill>
            <a:gsLst>
              <a:gs pos="0">
                <a:srgbClr val="D95D92"/>
              </a:gs>
              <a:gs pos="100000">
                <a:srgbClr val="C53877"/>
              </a:gs>
            </a:gsLst>
            <a:path path="circle">
              <a:fillToRect l="-19636" t="62278" r="119636" b="37721"/>
            </a:path>
          </a:gradFill>
          <a:ln cap="rnd">
            <a:solidFill>
              <a:srgbClr val="E7AFC2"/>
            </a:solidFill>
          </a:ln>
          <a:effectLst>
            <a:reflection stA="26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Yes, the blinds are down 100%</a:t>
            </a:r>
          </a:p>
        </p:txBody>
      </p:sp>
      <p:sp>
        <p:nvSpPr>
          <p:cNvPr id="305" name="Line"/>
          <p:cNvSpPr/>
          <p:nvPr/>
        </p:nvSpPr>
        <p:spPr>
          <a:xfrm flipH="1">
            <a:off x="4400557" y="3156523"/>
            <a:ext cx="729891" cy="1047741"/>
          </a:xfrm>
          <a:prstGeom prst="line">
            <a:avLst/>
          </a:prstGeom>
          <a:ln w="15875" cap="rnd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30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95988" y="2067391"/>
            <a:ext cx="6498495" cy="61291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90000"/>
              </a:lnSpc>
              <a:defRPr sz="2800"/>
            </a:lvl1pPr>
          </a:lstStyle>
          <a:p>
            <a:r>
              <a:t>White Board Example - Laptop Camera</a:t>
            </a:r>
          </a:p>
        </p:txBody>
      </p:sp>
      <p:sp>
        <p:nvSpPr>
          <p:cNvPr id="309" name="Blinds Down 75%"/>
          <p:cNvSpPr txBox="1"/>
          <p:nvPr/>
        </p:nvSpPr>
        <p:spPr>
          <a:xfrm>
            <a:off x="1500350" y="5440327"/>
            <a:ext cx="287508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Blinds Down 75%</a:t>
            </a:r>
          </a:p>
        </p:txBody>
      </p:sp>
      <p:sp>
        <p:nvSpPr>
          <p:cNvPr id="310" name="Blinds Up"/>
          <p:cNvSpPr txBox="1"/>
          <p:nvPr/>
        </p:nvSpPr>
        <p:spPr>
          <a:xfrm>
            <a:off x="5618535" y="3509881"/>
            <a:ext cx="289103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Blinds Up</a:t>
            </a:r>
          </a:p>
        </p:txBody>
      </p:sp>
      <p:pic>
        <p:nvPicPr>
          <p:cNvPr id="311" name="BlindsDown75Pct_LightsOn.png" descr="BlindsDown75Pct_Lights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97" y="2725844"/>
            <a:ext cx="4141794" cy="2514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BlindsDown0Pct_LightsOff.png" descr="BlindsDown0Pct_LightsOf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7955" y="3945642"/>
            <a:ext cx="4141794" cy="2514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31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Using the Zoom or another white-board app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Students in class have complained that they cannot see me as I am sitting down to use these apps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Using the drawing app on a tablet as I stand works much better - impossible with a standard laptop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Technology Observations</a:t>
            </a:r>
          </a:p>
        </p:txBody>
      </p:sp>
      <p:sp>
        <p:nvSpPr>
          <p:cNvPr id="31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90000"/>
              </a:lnSpc>
              <a:defRPr sz="2800"/>
            </a:lvl1pPr>
          </a:lstStyle>
          <a:p>
            <a:r>
              <a:t>All of these technology issues will be resolved in the ‘Real’ technology coming in the Fall (2022)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26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1762592"/>
            <a:ext cx="7704667" cy="3332816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My Faculty experience (so far)</a:t>
            </a:r>
          </a:p>
          <a:p>
            <a:pPr marL="742950" lvl="1" indent="-285750">
              <a:defRPr sz="2800"/>
            </a:pPr>
            <a:r>
              <a:t>Student Participation</a:t>
            </a:r>
          </a:p>
          <a:p>
            <a:pPr marL="742950" lvl="1" indent="-285750">
              <a:defRPr sz="2800"/>
            </a:pPr>
            <a:r>
              <a:t>Student Collaboration</a:t>
            </a:r>
          </a:p>
          <a:p>
            <a:pPr marL="742950" lvl="1" indent="-285750">
              <a:defRPr sz="2800"/>
            </a:pPr>
            <a:r>
              <a:t>Giving Exams</a:t>
            </a:r>
          </a:p>
          <a:p>
            <a:pPr marL="742950" lvl="1" indent="-285750">
              <a:defRPr sz="2800"/>
            </a:pPr>
            <a:r>
              <a:t>Technology Observations</a:t>
            </a:r>
          </a:p>
          <a:p>
            <a:pPr marL="742950" lvl="1" indent="-285750">
              <a:defRPr sz="2800"/>
            </a:pPr>
            <a:r>
              <a:t>Lecturing Habits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Lecturing Notes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Lecturing</a:t>
            </a:r>
          </a:p>
        </p:txBody>
      </p:sp>
      <p:sp>
        <p:nvSpPr>
          <p:cNvPr id="32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It's very easy to forget your on-line students.  Appointing an on-line student to remind you is of great help - also promotes questions from on-line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You definitely need to speak more loudly so on-line students can hear.  If you are wearing a mask, even more so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more?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What do Students Say?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1"/>
          <p:cNvSpPr txBox="1">
            <a:spLocks noGrp="1"/>
          </p:cNvSpPr>
          <p:nvPr>
            <p:ph type="title"/>
          </p:nvPr>
        </p:nvSpPr>
        <p:spPr>
          <a:xfrm>
            <a:off x="982132" y="457201"/>
            <a:ext cx="7704668" cy="765710"/>
          </a:xfrm>
          <a:prstGeom prst="rect">
            <a:avLst/>
          </a:prstGeom>
        </p:spPr>
        <p:txBody>
          <a:bodyPr/>
          <a:lstStyle/>
          <a:p>
            <a:r>
              <a:t>What’s good about HyFlex?</a:t>
            </a:r>
          </a:p>
        </p:txBody>
      </p:sp>
      <p:sp>
        <p:nvSpPr>
          <p:cNvPr id="3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1388709"/>
            <a:ext cx="7704667" cy="5164492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Ability to attend class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I was able to go to the doctor without feeling guilty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No Traffic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Sleeping an extra 1/2 hour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A choice to commute or not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Sometimes my family is using my car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1"/>
          <p:cNvSpPr txBox="1">
            <a:spLocks noGrp="1"/>
          </p:cNvSpPr>
          <p:nvPr>
            <p:ph type="title"/>
          </p:nvPr>
        </p:nvSpPr>
        <p:spPr>
          <a:xfrm>
            <a:off x="982132" y="457201"/>
            <a:ext cx="7704668" cy="765710"/>
          </a:xfrm>
          <a:prstGeom prst="rect">
            <a:avLst/>
          </a:prstGeom>
        </p:spPr>
        <p:txBody>
          <a:bodyPr/>
          <a:lstStyle/>
          <a:p>
            <a:r>
              <a:t>What’s worst about HyFlex?</a:t>
            </a:r>
          </a:p>
        </p:txBody>
      </p:sp>
      <p:sp>
        <p:nvSpPr>
          <p:cNvPr id="33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1388709"/>
            <a:ext cx="7704667" cy="5164492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Bad Camera focus at times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Reading the white board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Difficult asking questions without stepping on someone else asking a question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Difficult to see if others have questions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Nothing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HyFlex Experiences</a:t>
            </a:r>
          </a:p>
        </p:txBody>
      </p:sp>
      <p:sp>
        <p:nvSpPr>
          <p:cNvPr id="3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90000"/>
              </a:lnSpc>
              <a:defRPr sz="2800"/>
            </a:lvl1pPr>
          </a:lstStyle>
          <a:p>
            <a:r>
              <a:t>All Done.....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Points</a:t>
            </a:r>
          </a:p>
        </p:txBody>
      </p:sp>
      <p:sp>
        <p:nvSpPr>
          <p:cNvPr id="26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There is no "Possibility" of increased workload.  There </a:t>
            </a:r>
            <a:r>
              <a:rPr b="1"/>
              <a:t>Will</a:t>
            </a:r>
            <a:r>
              <a:t> be an increased workload</a:t>
            </a:r>
          </a:p>
          <a:p>
            <a:pPr marL="628650" lvl="1" indent="-171450">
              <a:lnSpc>
                <a:spcPct val="90000"/>
              </a:lnSpc>
            </a:pPr>
            <a:r>
              <a:t>You must setup the class earlier than a normal F2F class (this gets easier as your experience builds)</a:t>
            </a:r>
          </a:p>
          <a:p>
            <a:pPr marL="628650" lvl="1" indent="-171450">
              <a:lnSpc>
                <a:spcPct val="90000"/>
              </a:lnSpc>
            </a:pPr>
            <a:r>
              <a:t>You need to get acquainted, intimately, with the Tech</a:t>
            </a:r>
          </a:p>
          <a:p>
            <a:pPr marL="628650" lvl="1" indent="-171450">
              <a:lnSpc>
                <a:spcPct val="90000"/>
              </a:lnSpc>
            </a:pPr>
            <a:r>
              <a:t>You must remember that there are students on line.  </a:t>
            </a:r>
          </a:p>
          <a:p>
            <a:pPr marL="1085850" lvl="2" indent="-171450">
              <a:lnSpc>
                <a:spcPct val="90000"/>
              </a:lnSpc>
            </a:pPr>
            <a:r>
              <a:t>It's easy to get caught up with the students who are in the class and you forget about the on-line students</a:t>
            </a:r>
            <a:endParaRPr sz="200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Student Participation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Students Participating</a:t>
            </a:r>
          </a:p>
        </p:txBody>
      </p:sp>
      <p:sp>
        <p:nvSpPr>
          <p:cNvPr id="26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54304" indent="-154304" defTabSz="411479">
              <a:lnSpc>
                <a:spcPct val="90000"/>
              </a:lnSpc>
              <a:defRPr sz="2520"/>
            </a:pPr>
            <a:r>
              <a:t>Before we went Face-to-Face, I did a poll:</a:t>
            </a:r>
          </a:p>
          <a:p>
            <a:pPr marL="565784" lvl="1" indent="-154304" defTabSz="411479">
              <a:lnSpc>
                <a:spcPct val="90000"/>
              </a:lnSpc>
              <a:defRPr sz="2520"/>
            </a:pPr>
            <a:r>
              <a:t>45% of students said they would be on-line all of the time</a:t>
            </a:r>
          </a:p>
          <a:p>
            <a:pPr marL="565784" lvl="1" indent="-154304" defTabSz="411479">
              <a:lnSpc>
                <a:spcPct val="90000"/>
              </a:lnSpc>
              <a:defRPr sz="2520"/>
            </a:pPr>
            <a:r>
              <a:t>8% of students said they would be on-line 25% of the time</a:t>
            </a:r>
          </a:p>
          <a:p>
            <a:pPr marL="565784" lvl="1" indent="-154304" defTabSz="411479">
              <a:lnSpc>
                <a:spcPct val="90000"/>
              </a:lnSpc>
              <a:defRPr sz="2520"/>
            </a:pPr>
            <a:r>
              <a:t>13% of students said they would be on-line 50% of the time</a:t>
            </a:r>
          </a:p>
          <a:p>
            <a:pPr marL="565784" lvl="1" indent="-154304" defTabSz="411479">
              <a:lnSpc>
                <a:spcPct val="90000"/>
              </a:lnSpc>
              <a:defRPr sz="2520"/>
            </a:pPr>
            <a:r>
              <a:t>18% of students said they would be on-line 75% of the time</a:t>
            </a:r>
          </a:p>
          <a:p>
            <a:pPr marL="565784" lvl="1" indent="-154304" defTabSz="411479">
              <a:lnSpc>
                <a:spcPct val="90000"/>
              </a:lnSpc>
              <a:defRPr sz="2520"/>
            </a:pPr>
            <a:r>
              <a:t>15% of students said they would always be in class</a:t>
            </a:r>
          </a:p>
          <a:p>
            <a:pPr marL="154304" indent="-154304" defTabSz="411479">
              <a:lnSpc>
                <a:spcPct val="90000"/>
              </a:lnSpc>
              <a:defRPr sz="2520"/>
            </a:pPr>
            <a:r>
              <a:t>These number vary by +/- 10%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Students Participating</a:t>
            </a:r>
          </a:p>
        </p:txBody>
      </p:sp>
      <p:sp>
        <p:nvSpPr>
          <p:cNvPr id="27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The participation poll numbers are close to reality. 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Anywhere from 10 - 20% of the student population actually comes to face to face</a:t>
            </a:r>
          </a:p>
          <a:p>
            <a:pPr marL="628650" lvl="1" indent="-171450">
              <a:lnSpc>
                <a:spcPct val="90000"/>
              </a:lnSpc>
              <a:defRPr sz="2800"/>
            </a:pPr>
            <a:r>
              <a:t>The face to face numbers drop drastically on Exam days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1"/>
          <p:cNvSpPr txBox="1">
            <a:spLocks noGrp="1"/>
          </p:cNvSpPr>
          <p:nvPr>
            <p:ph type="title"/>
          </p:nvPr>
        </p:nvSpPr>
        <p:spPr>
          <a:xfrm>
            <a:off x="959093" y="2438400"/>
            <a:ext cx="7704668" cy="1981200"/>
          </a:xfrm>
          <a:prstGeom prst="rect">
            <a:avLst/>
          </a:prstGeom>
        </p:spPr>
        <p:txBody>
          <a:bodyPr/>
          <a:lstStyle/>
          <a:p>
            <a:r>
              <a:t>Student Collaboration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 Collaboration</a:t>
            </a:r>
          </a:p>
        </p:txBody>
      </p:sp>
      <p:sp>
        <p:nvSpPr>
          <p:cNvPr id="27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90000"/>
              </a:lnSpc>
              <a:defRPr sz="2800"/>
            </a:pPr>
            <a:r>
              <a:t>About 20% of students in class complain there is no way to collaborate with students who are remote</a:t>
            </a:r>
          </a:p>
          <a:p>
            <a:pPr marL="171450" indent="-171450">
              <a:lnSpc>
                <a:spcPct val="90000"/>
              </a:lnSpc>
              <a:defRPr sz="2800"/>
            </a:pPr>
            <a:r>
              <a:t>Students, for the most part, are hesitant to get too close to other students in the classroom, making collaboration difficult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 Collaboration</a:t>
            </a:r>
          </a:p>
        </p:txBody>
      </p:sp>
      <p:sp>
        <p:nvSpPr>
          <p:cNvPr id="28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95988" y="2067391"/>
            <a:ext cx="7704667" cy="4485810"/>
          </a:xfrm>
          <a:prstGeom prst="rect">
            <a:avLst/>
          </a:prstGeom>
        </p:spPr>
        <p:txBody>
          <a:bodyPr/>
          <a:lstStyle/>
          <a:p>
            <a:pPr marL="157734" indent="-157734" defTabSz="420623">
              <a:lnSpc>
                <a:spcPct val="90000"/>
              </a:lnSpc>
              <a:defRPr sz="2576"/>
            </a:pPr>
            <a:r>
              <a:t>I allowed students in class to log into Zoom (no audio or video) to collaborate with on-line students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In-class students place IC or In-Class at the end of their names in Zoom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I setup the Zoom Breakout rooms and with a little effort, made sure remote and local students are distributed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I would visit the breakout rooms, to see how students were doing</a:t>
            </a:r>
          </a:p>
          <a:p>
            <a:pPr marL="578358" lvl="1" indent="-157734" defTabSz="420623">
              <a:lnSpc>
                <a:spcPct val="90000"/>
              </a:lnSpc>
              <a:defRPr sz="2576"/>
            </a:pPr>
            <a:r>
              <a:t>I allowed all students to share their screens, not Web Cam’s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arallax">
  <a:themeElements>
    <a:clrScheme name="Parallax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0000FF"/>
      </a:hlink>
      <a:folHlink>
        <a:srgbClr val="FF00FF"/>
      </a:folHlink>
    </a:clrScheme>
    <a:fontScheme name="Parallax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stA="26000" endPos="40000" dir="5400000" sy="-100000" algn="bl" rotWithShape="0"/>
          </a:effectLst>
        </a:effectStyle>
        <a:effectStyle>
          <a:effectLst>
            <a:reflection stA="26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reflection stA="26000" endPos="40000" dir="5400000" sy="-10000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allax">
  <a:themeElements>
    <a:clrScheme name="Parallax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0000FF"/>
      </a:hlink>
      <a:folHlink>
        <a:srgbClr val="FF00FF"/>
      </a:folHlink>
    </a:clrScheme>
    <a:fontScheme name="Parallax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stA="26000" endPos="40000" dir="5400000" sy="-100000" algn="bl" rotWithShape="0"/>
          </a:effectLst>
        </a:effectStyle>
        <a:effectStyle>
          <a:effectLst>
            <a:reflection stA="26000" endPos="40000" dir="5400000" sy="-10000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reflection stA="26000" endPos="40000" dir="5400000" sy="-10000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Microsoft Office PowerPoint</Application>
  <PresentationFormat>On-screen Show (4:3)</PresentationFormat>
  <Paragraphs>102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Parallax</vt:lpstr>
      <vt:lpstr>HyFlex @ LPC Bill Komanetsky, CS/CNT/CIS </vt:lpstr>
      <vt:lpstr>Agenda</vt:lpstr>
      <vt:lpstr>Key Points</vt:lpstr>
      <vt:lpstr>Student Participation</vt:lpstr>
      <vt:lpstr>Students Participating</vt:lpstr>
      <vt:lpstr>Students Participating</vt:lpstr>
      <vt:lpstr>Student Collaboration</vt:lpstr>
      <vt:lpstr>Student Collaboration</vt:lpstr>
      <vt:lpstr>Student Collaboration</vt:lpstr>
      <vt:lpstr>Student Collaboration</vt:lpstr>
      <vt:lpstr>Giving Exams</vt:lpstr>
      <vt:lpstr>Giving Exams</vt:lpstr>
      <vt:lpstr>Technology Observations</vt:lpstr>
      <vt:lpstr>Technology Observations</vt:lpstr>
      <vt:lpstr>Technology Observations</vt:lpstr>
      <vt:lpstr>Technology Observations</vt:lpstr>
      <vt:lpstr>Technology Observations</vt:lpstr>
      <vt:lpstr>Technology Observations</vt:lpstr>
      <vt:lpstr>Technology Observations</vt:lpstr>
      <vt:lpstr>Lecturing Notes</vt:lpstr>
      <vt:lpstr>Lecturing</vt:lpstr>
      <vt:lpstr>What do Students Say?</vt:lpstr>
      <vt:lpstr>What’s good about HyFlex?</vt:lpstr>
      <vt:lpstr>What’s worst about HyFlex?</vt:lpstr>
      <vt:lpstr>HyFlex Experiences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HyFlex @ LPC Bill Komanetsky, CS/CNT/CIS </dc:title>
  <dc:creator>David Powers</dc:creator>
  <cp:lastModifiedBy>David Powers</cp:lastModifiedBy>
  <cp:revision>1</cp:revision>
  <dcterms:modified xsi:type="dcterms:W3CDTF">2022-03-08T20:12:22Z</dcterms:modified>
</cp:coreProperties>
</file>