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360" r:id="rId2"/>
    <p:sldId id="322" r:id="rId3"/>
    <p:sldId id="325" r:id="rId4"/>
    <p:sldId id="416" r:id="rId5"/>
    <p:sldId id="372" r:id="rId6"/>
    <p:sldId id="401" r:id="rId7"/>
    <p:sldId id="417" r:id="rId8"/>
    <p:sldId id="419" r:id="rId9"/>
    <p:sldId id="408" r:id="rId10"/>
    <p:sldId id="410" r:id="rId11"/>
    <p:sldId id="411" r:id="rId12"/>
    <p:sldId id="412" r:id="rId13"/>
    <p:sldId id="326" r:id="rId14"/>
    <p:sldId id="413" r:id="rId15"/>
    <p:sldId id="414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87" autoAdjust="0"/>
    <p:restoredTop sz="72976" autoAdjust="0"/>
  </p:normalViewPr>
  <p:slideViewPr>
    <p:cSldViewPr snapToGrid="0">
      <p:cViewPr varScale="1">
        <p:scale>
          <a:sx n="60" d="100"/>
          <a:sy n="60" d="100"/>
        </p:scale>
        <p:origin x="1579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66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11282314961169"/>
          <c:y val="0.1442045105522877"/>
          <c:w val="0.52701573440824379"/>
          <c:h val="0.81900710431942847"/>
        </c:manualLayout>
      </c:layout>
      <c:pieChart>
        <c:varyColors val="1"/>
        <c:ser>
          <c:idx val="0"/>
          <c:order val="0"/>
          <c:tx>
            <c:strRef>
              <c:f>'Ed Goal'!$B$2</c:f>
              <c:strCache>
                <c:ptCount val="1"/>
                <c:pt idx="0">
                  <c:v>Fall 2019</c:v>
                </c:pt>
              </c:strCache>
            </c:strRef>
          </c:tx>
          <c:spPr>
            <a:solidFill>
              <a:srgbClr val="9999FF"/>
            </a:solidFill>
            <a:ln w="37166">
              <a:noFill/>
            </a:ln>
          </c:spPr>
          <c:dPt>
            <c:idx val="1"/>
            <c:bubble3D val="0"/>
            <c:spPr>
              <a:solidFill>
                <a:srgbClr val="993366"/>
              </a:solidFill>
              <a:ln w="37166">
                <a:noFill/>
              </a:ln>
            </c:spPr>
            <c:extLst>
              <c:ext xmlns:c16="http://schemas.microsoft.com/office/drawing/2014/chart" uri="{C3380CC4-5D6E-409C-BE32-E72D297353CC}">
                <c16:uniqueId val="{00000001-4CBE-4BA0-B8F7-EF088CA2CE18}"/>
              </c:ext>
            </c:extLst>
          </c:dPt>
          <c:dPt>
            <c:idx val="2"/>
            <c:bubble3D val="0"/>
            <c:spPr>
              <a:solidFill>
                <a:srgbClr val="99CC00"/>
              </a:solidFill>
              <a:ln w="37166">
                <a:noFill/>
              </a:ln>
            </c:spPr>
            <c:extLst>
              <c:ext xmlns:c16="http://schemas.microsoft.com/office/drawing/2014/chart" uri="{C3380CC4-5D6E-409C-BE32-E72D297353CC}">
                <c16:uniqueId val="{00000003-4CBE-4BA0-B8F7-EF088CA2CE18}"/>
              </c:ext>
            </c:extLst>
          </c:dPt>
          <c:dPt>
            <c:idx val="3"/>
            <c:bubble3D val="0"/>
            <c:spPr>
              <a:solidFill>
                <a:srgbClr val="00FFFF"/>
              </a:solidFill>
              <a:ln w="37166">
                <a:noFill/>
              </a:ln>
            </c:spPr>
            <c:extLst>
              <c:ext xmlns:c16="http://schemas.microsoft.com/office/drawing/2014/chart" uri="{C3380CC4-5D6E-409C-BE32-E72D297353CC}">
                <c16:uniqueId val="{00000005-4CBE-4BA0-B8F7-EF088CA2CE18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37166">
                <a:noFill/>
              </a:ln>
            </c:spPr>
            <c:extLst>
              <c:ext xmlns:c16="http://schemas.microsoft.com/office/drawing/2014/chart" uri="{C3380CC4-5D6E-409C-BE32-E72D297353CC}">
                <c16:uniqueId val="{00000007-4CBE-4BA0-B8F7-EF088CA2CE18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37166">
                <a:noFill/>
              </a:ln>
            </c:spPr>
            <c:extLst>
              <c:ext xmlns:c16="http://schemas.microsoft.com/office/drawing/2014/chart" uri="{C3380CC4-5D6E-409C-BE32-E72D297353CC}">
                <c16:uniqueId val="{00000009-4CBE-4BA0-B8F7-EF088CA2CE18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37166">
                <a:noFill/>
              </a:ln>
            </c:spPr>
            <c:extLst>
              <c:ext xmlns:c16="http://schemas.microsoft.com/office/drawing/2014/chart" uri="{C3380CC4-5D6E-409C-BE32-E72D297353CC}">
                <c16:uniqueId val="{0000000B-4CBE-4BA0-B8F7-EF088CA2CE18}"/>
              </c:ext>
            </c:extLst>
          </c:dPt>
          <c:dLbls>
            <c:dLbl>
              <c:idx val="0"/>
              <c:layout>
                <c:manualLayout>
                  <c:x val="-0.20871496464207731"/>
                  <c:y val="-0.1070411486843676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CBE-4BA0-B8F7-EF088CA2CE18}"/>
                </c:ext>
              </c:extLst>
            </c:dLbl>
            <c:dLbl>
              <c:idx val="1"/>
              <c:layout>
                <c:manualLayout>
                  <c:x val="-2.1472018786526634E-2"/>
                  <c:y val="9.256507837376803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BE-4BA0-B8F7-EF088CA2CE18}"/>
                </c:ext>
              </c:extLst>
            </c:dLbl>
            <c:dLbl>
              <c:idx val="2"/>
              <c:layout>
                <c:manualLayout>
                  <c:x val="-3.145107950889392E-2"/>
                  <c:y val="1.209341392251614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BE-4BA0-B8F7-EF088CA2CE18}"/>
                </c:ext>
              </c:extLst>
            </c:dLbl>
            <c:dLbl>
              <c:idx val="3"/>
              <c:layout>
                <c:manualLayout>
                  <c:x val="-1.3412210293963672E-2"/>
                  <c:y val="-5.278059412891195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BE-4BA0-B8F7-EF088CA2CE18}"/>
                </c:ext>
              </c:extLst>
            </c:dLbl>
            <c:dLbl>
              <c:idx val="4"/>
              <c:layout>
                <c:manualLayout>
                  <c:x val="-3.277774210791462E-2"/>
                  <c:y val="6.674235623791966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33478199967988"/>
                      <c:h val="0.101357646977692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CBE-4BA0-B8F7-EF088CA2CE18}"/>
                </c:ext>
              </c:extLst>
            </c:dLbl>
            <c:dLbl>
              <c:idx val="5"/>
              <c:layout>
                <c:manualLayout>
                  <c:x val="-3.8269576763617384E-2"/>
                  <c:y val="-7.803225452771762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BE-4BA0-B8F7-EF088CA2CE18}"/>
                </c:ext>
              </c:extLst>
            </c:dLbl>
            <c:dLbl>
              <c:idx val="6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BE-4BA0-B8F7-EF088CA2CE18}"/>
                </c:ext>
              </c:extLst>
            </c:dLbl>
            <c:spPr>
              <a:noFill/>
              <a:ln w="37166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'Ed Goal'!$A$3:$A$9</c:f>
              <c:strCache>
                <c:ptCount val="7"/>
                <c:pt idx="0">
                  <c:v>Transfer (with/with Associate Degree) </c:v>
                </c:pt>
                <c:pt idx="1">
                  <c:v>Associate Degree Only</c:v>
                </c:pt>
                <c:pt idx="2">
                  <c:v>Cert./Job Training</c:v>
                </c:pt>
                <c:pt idx="3">
                  <c:v>Personal Dev.</c:v>
                </c:pt>
                <c:pt idx="4">
                  <c:v>Improve Eng/Math Skills</c:v>
                </c:pt>
                <c:pt idx="5">
                  <c:v>Undecided</c:v>
                </c:pt>
                <c:pt idx="6">
                  <c:v>Other/ Unk.</c:v>
                </c:pt>
              </c:strCache>
            </c:strRef>
          </c:cat>
          <c:val>
            <c:numRef>
              <c:f>'Ed Goal'!$B$3:$B$9</c:f>
              <c:numCache>
                <c:formatCode>0%</c:formatCode>
                <c:ptCount val="7"/>
                <c:pt idx="0">
                  <c:v>0.66</c:v>
                </c:pt>
                <c:pt idx="1">
                  <c:v>0.06</c:v>
                </c:pt>
                <c:pt idx="2">
                  <c:v>0.11</c:v>
                </c:pt>
                <c:pt idx="3">
                  <c:v>0.04</c:v>
                </c:pt>
                <c:pt idx="4">
                  <c:v>0.02</c:v>
                </c:pt>
                <c:pt idx="5">
                  <c:v>0.09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CBE-4BA0-B8F7-EF088CA2C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3716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71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/>
            </a:pPr>
            <a:r>
              <a:rPr lang="en-US" sz="2800" b="1" dirty="0"/>
              <a:t>Educational Goals by Age – Fall 2020</a:t>
            </a:r>
          </a:p>
        </c:rich>
      </c:tx>
      <c:layout>
        <c:manualLayout>
          <c:xMode val="edge"/>
          <c:yMode val="edge"/>
          <c:x val="0.17853259532844382"/>
          <c:y val="2.6872020334843927E-2"/>
        </c:manualLayout>
      </c:layout>
      <c:overlay val="0"/>
      <c:spPr>
        <a:noFill/>
        <a:ln w="4195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923854890599171E-2"/>
          <c:y val="0.3005071503825642"/>
          <c:w val="0.94489118294897601"/>
          <c:h val="0.5416370643123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Transfer (with/without AA/AS) </c:v>
                </c:pt>
              </c:strCache>
            </c:strRef>
          </c:tx>
          <c:spPr>
            <a:solidFill>
              <a:srgbClr val="0070C0"/>
            </a:solidFill>
            <a:ln w="41955">
              <a:noFill/>
            </a:ln>
          </c:spPr>
          <c:invertIfNegative val="0"/>
          <c:dLbls>
            <c:spPr>
              <a:noFill/>
              <a:ln w="4195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Sheet2!$A$5:$A$10</c:f>
              <c:strCache>
                <c:ptCount val="6"/>
                <c:pt idx="0">
                  <c:v>21 or Younger</c:v>
                </c:pt>
                <c:pt idx="1">
                  <c:v>22-24</c:v>
                </c:pt>
                <c:pt idx="2">
                  <c:v>25-29</c:v>
                </c:pt>
                <c:pt idx="3">
                  <c:v>30-39</c:v>
                </c:pt>
                <c:pt idx="4">
                  <c:v>40-49</c:v>
                </c:pt>
                <c:pt idx="5">
                  <c:v>50 or Older</c:v>
                </c:pt>
              </c:strCache>
            </c:strRef>
          </c:cat>
          <c:val>
            <c:numRef>
              <c:f>Sheet2!$B$5:$B$10</c:f>
              <c:numCache>
                <c:formatCode>0%</c:formatCode>
                <c:ptCount val="6"/>
                <c:pt idx="0">
                  <c:v>0.79</c:v>
                </c:pt>
                <c:pt idx="1">
                  <c:v>0.69</c:v>
                </c:pt>
                <c:pt idx="2">
                  <c:v>0.57999999999999996</c:v>
                </c:pt>
                <c:pt idx="3">
                  <c:v>0.43</c:v>
                </c:pt>
                <c:pt idx="4">
                  <c:v>0.28000000000000003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B-4500-83E4-D830EFC17517}"/>
            </c:ext>
          </c:extLst>
        </c:ser>
        <c:ser>
          <c:idx val="1"/>
          <c:order val="1"/>
          <c:tx>
            <c:strRef>
              <c:f>Sheet2!$C$4</c:f>
              <c:strCache>
                <c:ptCount val="1"/>
                <c:pt idx="0">
                  <c:v>AA/AS Degree Only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41955">
              <a:noFill/>
            </a:ln>
          </c:spPr>
          <c:invertIfNegative val="0"/>
          <c:dLbls>
            <c:dLbl>
              <c:idx val="0"/>
              <c:layout>
                <c:manualLayout>
                  <c:x val="4.2644105152770126E-3"/>
                  <c:y val="7.8346456692913388E-3"/>
                </c:manualLayout>
              </c:layout>
              <c:spPr>
                <a:noFill/>
                <a:ln w="41955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89748967609298E-2"/>
                      <c:h val="6.64051715757752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55B-4500-83E4-D830EFC17517}"/>
                </c:ext>
              </c:extLst>
            </c:dLbl>
            <c:dLbl>
              <c:idx val="2"/>
              <c:layout>
                <c:manualLayout>
                  <c:x val="7.10732054015630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5B-4500-83E4-D830EFC17517}"/>
                </c:ext>
              </c:extLst>
            </c:dLbl>
            <c:dLbl>
              <c:idx val="5"/>
              <c:layout>
                <c:manualLayout>
                  <c:x val="5.68585643212519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5B-4500-83E4-D830EFC17517}"/>
                </c:ext>
              </c:extLst>
            </c:dLbl>
            <c:spPr>
              <a:noFill/>
              <a:ln w="4195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Sheet2!$A$5:$A$10</c:f>
              <c:strCache>
                <c:ptCount val="6"/>
                <c:pt idx="0">
                  <c:v>21 or Younger</c:v>
                </c:pt>
                <c:pt idx="1">
                  <c:v>22-24</c:v>
                </c:pt>
                <c:pt idx="2">
                  <c:v>25-29</c:v>
                </c:pt>
                <c:pt idx="3">
                  <c:v>30-39</c:v>
                </c:pt>
                <c:pt idx="4">
                  <c:v>40-49</c:v>
                </c:pt>
                <c:pt idx="5">
                  <c:v>50 or Older</c:v>
                </c:pt>
              </c:strCache>
            </c:strRef>
          </c:cat>
          <c:val>
            <c:numRef>
              <c:f>Sheet2!$C$5:$C$10</c:f>
              <c:numCache>
                <c:formatCode>0%</c:formatCode>
                <c:ptCount val="6"/>
                <c:pt idx="0">
                  <c:v>0.03</c:v>
                </c:pt>
                <c:pt idx="1">
                  <c:v>7.0000000000000007E-2</c:v>
                </c:pt>
                <c:pt idx="2">
                  <c:v>0.11</c:v>
                </c:pt>
                <c:pt idx="3">
                  <c:v>0.14000000000000001</c:v>
                </c:pt>
                <c:pt idx="4">
                  <c:v>0.1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5B-4500-83E4-D830EFC17517}"/>
            </c:ext>
          </c:extLst>
        </c:ser>
        <c:ser>
          <c:idx val="2"/>
          <c:order val="2"/>
          <c:tx>
            <c:strRef>
              <c:f>Sheet2!$D$4</c:f>
              <c:strCache>
                <c:ptCount val="1"/>
                <c:pt idx="0">
                  <c:v>Certificate/Job Training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9.8651948685653593E-3"/>
                  <c:y val="-3.8068932804412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421944153143393E-2"/>
                      <c:h val="4.54810278344836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55B-4500-83E4-D830EFC17517}"/>
                </c:ext>
              </c:extLst>
            </c:dLbl>
            <c:dLbl>
              <c:idx val="1"/>
              <c:layout>
                <c:manualLayout>
                  <c:x val="0"/>
                  <c:y val="-1.1661807580174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5B-4500-83E4-D830EFC175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Sheet2!$A$5:$A$10</c:f>
              <c:strCache>
                <c:ptCount val="6"/>
                <c:pt idx="0">
                  <c:v>21 or Younger</c:v>
                </c:pt>
                <c:pt idx="1">
                  <c:v>22-24</c:v>
                </c:pt>
                <c:pt idx="2">
                  <c:v>25-29</c:v>
                </c:pt>
                <c:pt idx="3">
                  <c:v>30-39</c:v>
                </c:pt>
                <c:pt idx="4">
                  <c:v>40-49</c:v>
                </c:pt>
                <c:pt idx="5">
                  <c:v>50 or Older</c:v>
                </c:pt>
              </c:strCache>
            </c:strRef>
          </c:cat>
          <c:val>
            <c:numRef>
              <c:f>Sheet2!$D$5:$D$10</c:f>
              <c:numCache>
                <c:formatCode>0%</c:formatCode>
                <c:ptCount val="6"/>
                <c:pt idx="0">
                  <c:v>0.03</c:v>
                </c:pt>
                <c:pt idx="1">
                  <c:v>0.11</c:v>
                </c:pt>
                <c:pt idx="2">
                  <c:v>0.18</c:v>
                </c:pt>
                <c:pt idx="3">
                  <c:v>0.24</c:v>
                </c:pt>
                <c:pt idx="4">
                  <c:v>0.3</c:v>
                </c:pt>
                <c:pt idx="5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5B-4500-83E4-D830EFC17517}"/>
            </c:ext>
          </c:extLst>
        </c:ser>
        <c:ser>
          <c:idx val="3"/>
          <c:order val="3"/>
          <c:tx>
            <c:strRef>
              <c:f>Sheet2!$E$4</c:f>
              <c:strCache>
                <c:ptCount val="1"/>
                <c:pt idx="0">
                  <c:v>Personal Development</c:v>
                </c:pt>
              </c:strCache>
            </c:strRef>
          </c:tx>
          <c:spPr>
            <a:solidFill>
              <a:srgbClr val="33CCCC"/>
            </a:solidFill>
          </c:spPr>
          <c:invertIfNegative val="0"/>
          <c:dLbls>
            <c:dLbl>
              <c:idx val="0"/>
              <c:layout>
                <c:manualLayout>
                  <c:x val="5.6858564321250887E-3"/>
                  <c:y val="-9.7181729834792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55B-4500-83E4-D830EFC17517}"/>
                </c:ext>
              </c:extLst>
            </c:dLbl>
            <c:dLbl>
              <c:idx val="1"/>
              <c:layout>
                <c:manualLayout>
                  <c:x val="7.1073205401563609E-3"/>
                  <c:y val="-3.88726919339164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55B-4500-83E4-D830EFC17517}"/>
                </c:ext>
              </c:extLst>
            </c:dLbl>
            <c:dLbl>
              <c:idx val="3"/>
              <c:layout>
                <c:manualLayout>
                  <c:x val="8.5287846481876331E-3"/>
                  <c:y val="-5.830903790087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55B-4500-83E4-D830EFC17517}"/>
                </c:ext>
              </c:extLst>
            </c:dLbl>
            <c:dLbl>
              <c:idx val="5"/>
              <c:layout>
                <c:manualLayout>
                  <c:x val="4.26439232409381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55B-4500-83E4-D830EFC175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Sheet2!$A$5:$A$10</c:f>
              <c:strCache>
                <c:ptCount val="6"/>
                <c:pt idx="0">
                  <c:v>21 or Younger</c:v>
                </c:pt>
                <c:pt idx="1">
                  <c:v>22-24</c:v>
                </c:pt>
                <c:pt idx="2">
                  <c:v>25-29</c:v>
                </c:pt>
                <c:pt idx="3">
                  <c:v>30-39</c:v>
                </c:pt>
                <c:pt idx="4">
                  <c:v>40-49</c:v>
                </c:pt>
                <c:pt idx="5">
                  <c:v>50 or Older</c:v>
                </c:pt>
              </c:strCache>
            </c:strRef>
          </c:cat>
          <c:val>
            <c:numRef>
              <c:f>Sheet2!$E$5:$E$10</c:f>
              <c:numCache>
                <c:formatCode>0%</c:formatCode>
                <c:ptCount val="6"/>
                <c:pt idx="0">
                  <c:v>0.02</c:v>
                </c:pt>
                <c:pt idx="1">
                  <c:v>0.03</c:v>
                </c:pt>
                <c:pt idx="2">
                  <c:v>0.04</c:v>
                </c:pt>
                <c:pt idx="3">
                  <c:v>0.06</c:v>
                </c:pt>
                <c:pt idx="4">
                  <c:v>0.11</c:v>
                </c:pt>
                <c:pt idx="5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55B-4500-83E4-D830EFC17517}"/>
            </c:ext>
          </c:extLst>
        </c:ser>
        <c:ser>
          <c:idx val="4"/>
          <c:order val="4"/>
          <c:tx>
            <c:strRef>
              <c:f>Sheet2!$F$4</c:f>
              <c:strCache>
                <c:ptCount val="1"/>
                <c:pt idx="0">
                  <c:v>Improve Eng/Math Basic Skills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5.6858564321250887E-3"/>
                  <c:y val="3.88726919339164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55B-4500-83E4-D830EFC17517}"/>
                </c:ext>
              </c:extLst>
            </c:dLbl>
            <c:dLbl>
              <c:idx val="1"/>
              <c:layout>
                <c:manualLayout>
                  <c:x val="5.68585643212503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55B-4500-83E4-D830EFC17517}"/>
                </c:ext>
              </c:extLst>
            </c:dLbl>
            <c:dLbl>
              <c:idx val="2"/>
              <c:layout>
                <c:manualLayout>
                  <c:x val="5.6858564321251408E-3"/>
                  <c:y val="-1.425315572209818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55B-4500-83E4-D830EFC17517}"/>
                </c:ext>
              </c:extLst>
            </c:dLbl>
            <c:dLbl>
              <c:idx val="3"/>
              <c:layout>
                <c:manualLayout>
                  <c:x val="4.2643923240938165E-3"/>
                  <c:y val="1.1661807580174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55B-4500-83E4-D830EFC17517}"/>
                </c:ext>
              </c:extLst>
            </c:dLbl>
            <c:dLbl>
              <c:idx val="5"/>
              <c:layout>
                <c:manualLayout>
                  <c:x val="7.107320540156256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55B-4500-83E4-D830EFC175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Sheet2!$A$5:$A$10</c:f>
              <c:strCache>
                <c:ptCount val="6"/>
                <c:pt idx="0">
                  <c:v>21 or Younger</c:v>
                </c:pt>
                <c:pt idx="1">
                  <c:v>22-24</c:v>
                </c:pt>
                <c:pt idx="2">
                  <c:v>25-29</c:v>
                </c:pt>
                <c:pt idx="3">
                  <c:v>30-39</c:v>
                </c:pt>
                <c:pt idx="4">
                  <c:v>40-49</c:v>
                </c:pt>
                <c:pt idx="5">
                  <c:v>50 or Older</c:v>
                </c:pt>
              </c:strCache>
            </c:strRef>
          </c:cat>
          <c:val>
            <c:numRef>
              <c:f>Sheet2!$F$5:$F$10</c:f>
              <c:numCache>
                <c:formatCode>0%</c:formatCode>
                <c:ptCount val="6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0.04</c:v>
                </c:pt>
                <c:pt idx="4">
                  <c:v>0.09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55B-4500-83E4-D830EFC17517}"/>
            </c:ext>
          </c:extLst>
        </c:ser>
        <c:ser>
          <c:idx val="5"/>
          <c:order val="5"/>
          <c:tx>
            <c:strRef>
              <c:f>Sheet2!$G$4</c:f>
              <c:strCache>
                <c:ptCount val="1"/>
                <c:pt idx="0">
                  <c:v>Undecided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1661807580174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55B-4500-83E4-D830EFC17517}"/>
                </c:ext>
              </c:extLst>
            </c:dLbl>
            <c:dLbl>
              <c:idx val="1"/>
              <c:layout>
                <c:manualLayout>
                  <c:x val="4.2643923240937645E-3"/>
                  <c:y val="-6.2196307094266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55B-4500-83E4-D830EFC17517}"/>
                </c:ext>
              </c:extLst>
            </c:dLbl>
            <c:dLbl>
              <c:idx val="5"/>
              <c:layout>
                <c:manualLayout>
                  <c:x val="9.95024875621880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55B-4500-83E4-D830EFC175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Sheet2!$A$5:$A$10</c:f>
              <c:strCache>
                <c:ptCount val="6"/>
                <c:pt idx="0">
                  <c:v>21 or Younger</c:v>
                </c:pt>
                <c:pt idx="1">
                  <c:v>22-24</c:v>
                </c:pt>
                <c:pt idx="2">
                  <c:v>25-29</c:v>
                </c:pt>
                <c:pt idx="3">
                  <c:v>30-39</c:v>
                </c:pt>
                <c:pt idx="4">
                  <c:v>40-49</c:v>
                </c:pt>
                <c:pt idx="5">
                  <c:v>50 or Older</c:v>
                </c:pt>
              </c:strCache>
            </c:strRef>
          </c:cat>
          <c:val>
            <c:numRef>
              <c:f>Sheet2!$G$5:$G$10</c:f>
              <c:numCache>
                <c:formatCode>0%</c:formatCode>
                <c:ptCount val="6"/>
                <c:pt idx="0">
                  <c:v>0.09</c:v>
                </c:pt>
                <c:pt idx="1">
                  <c:v>0.08</c:v>
                </c:pt>
                <c:pt idx="2">
                  <c:v>0.08</c:v>
                </c:pt>
                <c:pt idx="3">
                  <c:v>0.09</c:v>
                </c:pt>
                <c:pt idx="4">
                  <c:v>0.1</c:v>
                </c:pt>
                <c:pt idx="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55B-4500-83E4-D830EFC17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59242184"/>
        <c:axId val="559242576"/>
      </c:barChart>
      <c:catAx>
        <c:axId val="559242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/>
            </a:pPr>
            <a:endParaRPr lang="en-US"/>
          </a:p>
        </c:txPr>
        <c:crossAx val="559242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59242576"/>
        <c:scaling>
          <c:orientation val="minMax"/>
          <c:max val="0.9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one"/>
        <c:spPr>
          <a:ln w="524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59242184"/>
        <c:crosses val="autoZero"/>
        <c:crossBetween val="between"/>
        <c:majorUnit val="0.2"/>
      </c:valAx>
      <c:spPr>
        <a:noFill/>
        <a:ln w="25371">
          <a:noFill/>
        </a:ln>
      </c:spPr>
    </c:plotArea>
    <c:legend>
      <c:legendPos val="t"/>
      <c:layout>
        <c:manualLayout>
          <c:xMode val="edge"/>
          <c:yMode val="edge"/>
          <c:x val="3.9326024034191429E-2"/>
          <c:y val="0.11984562992752042"/>
          <c:w val="0.9213480030571799"/>
          <c:h val="0.1682419558666278"/>
        </c:manualLayout>
      </c:layout>
      <c:overlay val="0"/>
      <c:spPr>
        <a:solidFill>
          <a:schemeClr val="accent5">
            <a:lumMod val="20000"/>
            <a:lumOff val="80000"/>
          </a:schemeClr>
        </a:solidFill>
        <a:ln w="5245">
          <a:noFill/>
          <a:prstDash val="solid"/>
        </a:ln>
      </c:spPr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8" b="0" i="0" u="none" strike="noStrike" baseline="0">
          <a:solidFill>
            <a:srgbClr val="000000"/>
          </a:solidFill>
          <a:latin typeface="+mn-lt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E209860-8D07-4410-8132-BB88AB880C6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7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7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8D295612-5C20-4B41-8D8F-31B37D7C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62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25838E22-DA97-4CE8-9EB0-D83179C8F79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251"/>
            <a:ext cx="5852160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4"/>
            <a:ext cx="3169920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174"/>
            <a:ext cx="3169920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A91915C5-C529-4ADC-881E-7FDC7977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0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48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There’s a lot of data that I could have covered. </a:t>
            </a:r>
          </a:p>
          <a:p>
            <a:r>
              <a:rPr lang="en-US" dirty="0"/>
              <a:t>- It takes a village to address transfer.</a:t>
            </a:r>
          </a:p>
          <a:p>
            <a:endParaRPr lang="en-US" dirty="0"/>
          </a:p>
          <a:p>
            <a:r>
              <a:rPr lang="en-US" dirty="0"/>
              <a:t>High leveraged.</a:t>
            </a:r>
          </a:p>
          <a:p>
            <a:pPr marL="177845" indent="-177845" defTabSz="948507">
              <a:buFontTx/>
              <a:buChar char="-"/>
              <a:defRPr/>
            </a:pP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915C5-C529-4ADC-881E-7FDC797758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01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915C5-C529-4ADC-881E-7FDC797758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86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915C5-C529-4ADC-881E-7FDC797758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13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915C5-C529-4ADC-881E-7FDC797758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98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915C5-C529-4ADC-881E-7FDC797758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12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spring 2021, the RP Group surveyed nearly 8,000 “high-leverage” students attending California Community Colleges (CCC) — those who were close to transfer but had not yet made it to university — exploring the near-term impact of the COVID-19 pandemic on their transfer experience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Participants: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7,894 students who had completed at least 45 transferable units as of fall 2020.</a:t>
            </a:r>
            <a:endParaRPr lang="en-US" dirty="0"/>
          </a:p>
          <a:p>
            <a:pPr marL="177845" indent="-177845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915C5-C529-4ADC-881E-7FDC797758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44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915C5-C529-4ADC-881E-7FDC797758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5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915C5-C529-4ADC-881E-7FDC797758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0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915C5-C529-4ADC-881E-7FDC797758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9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915C5-C529-4ADC-881E-7FDC797758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4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915C5-C529-4ADC-881E-7FDC797758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82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915C5-C529-4ADC-881E-7FDC797758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RP Group provided the results of the study.</a:t>
            </a:r>
          </a:p>
          <a:p>
            <a:endParaRPr lang="en-US" dirty="0"/>
          </a:p>
          <a:p>
            <a:r>
              <a:rPr lang="en-US" dirty="0"/>
              <a:t>However, we provided all of the record level data to them, including.   David played a key role in this.</a:t>
            </a:r>
          </a:p>
          <a:p>
            <a:r>
              <a:rPr lang="en-US" dirty="0"/>
              <a:t>Over 2 million records.</a:t>
            </a:r>
          </a:p>
          <a:p>
            <a:r>
              <a:rPr lang="en-US" dirty="0"/>
              <a:t>94,883 students</a:t>
            </a:r>
          </a:p>
          <a:p>
            <a:pPr marL="171450" indent="-171450">
              <a:buFontTx/>
              <a:buChar char="-"/>
            </a:pPr>
            <a:r>
              <a:rPr lang="en-US" dirty="0"/>
              <a:t>Took out students with bachelor degrees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Improvement on the statewide study:  (statewide did not consider grades of ‘P’),  identify the correct English and math course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915C5-C529-4ADC-881E-7FDC797758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67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RP Group – Grant money; at a time when we were working on our EMP… a lot going on.</a:t>
            </a:r>
          </a:p>
          <a:p>
            <a:endParaRPr lang="en-US" dirty="0"/>
          </a:p>
          <a:p>
            <a:r>
              <a:rPr lang="en-US" dirty="0"/>
              <a:t>Over 2 million records (info on each class students took, transfer info)</a:t>
            </a:r>
          </a:p>
          <a:p>
            <a:endParaRPr lang="en-US" dirty="0"/>
          </a:p>
          <a:p>
            <a:r>
              <a:rPr lang="en-US" dirty="0"/>
              <a:t>They crunched the data.</a:t>
            </a:r>
          </a:p>
          <a:p>
            <a:endParaRPr lang="en-US" dirty="0"/>
          </a:p>
          <a:p>
            <a:r>
              <a:rPr lang="en-US" dirty="0"/>
              <a:t>The RP Group provided the results of the study.</a:t>
            </a:r>
          </a:p>
          <a:p>
            <a:endParaRPr lang="en-US" dirty="0"/>
          </a:p>
          <a:p>
            <a:r>
              <a:rPr lang="en-US" dirty="0"/>
              <a:t>However, we provided all of the record level data to them, including.   David played a key role in this.</a:t>
            </a:r>
          </a:p>
          <a:p>
            <a:r>
              <a:rPr lang="en-US" dirty="0"/>
              <a:t>Over 2 million records.</a:t>
            </a:r>
          </a:p>
          <a:p>
            <a:r>
              <a:rPr lang="en-US" dirty="0"/>
              <a:t>94,883 students</a:t>
            </a:r>
          </a:p>
          <a:p>
            <a:pPr marL="171450" indent="-171450">
              <a:buFontTx/>
              <a:buChar char="-"/>
            </a:pPr>
            <a:r>
              <a:rPr lang="en-US" dirty="0"/>
              <a:t>Took out students with bachelor degrees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Improvement on the statewide study:  (statewide did not consider grades of ‘P’),  identify the correct English and math course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915C5-C529-4ADC-881E-7FDC797758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98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takes a village to address transfer.</a:t>
            </a:r>
          </a:p>
          <a:p>
            <a:r>
              <a:rPr lang="en-US" dirty="0"/>
              <a:t>High </a:t>
            </a:r>
            <a:r>
              <a:rPr lang="en-US" dirty="0" err="1"/>
              <a:t>liveraged</a:t>
            </a:r>
            <a:r>
              <a:rPr lang="en-US" dirty="0"/>
              <a:t>?</a:t>
            </a:r>
          </a:p>
          <a:p>
            <a:pPr marL="177845" indent="-177845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915C5-C529-4ADC-881E-7FDC797758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5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DF8C-3C8A-49BD-89A8-31D92F678BD9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3D21-C455-4100-B40A-AFBCC145067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78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DF8C-3C8A-49BD-89A8-31D92F678BD9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3D21-C455-4100-B40A-AFBCC1450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DF8C-3C8A-49BD-89A8-31D92F678BD9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3D21-C455-4100-B40A-AFBCC1450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DF8C-3C8A-49BD-89A8-31D92F678BD9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3D21-C455-4100-B40A-AFBCC1450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6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DF8C-3C8A-49BD-89A8-31D92F678BD9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3D21-C455-4100-B40A-AFBCC145067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38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DF8C-3C8A-49BD-89A8-31D92F678BD9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3D21-C455-4100-B40A-AFBCC1450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DF8C-3C8A-49BD-89A8-31D92F678BD9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3D21-C455-4100-B40A-AFBCC1450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8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DF8C-3C8A-49BD-89A8-31D92F678BD9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3D21-C455-4100-B40A-AFBCC1450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2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DF8C-3C8A-49BD-89A8-31D92F678BD9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3D21-C455-4100-B40A-AFBCC1450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3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8DBDF8C-3C8A-49BD-89A8-31D92F678BD9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C83D21-C455-4100-B40A-AFBCC1450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1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DF8C-3C8A-49BD-89A8-31D92F678BD9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3D21-C455-4100-B40A-AFBCC1450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2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DBDF8C-3C8A-49BD-89A8-31D92F678BD9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0C83D21-C455-4100-B40A-AFBCC145067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86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19141"/>
            <a:ext cx="8229600" cy="200151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5000" dirty="0">
                <a:solidFill>
                  <a:schemeClr val="tx1"/>
                </a:solidFill>
              </a:rPr>
              <a:t>Transfer-Related Data and</a:t>
            </a:r>
            <a:br>
              <a:rPr lang="en-US" sz="5000" dirty="0">
                <a:solidFill>
                  <a:schemeClr val="tx1"/>
                </a:solidFill>
              </a:rPr>
            </a:br>
            <a:r>
              <a:rPr lang="en-US" sz="5000" dirty="0">
                <a:solidFill>
                  <a:schemeClr val="tx1"/>
                </a:solidFill>
              </a:rPr>
              <a:t> Through the Gate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305" y="4430485"/>
            <a:ext cx="7315200" cy="179732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Presenter: Rajinder S. Samra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i="1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Director of Research, Planning, and Institutional Effectiveness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1400" i="1" cap="none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OCTOBER 14, 2021</a:t>
            </a: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Institutional Planning and Effectiveness Meeting</a:t>
            </a:r>
          </a:p>
        </p:txBody>
      </p:sp>
    </p:spTree>
    <p:extLst>
      <p:ext uri="{BB962C8B-B14F-4D97-AF65-F5344CB8AC3E}">
        <p14:creationId xmlns:p14="http://schemas.microsoft.com/office/powerpoint/2010/main" val="119406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095111"/>
            <a:ext cx="9144000" cy="2384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1688" lvl="1" indent="-333375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48FDA-36E2-4554-BDA6-A5239616B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09" y="1286908"/>
            <a:ext cx="7982315" cy="28278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CAE49F-E117-421C-B01F-0C7F45122687}"/>
              </a:ext>
            </a:extLst>
          </p:cNvPr>
          <p:cNvSpPr/>
          <p:nvPr/>
        </p:nvSpPr>
        <p:spPr>
          <a:xfrm>
            <a:off x="5396960" y="1736436"/>
            <a:ext cx="1456422" cy="2142837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44FFEE-AEB7-4598-B772-15D95BBB9074}"/>
              </a:ext>
            </a:extLst>
          </p:cNvPr>
          <p:cNvSpPr txBox="1"/>
          <p:nvPr/>
        </p:nvSpPr>
        <p:spPr>
          <a:xfrm>
            <a:off x="3884513" y="5599791"/>
            <a:ext cx="2017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The RP Group</a:t>
            </a:r>
          </a:p>
        </p:txBody>
      </p:sp>
    </p:spTree>
    <p:extLst>
      <p:ext uri="{BB962C8B-B14F-4D97-AF65-F5344CB8AC3E}">
        <p14:creationId xmlns:p14="http://schemas.microsoft.com/office/powerpoint/2010/main" val="3429928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095111"/>
            <a:ext cx="9144000" cy="2384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1688" lvl="1" indent="-333375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80FF945-AABB-4227-9C7A-55AF07A6EFDF}"/>
              </a:ext>
            </a:extLst>
          </p:cNvPr>
          <p:cNvSpPr txBox="1">
            <a:spLocks/>
          </p:cNvSpPr>
          <p:nvPr/>
        </p:nvSpPr>
        <p:spPr>
          <a:xfrm>
            <a:off x="838200" y="1320680"/>
            <a:ext cx="7650019" cy="39498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Garamond" panose="02020404030301010803" pitchFamily="18" charset="0"/>
              </a:rPr>
              <a:t>New first-time college students at LPC who went on to transfer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Garamond" panose="02020404030301010803" pitchFamily="18" charset="0"/>
              </a:rPr>
              <a:t>4,712 students to 3,160 students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00" dirty="0">
                <a:latin typeface="Garamond" panose="02020404030301010803" pitchFamily="18" charset="0"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Garamond" panose="02020404030301010803" pitchFamily="18" charset="0"/>
              </a:rPr>
              <a:t>Produced statistics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500" dirty="0">
                <a:latin typeface="Garamond" panose="02020404030301010803" pitchFamily="18" charset="0"/>
              </a:rPr>
              <a:t>Years to Transfer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500" dirty="0">
                <a:latin typeface="Garamond" panose="02020404030301010803" pitchFamily="18" charset="0"/>
              </a:rPr>
              <a:t>Cumulative Transferable Units Earned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500" dirty="0">
                <a:latin typeface="Garamond" panose="02020404030301010803" pitchFamily="18" charset="0"/>
              </a:rPr>
              <a:t>Transfer Universities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F4AFCA-A7DC-467F-BFFC-92BAFB5025CE}"/>
              </a:ext>
            </a:extLst>
          </p:cNvPr>
          <p:cNvSpPr txBox="1">
            <a:spLocks/>
          </p:cNvSpPr>
          <p:nvPr/>
        </p:nvSpPr>
        <p:spPr>
          <a:xfrm>
            <a:off x="1481543" y="530447"/>
            <a:ext cx="6180914" cy="84794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Subset of Through the Gate Data</a:t>
            </a:r>
          </a:p>
        </p:txBody>
      </p:sp>
    </p:spTree>
    <p:extLst>
      <p:ext uri="{BB962C8B-B14F-4D97-AF65-F5344CB8AC3E}">
        <p14:creationId xmlns:p14="http://schemas.microsoft.com/office/powerpoint/2010/main" val="306741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095111"/>
            <a:ext cx="9144000" cy="2384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1688" lvl="1" indent="-333375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17C874-1F01-408A-B76C-53D940323D26}"/>
              </a:ext>
            </a:extLst>
          </p:cNvPr>
          <p:cNvSpPr txBox="1"/>
          <p:nvPr/>
        </p:nvSpPr>
        <p:spPr>
          <a:xfrm>
            <a:off x="2857500" y="2540000"/>
            <a:ext cx="2962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Switch to Excel</a:t>
            </a:r>
          </a:p>
        </p:txBody>
      </p:sp>
    </p:spTree>
    <p:extLst>
      <p:ext uri="{BB962C8B-B14F-4D97-AF65-F5344CB8AC3E}">
        <p14:creationId xmlns:p14="http://schemas.microsoft.com/office/powerpoint/2010/main" val="342440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5163" y="2581455"/>
            <a:ext cx="8513674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Student Transfer Capacity-Building Framework</a:t>
            </a:r>
          </a:p>
        </p:txBody>
      </p:sp>
    </p:spTree>
    <p:extLst>
      <p:ext uri="{BB962C8B-B14F-4D97-AF65-F5344CB8AC3E}">
        <p14:creationId xmlns:p14="http://schemas.microsoft.com/office/powerpoint/2010/main" val="372809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095111"/>
            <a:ext cx="9144000" cy="2384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1688" lvl="1" indent="-333375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6DFB87E3-3FE6-4420-9AA8-37153CC47225}"/>
              </a:ext>
            </a:extLst>
          </p:cNvPr>
          <p:cNvSpPr txBox="1">
            <a:spLocks/>
          </p:cNvSpPr>
          <p:nvPr/>
        </p:nvSpPr>
        <p:spPr>
          <a:xfrm>
            <a:off x="1143000" y="583233"/>
            <a:ext cx="6858000" cy="3583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Student Transfer Capacity-Building Framework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7A658-CBC7-4A6C-9BFF-3D724F245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184" y="1222357"/>
            <a:ext cx="5179631" cy="44132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9CCAA4-E28B-45A3-9EBD-2349C5C82E42}"/>
              </a:ext>
            </a:extLst>
          </p:cNvPr>
          <p:cNvSpPr txBox="1"/>
          <p:nvPr/>
        </p:nvSpPr>
        <p:spPr>
          <a:xfrm>
            <a:off x="7259782" y="5262996"/>
            <a:ext cx="17165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Source: The RP Group</a:t>
            </a:r>
          </a:p>
        </p:txBody>
      </p:sp>
    </p:spTree>
    <p:extLst>
      <p:ext uri="{BB962C8B-B14F-4D97-AF65-F5344CB8AC3E}">
        <p14:creationId xmlns:p14="http://schemas.microsoft.com/office/powerpoint/2010/main" val="657760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095111"/>
            <a:ext cx="9144000" cy="2384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1688" lvl="1" indent="-333375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3F6B8A6B-58BE-4C5F-BFED-6496B82F060B}"/>
              </a:ext>
            </a:extLst>
          </p:cNvPr>
          <p:cNvSpPr txBox="1">
            <a:spLocks/>
          </p:cNvSpPr>
          <p:nvPr/>
        </p:nvSpPr>
        <p:spPr>
          <a:xfrm>
            <a:off x="1143000" y="708423"/>
            <a:ext cx="6858000" cy="3583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/>
              <a:t>Student Transfer Capacity-Building Framework. </a:t>
            </a:r>
            <a:endParaRPr 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1F9AD-146F-43BF-918B-E0BED5A4573D}"/>
              </a:ext>
            </a:extLst>
          </p:cNvPr>
          <p:cNvSpPr txBox="1"/>
          <p:nvPr/>
        </p:nvSpPr>
        <p:spPr>
          <a:xfrm>
            <a:off x="7259782" y="4875069"/>
            <a:ext cx="17165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Source: The RP Group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D90E83-4862-423C-A1EE-9FC9F5ADE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510" y="1300488"/>
            <a:ext cx="5125071" cy="37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2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230" y="19733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+mn-lt"/>
              </a:rPr>
              <a:t>Agenda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222995"/>
            <a:ext cx="8967159" cy="48145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1688" lvl="1" indent="-333375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LPC Mission Statement</a:t>
            </a:r>
          </a:p>
          <a:p>
            <a:pPr marL="801688" lvl="1" indent="-333375">
              <a:buFont typeface="Arial" panose="020B0604020202020204" pitchFamily="34" charset="0"/>
              <a:buChar char="•"/>
            </a:pPr>
            <a:endParaRPr lang="en-US" sz="500" dirty="0">
              <a:latin typeface="Garamond" panose="02020404030301010803" pitchFamily="18" charset="0"/>
            </a:endParaRPr>
          </a:p>
          <a:p>
            <a:pPr marL="801688" lvl="1" indent="-333375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Educational Goals of Students</a:t>
            </a:r>
          </a:p>
          <a:p>
            <a:pPr marL="801688" lvl="1" indent="-333375">
              <a:buFont typeface="Arial" panose="020B0604020202020204" pitchFamily="34" charset="0"/>
              <a:buChar char="•"/>
            </a:pPr>
            <a:endParaRPr lang="en-US" sz="500" dirty="0">
              <a:latin typeface="Garamond" panose="02020404030301010803" pitchFamily="18" charset="0"/>
            </a:endParaRPr>
          </a:p>
          <a:p>
            <a:pPr marL="801688" lvl="1" indent="-333375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Through the Gate Study</a:t>
            </a:r>
            <a:endParaRPr lang="en-US" sz="2400" dirty="0">
              <a:latin typeface="Garamond" panose="02020404030301010803" pitchFamily="18" charset="0"/>
            </a:endParaRPr>
          </a:p>
          <a:p>
            <a:pPr marL="1382713" lvl="2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Garamond" panose="02020404030301010803" pitchFamily="18" charset="0"/>
              </a:rPr>
              <a:t>Overall Study Results</a:t>
            </a:r>
          </a:p>
          <a:p>
            <a:pPr marL="1382713" lvl="2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Garamond" panose="02020404030301010803" pitchFamily="18" charset="0"/>
              </a:rPr>
              <a:t>Data on New First-Time College Students</a:t>
            </a:r>
          </a:p>
          <a:p>
            <a:pPr marL="1725613" lvl="3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Garamond" panose="02020404030301010803" pitchFamily="18" charset="0"/>
              </a:rPr>
              <a:t>Transfer Achievers</a:t>
            </a:r>
          </a:p>
          <a:p>
            <a:pPr marL="1716088" lvl="3" indent="-333375">
              <a:buFont typeface="Arial" panose="020B0604020202020204" pitchFamily="34" charset="0"/>
              <a:buChar char="•"/>
            </a:pPr>
            <a:endParaRPr lang="en-US" sz="500" dirty="0">
              <a:latin typeface="Garamond" panose="02020404030301010803" pitchFamily="18" charset="0"/>
            </a:endParaRPr>
          </a:p>
          <a:p>
            <a:pPr marL="801688" lvl="1" indent="-333375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Student Transfer Capacity-Building Framework</a:t>
            </a:r>
          </a:p>
          <a:p>
            <a:pPr marL="1716088" lvl="3" indent="-333375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7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0311" y="1222996"/>
            <a:ext cx="8967159" cy="22314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u="sng" dirty="0">
                <a:latin typeface="Garamond" panose="02020404030301010803" pitchFamily="18" charset="0"/>
              </a:rPr>
              <a:t>LPC Mission Statement</a:t>
            </a:r>
            <a:endParaRPr lang="en-US" sz="3300" dirty="0">
              <a:latin typeface="Garamond" panose="02020404030301010803" pitchFamily="18" charset="0"/>
            </a:endParaRPr>
          </a:p>
          <a:p>
            <a:r>
              <a:rPr lang="en-US" sz="2400" dirty="0">
                <a:latin typeface="Garamond" panose="02020404030301010803" pitchFamily="18" charset="0"/>
              </a:rPr>
              <a:t> </a:t>
            </a:r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400" dirty="0">
                <a:latin typeface="Garamond" panose="02020404030301010803" pitchFamily="18" charset="0"/>
              </a:rPr>
              <a:t>Las Positas College provides an inclusive, learning-centered, equity-focused environment that offers educational opportunities and support for completion of students’ </a:t>
            </a:r>
            <a:r>
              <a:rPr lang="en-US" sz="2400" b="1" dirty="0">
                <a:latin typeface="Garamond" panose="02020404030301010803" pitchFamily="18" charset="0"/>
              </a:rPr>
              <a:t>transfer</a:t>
            </a:r>
            <a:r>
              <a:rPr lang="en-US" sz="2400" dirty="0">
                <a:latin typeface="Garamond" panose="02020404030301010803" pitchFamily="18" charset="0"/>
              </a:rPr>
              <a:t>, degree, and career-technical goals while promoting lifelong learning.</a:t>
            </a:r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400" dirty="0">
                <a:latin typeface="Garamond" panose="02020404030301010803" pitchFamily="18" charset="0"/>
              </a:rPr>
              <a:t> </a:t>
            </a:r>
            <a:endParaRPr lang="en-U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7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5163" y="2581455"/>
            <a:ext cx="8513674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Educational Goals</a:t>
            </a:r>
          </a:p>
        </p:txBody>
      </p:sp>
    </p:spTree>
    <p:extLst>
      <p:ext uri="{BB962C8B-B14F-4D97-AF65-F5344CB8AC3E}">
        <p14:creationId xmlns:p14="http://schemas.microsoft.com/office/powerpoint/2010/main" val="9026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57200" y="2270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</a:rPr>
              <a:t>Educational Goal of Students</a:t>
            </a:r>
          </a:p>
          <a:p>
            <a:pPr algn="ctr"/>
            <a:r>
              <a:rPr lang="en-US" sz="2800" b="1" dirty="0">
                <a:latin typeface="Times New Roman" pitchFamily="18" charset="0"/>
              </a:rPr>
              <a:t>Fall 2020</a:t>
            </a:r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399155"/>
              </p:ext>
            </p:extLst>
          </p:nvPr>
        </p:nvGraphicFramePr>
        <p:xfrm>
          <a:off x="423165" y="1119883"/>
          <a:ext cx="8292908" cy="520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97D56A2-509D-4A5B-BFC6-9A067CEF86F4}"/>
              </a:ext>
            </a:extLst>
          </p:cNvPr>
          <p:cNvSpPr txBox="1"/>
          <p:nvPr/>
        </p:nvSpPr>
        <p:spPr>
          <a:xfrm>
            <a:off x="6400800" y="1671782"/>
            <a:ext cx="109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= 8,339</a:t>
            </a:r>
          </a:p>
        </p:txBody>
      </p:sp>
    </p:spTree>
    <p:extLst>
      <p:ext uri="{BB962C8B-B14F-4D97-AF65-F5344CB8AC3E}">
        <p14:creationId xmlns:p14="http://schemas.microsoft.com/office/powerpoint/2010/main" val="218792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0335279"/>
              </p:ext>
            </p:extLst>
          </p:nvPr>
        </p:nvGraphicFramePr>
        <p:xfrm>
          <a:off x="352425" y="202271"/>
          <a:ext cx="8395789" cy="614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9458F0-32B7-4891-8CC8-EEE32D453D90}"/>
              </a:ext>
            </a:extLst>
          </p:cNvPr>
          <p:cNvSpPr txBox="1"/>
          <p:nvPr/>
        </p:nvSpPr>
        <p:spPr>
          <a:xfrm>
            <a:off x="627798" y="6004172"/>
            <a:ext cx="139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= 4,605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96F1AF-026D-4CD4-9230-EA6F475D0415}"/>
              </a:ext>
            </a:extLst>
          </p:cNvPr>
          <p:cNvSpPr txBox="1"/>
          <p:nvPr/>
        </p:nvSpPr>
        <p:spPr>
          <a:xfrm>
            <a:off x="1994856" y="5788078"/>
            <a:ext cx="139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= 1,112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E0A27-A1A9-430D-A961-3DBE26D269D8}"/>
              </a:ext>
            </a:extLst>
          </p:cNvPr>
          <p:cNvSpPr txBox="1"/>
          <p:nvPr/>
        </p:nvSpPr>
        <p:spPr>
          <a:xfrm>
            <a:off x="3386927" y="5775857"/>
            <a:ext cx="139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= 990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3AE50-305C-4A64-9DB8-3B814835D66D}"/>
              </a:ext>
            </a:extLst>
          </p:cNvPr>
          <p:cNvSpPr txBox="1"/>
          <p:nvPr/>
        </p:nvSpPr>
        <p:spPr>
          <a:xfrm>
            <a:off x="4688006" y="5775857"/>
            <a:ext cx="139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= 796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1F831-BA3F-4687-916A-DB42FC488974}"/>
              </a:ext>
            </a:extLst>
          </p:cNvPr>
          <p:cNvSpPr txBox="1"/>
          <p:nvPr/>
        </p:nvSpPr>
        <p:spPr>
          <a:xfrm>
            <a:off x="5989085" y="5788078"/>
            <a:ext cx="139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= 486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B36C2-AF8F-40BF-9A28-C261F334B344}"/>
              </a:ext>
            </a:extLst>
          </p:cNvPr>
          <p:cNvSpPr txBox="1"/>
          <p:nvPr/>
        </p:nvSpPr>
        <p:spPr>
          <a:xfrm>
            <a:off x="7299269" y="5788078"/>
            <a:ext cx="139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= 350</a:t>
            </a:r>
          </a:p>
        </p:txBody>
      </p:sp>
    </p:spTree>
    <p:extLst>
      <p:ext uri="{BB962C8B-B14F-4D97-AF65-F5344CB8AC3E}">
        <p14:creationId xmlns:p14="http://schemas.microsoft.com/office/powerpoint/2010/main" val="405893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5163" y="2581455"/>
            <a:ext cx="8513674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Through the Gate Study</a:t>
            </a:r>
          </a:p>
        </p:txBody>
      </p:sp>
    </p:spTree>
    <p:extLst>
      <p:ext uri="{BB962C8B-B14F-4D97-AF65-F5344CB8AC3E}">
        <p14:creationId xmlns:p14="http://schemas.microsoft.com/office/powerpoint/2010/main" val="34874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6506" y="169004"/>
            <a:ext cx="8229600" cy="7170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+mn-lt"/>
              </a:rPr>
              <a:t>Brief Study Methodology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6650" y="886071"/>
            <a:ext cx="8650699" cy="5308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District-Wide Study Facilitated by The RP Group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" dirty="0">
              <a:latin typeface="Garamond" panose="020204040303010108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Students enrolled between Summer 2014 to Spring 2020</a:t>
            </a:r>
          </a:p>
          <a:p>
            <a:pPr marL="796925" lvl="1" indent="-339725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94,883 Students (</a:t>
            </a:r>
            <a:r>
              <a:rPr lang="en-US" sz="2400" dirty="0">
                <a:latin typeface="Garamond" panose="02020404030301010803" pitchFamily="18" charset="0"/>
              </a:rPr>
              <a:t>possibility of enrolling at least six years</a:t>
            </a:r>
            <a:r>
              <a:rPr lang="en-US" sz="2800" dirty="0">
                <a:latin typeface="Garamond" panose="02020404030301010803" pitchFamily="18" charset="0"/>
              </a:rPr>
              <a:t>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en-US" sz="200" dirty="0">
              <a:latin typeface="Garamond" panose="020204040303010108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Earned at least 12 transferable units</a:t>
            </a:r>
            <a:endParaRPr lang="en-US" sz="2400" dirty="0">
              <a:latin typeface="Garamond" panose="020204040303010108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23,943 students (9,502 at LPC)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dirty="0">
              <a:latin typeface="Garamond" panose="020204040303010108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Students Divided into Five Groups</a:t>
            </a:r>
          </a:p>
          <a:p>
            <a:pPr marL="796925" lvl="1" indent="-339725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Transfer Achievers</a:t>
            </a:r>
          </a:p>
          <a:p>
            <a:pPr marL="796925" lvl="1" indent="-339725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Students at the Gate</a:t>
            </a:r>
          </a:p>
          <a:p>
            <a:pPr marL="796925" lvl="1" indent="-339725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Students Near the Gate</a:t>
            </a:r>
          </a:p>
          <a:p>
            <a:pPr marL="796925" lvl="1" indent="-339725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Momentum Students</a:t>
            </a:r>
          </a:p>
          <a:p>
            <a:pPr marL="796925" lvl="1" indent="-339725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Transfer Explorers</a:t>
            </a:r>
          </a:p>
        </p:txBody>
      </p:sp>
    </p:spTree>
    <p:extLst>
      <p:ext uri="{BB962C8B-B14F-4D97-AF65-F5344CB8AC3E}">
        <p14:creationId xmlns:p14="http://schemas.microsoft.com/office/powerpoint/2010/main" val="13381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095111"/>
            <a:ext cx="9144000" cy="2384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1688" lvl="1" indent="-333375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3E0F98-DCDB-453D-A63F-A4CE02CF5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316" y="536687"/>
            <a:ext cx="6113367" cy="50931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DD1F1C-A86F-4753-A686-36BAE8811C25}"/>
              </a:ext>
            </a:extLst>
          </p:cNvPr>
          <p:cNvSpPr txBox="1"/>
          <p:nvPr/>
        </p:nvSpPr>
        <p:spPr>
          <a:xfrm>
            <a:off x="3884513" y="5599791"/>
            <a:ext cx="2017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The RP Group</a:t>
            </a:r>
          </a:p>
        </p:txBody>
      </p:sp>
    </p:spTree>
    <p:extLst>
      <p:ext uri="{BB962C8B-B14F-4D97-AF65-F5344CB8AC3E}">
        <p14:creationId xmlns:p14="http://schemas.microsoft.com/office/powerpoint/2010/main" val="39062862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LPC Colors">
      <a:dk1>
        <a:sysClr val="windowText" lastClr="000000"/>
      </a:dk1>
      <a:lt1>
        <a:sysClr val="window" lastClr="FFFFFF"/>
      </a:lt1>
      <a:dk2>
        <a:srgbClr val="600000"/>
      </a:dk2>
      <a:lt2>
        <a:srgbClr val="E7E6E6"/>
      </a:lt2>
      <a:accent1>
        <a:srgbClr val="800000"/>
      </a:accent1>
      <a:accent2>
        <a:srgbClr val="C00000"/>
      </a:accent2>
      <a:accent3>
        <a:srgbClr val="FFCC99"/>
      </a:accent3>
      <a:accent4>
        <a:srgbClr val="FFE6CC"/>
      </a:accent4>
      <a:accent5>
        <a:srgbClr val="E0C6AD"/>
      </a:accent5>
      <a:accent6>
        <a:srgbClr val="AF967C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5705</TotalTime>
  <Words>604</Words>
  <Application>Microsoft Office PowerPoint</Application>
  <PresentationFormat>On-screen Show (4:3)</PresentationFormat>
  <Paragraphs>133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Garamond</vt:lpstr>
      <vt:lpstr>Times New Roman</vt:lpstr>
      <vt:lpstr>Wingdings</vt:lpstr>
      <vt:lpstr>Retrospect</vt:lpstr>
      <vt:lpstr>Transfer-Related Data and  Through the Gate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Rajinder Samra</dc:creator>
  <cp:lastModifiedBy>Rajinder</cp:lastModifiedBy>
  <cp:revision>778</cp:revision>
  <cp:lastPrinted>2020-05-06T21:21:22Z</cp:lastPrinted>
  <dcterms:created xsi:type="dcterms:W3CDTF">2019-01-08T22:51:58Z</dcterms:created>
  <dcterms:modified xsi:type="dcterms:W3CDTF">2021-10-15T07:28:40Z</dcterms:modified>
</cp:coreProperties>
</file>